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3" r:id="rId4"/>
    <p:sldMasterId id="2147483677" r:id="rId5"/>
  </p:sldMasterIdLst>
  <p:notesMasterIdLst>
    <p:notesMasterId r:id="rId22"/>
  </p:notesMasterIdLst>
  <p:sldIdLst>
    <p:sldId id="276" r:id="rId6"/>
    <p:sldId id="449" r:id="rId7"/>
    <p:sldId id="445" r:id="rId8"/>
    <p:sldId id="443" r:id="rId9"/>
    <p:sldId id="363" r:id="rId10"/>
    <p:sldId id="398" r:id="rId11"/>
    <p:sldId id="446" r:id="rId12"/>
    <p:sldId id="400" r:id="rId13"/>
    <p:sldId id="447" r:id="rId14"/>
    <p:sldId id="448" r:id="rId15"/>
    <p:sldId id="450" r:id="rId16"/>
    <p:sldId id="420" r:id="rId17"/>
    <p:sldId id="452" r:id="rId18"/>
    <p:sldId id="439" r:id="rId19"/>
    <p:sldId id="451" r:id="rId20"/>
    <p:sldId id="4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EE2A24"/>
    <a:srgbClr val="E95351"/>
    <a:srgbClr val="FBE5D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6881D-8579-4CB6-962A-89BC7BBB76D1}" v="5" dt="2023-06-13T18:32:40.638"/>
    <p1510:client id="{EE838781-1A95-47EC-8091-75A8E5771288}" v="276" dt="2023-06-13T11:33:27.6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388" autoAdjust="0"/>
  </p:normalViewPr>
  <p:slideViewPr>
    <p:cSldViewPr snapToGrid="0">
      <p:cViewPr varScale="1">
        <p:scale>
          <a:sx n="98" d="100"/>
          <a:sy n="98" d="100"/>
        </p:scale>
        <p:origin x="276" y="9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EA6F9-B01D-4E45-A83A-17786AFBF29B}" type="datetimeFigureOut">
              <a:rPr lang="en-GB" smtClean="0"/>
              <a:t>14/06/2023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A0278-688E-42E3-937F-2133A26C00E2}" type="slidenum">
              <a:rPr lang="en-GB" smtClean="0"/>
              <a:t>‹#›</a:t>
            </a:fld>
            <a:endParaRPr lang="en-GB"/>
          </a:p>
        </p:txBody>
      </p:sp>
    </p:spTree>
    <p:extLst>
      <p:ext uri="{BB962C8B-B14F-4D97-AF65-F5344CB8AC3E}">
        <p14:creationId xmlns:p14="http://schemas.microsoft.com/office/powerpoint/2010/main" val="163485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a:latin typeface="Arial" panose="020B0604020202020204" pitchFamily="34" charset="0"/>
              </a:rPr>
              <a:t>As Weather Together is about emergencies, it has the potential to affect learners who have been impacted by trauma in their lives. This trauma may have been related to an emergency event, or it may relate to something else. Careful consideration should be given before deciding to ask learners to share their personal feelings about past or future emergencies or traumas. If a learner brings up personal feelings, you could validate their feelings and then redirect them back to the discussion or activity.</a:t>
            </a:r>
          </a:p>
          <a:p>
            <a:pPr algn="l"/>
            <a:r>
              <a:rPr lang="en-GB"/>
              <a:t>Please always refer to your organisation’s safeguarding policy should you have any concerns about learner wellbeing.</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a:t>
            </a:fld>
            <a:endParaRPr lang="en-GB"/>
          </a:p>
        </p:txBody>
      </p:sp>
    </p:spTree>
    <p:extLst>
      <p:ext uri="{BB962C8B-B14F-4D97-AF65-F5344CB8AC3E}">
        <p14:creationId xmlns:p14="http://schemas.microsoft.com/office/powerpoint/2010/main" val="966023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13</a:t>
            </a:fld>
            <a:endParaRPr lang="en-GB"/>
          </a:p>
        </p:txBody>
      </p:sp>
    </p:spTree>
    <p:extLst>
      <p:ext uri="{BB962C8B-B14F-4D97-AF65-F5344CB8AC3E}">
        <p14:creationId xmlns:p14="http://schemas.microsoft.com/office/powerpoint/2010/main" val="2720432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15</a:t>
            </a:fld>
            <a:endParaRPr lang="en-GB"/>
          </a:p>
        </p:txBody>
      </p:sp>
    </p:spTree>
    <p:extLst>
      <p:ext uri="{BB962C8B-B14F-4D97-AF65-F5344CB8AC3E}">
        <p14:creationId xmlns:p14="http://schemas.microsoft.com/office/powerpoint/2010/main" val="2539853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CEE5E9-09BF-49CC-8B49-60464F9E0A86}" type="slidenum">
              <a:rPr lang="en-GB" smtClean="0"/>
              <a:t>16</a:t>
            </a:fld>
            <a:endParaRPr lang="en-GB"/>
          </a:p>
        </p:txBody>
      </p:sp>
    </p:spTree>
    <p:extLst>
      <p:ext uri="{BB962C8B-B14F-4D97-AF65-F5344CB8AC3E}">
        <p14:creationId xmlns:p14="http://schemas.microsoft.com/office/powerpoint/2010/main" val="2406592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screen saver which you could use while settling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2</a:t>
            </a:fld>
            <a:endParaRPr lang="en-GB"/>
          </a:p>
        </p:txBody>
      </p:sp>
    </p:spTree>
    <p:extLst>
      <p:ext uri="{BB962C8B-B14F-4D97-AF65-F5344CB8AC3E}">
        <p14:creationId xmlns:p14="http://schemas.microsoft.com/office/powerpoint/2010/main" val="130858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can explain that it can be distressing to listen to other’s experience of the challenges they’re facing, especially if we have similar experiences and challenges. A way of coping with this is to take a pause. Remind learners this is a way of being kind to ourselves which is important. How our body feels matters.</a:t>
            </a:r>
          </a:p>
          <a:p>
            <a:r>
              <a:rPr lang="en-GB"/>
              <a:t>Prompt learners to move through the steps.</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a:t>
            </a:fld>
            <a:endParaRPr lang="en-GB"/>
          </a:p>
        </p:txBody>
      </p:sp>
    </p:spTree>
    <p:extLst>
      <p:ext uri="{BB962C8B-B14F-4D97-AF65-F5344CB8AC3E}">
        <p14:creationId xmlns:p14="http://schemas.microsoft.com/office/powerpoint/2010/main" val="50315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Big questions are an assessment tool for educators and learners to demonstrate progress through an activity.</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Share this slide with learners and give them a moment to reflect on the question.</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Then, ask them to discuss with a partner before sharing their ideas with the group.</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At this point in the activity, it is expected that learners may not have many ideas or know how to answer this question.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question will be reviewed at the end of the activity. This is an opportunity for learners to see how much progress they’ve made and how many more ideas they now have.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444444"/>
                </a:solidFill>
                <a:effectLst/>
                <a:latin typeface="Calibri" panose="020F0502020204030204" pitchFamily="34" charset="0"/>
              </a:rPr>
              <a:t>​</a:t>
            </a:r>
            <a:r>
              <a:rPr lang="en-GB" sz="1800" b="0" i="0">
                <a:solidFill>
                  <a:srgbClr val="444444"/>
                </a:solidFill>
                <a:effectLst/>
                <a:latin typeface="Calibri" panose="020F0502020204030204" pitchFamily="34" charset="0"/>
              </a:rPr>
              <a:t>​</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880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Draw learners attention to the question. This question will scaffold them to answer the big question. </a:t>
            </a:r>
          </a:p>
          <a:p>
            <a:r>
              <a:rPr lang="en-GB"/>
              <a:t>Click each photo to read the descriptions.</a:t>
            </a:r>
          </a:p>
          <a:p>
            <a:r>
              <a:rPr lang="en-GB"/>
              <a:t>Click the arrows to navigate.</a:t>
            </a:r>
          </a:p>
          <a:p>
            <a:r>
              <a:rPr lang="en-GB"/>
              <a:t>Optional, encourage learners to make notes as they go through each character’s description. This will help them to reflect in more detail later.</a:t>
            </a:r>
            <a:endParaRPr lang="en-GB">
              <a:cs typeface="Calibri"/>
            </a:endParaRPr>
          </a:p>
        </p:txBody>
      </p:sp>
      <p:sp>
        <p:nvSpPr>
          <p:cNvPr id="4" name="Slide Number Placeholder 3"/>
          <p:cNvSpPr>
            <a:spLocks noGrp="1"/>
          </p:cNvSpPr>
          <p:nvPr>
            <p:ph type="sldNum" sz="quarter" idx="5"/>
          </p:nvPr>
        </p:nvSpPr>
        <p:spPr/>
        <p:txBody>
          <a:bodyPr/>
          <a:lstStyle/>
          <a:p>
            <a:fld id="{87AA0278-688E-42E3-937F-2133A26C00E2}" type="slidenum">
              <a:rPr lang="en-GB" smtClean="0"/>
              <a:t>6</a:t>
            </a:fld>
            <a:endParaRPr lang="en-GB"/>
          </a:p>
        </p:txBody>
      </p:sp>
    </p:spTree>
    <p:extLst>
      <p:ext uri="{BB962C8B-B14F-4D97-AF65-F5344CB8AC3E}">
        <p14:creationId xmlns:p14="http://schemas.microsoft.com/office/powerpoint/2010/main" val="358182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Read the character’s description together. Optionally, prompt learners to make notes.</a:t>
            </a:r>
          </a:p>
          <a:p>
            <a:r>
              <a:rPr lang="en-GB"/>
              <a:t>Encourage learners to work out how flooding could affect someone living on a hill.</a:t>
            </a:r>
          </a:p>
          <a:p>
            <a:r>
              <a:rPr lang="en-GB"/>
              <a:t>Support them with these questions:</a:t>
            </a:r>
            <a:endParaRPr lang="en-GB">
              <a:cs typeface="Calibri"/>
            </a:endParaRPr>
          </a:p>
          <a:p>
            <a:r>
              <a:rPr lang="en-GB"/>
              <a:t>How could flooding in the town centre affect Femi?</a:t>
            </a:r>
          </a:p>
          <a:p>
            <a:r>
              <a:rPr lang="en-GB"/>
              <a:t>What is there in the town centre that Femi relies on which could be affected by flooding? </a:t>
            </a:r>
          </a:p>
          <a:p>
            <a:r>
              <a:rPr lang="en-GB"/>
              <a:t>(school, shops, electricity, phones, transport)</a:t>
            </a:r>
          </a:p>
          <a:p>
            <a:r>
              <a:rPr lang="en-GB"/>
              <a:t>What could the flooding in the town centre stop Femi from doing?</a:t>
            </a:r>
          </a:p>
          <a:p>
            <a:endParaRPr lang="en-GB"/>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7</a:t>
            </a:fld>
            <a:endParaRPr lang="en-GB"/>
          </a:p>
        </p:txBody>
      </p:sp>
    </p:spTree>
    <p:extLst>
      <p:ext uri="{BB962C8B-B14F-4D97-AF65-F5344CB8AC3E}">
        <p14:creationId xmlns:p14="http://schemas.microsoft.com/office/powerpoint/2010/main" val="99346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Read the character’s description together. Optionally, prompt learners to make notes.</a:t>
            </a:r>
          </a:p>
          <a:p>
            <a:r>
              <a:rPr lang="en-GB"/>
              <a:t>Encourage learners to work out how flooding could affect someone who lives in the countryside, in a village.</a:t>
            </a:r>
          </a:p>
          <a:p>
            <a:r>
              <a:rPr lang="en-GB"/>
              <a:t>Support them with these questions:</a:t>
            </a:r>
          </a:p>
          <a:p>
            <a:r>
              <a:rPr lang="en-GB"/>
              <a:t>How does Charlie get to school, to see their friends? </a:t>
            </a:r>
          </a:p>
          <a:p>
            <a:r>
              <a:rPr lang="en-GB"/>
              <a:t>How could flooding on roads affect this?</a:t>
            </a:r>
          </a:p>
          <a:p>
            <a:r>
              <a:rPr lang="en-GB"/>
              <a:t>How do you think Charlie’s parents get food and supplies? (They have to travel to the local town or order online and it is delivered.)</a:t>
            </a:r>
            <a:endParaRPr lang="en-GB">
              <a:cs typeface="Calibri"/>
            </a:endParaRPr>
          </a:p>
          <a:p>
            <a:r>
              <a:rPr lang="en-GB"/>
              <a:t>How could flooding on roads affect this?</a:t>
            </a:r>
          </a:p>
          <a:p>
            <a:r>
              <a:rPr lang="en-GB"/>
              <a:t>What would happen if there was an emergency at Charlie’s house – who would help?</a:t>
            </a:r>
          </a:p>
          <a:p>
            <a:r>
              <a:rPr lang="en-GB"/>
              <a:t>How could flooding on roads affect this?</a:t>
            </a:r>
          </a:p>
        </p:txBody>
      </p:sp>
      <p:sp>
        <p:nvSpPr>
          <p:cNvPr id="4" name="Slide Number Placeholder 3"/>
          <p:cNvSpPr>
            <a:spLocks noGrp="1"/>
          </p:cNvSpPr>
          <p:nvPr>
            <p:ph type="sldNum" sz="quarter" idx="5"/>
          </p:nvPr>
        </p:nvSpPr>
        <p:spPr/>
        <p:txBody>
          <a:bodyPr/>
          <a:lstStyle/>
          <a:p>
            <a:fld id="{87AA0278-688E-42E3-937F-2133A26C00E2}" type="slidenum">
              <a:rPr lang="en-GB" smtClean="0"/>
              <a:t>8</a:t>
            </a:fld>
            <a:endParaRPr lang="en-GB"/>
          </a:p>
        </p:txBody>
      </p:sp>
    </p:spTree>
    <p:extLst>
      <p:ext uri="{BB962C8B-B14F-4D97-AF65-F5344CB8AC3E}">
        <p14:creationId xmlns:p14="http://schemas.microsoft.com/office/powerpoint/2010/main" val="3211203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Read the character’s description together. Optionally, prompt learners to make notes.</a:t>
            </a:r>
          </a:p>
          <a:p>
            <a:r>
              <a:rPr lang="en-GB"/>
              <a:t>Encourage learners to work out how flooding could affect someone who lives high up in a flat.</a:t>
            </a:r>
          </a:p>
          <a:p>
            <a:r>
              <a:rPr lang="en-GB"/>
              <a:t>Support them with these questions:</a:t>
            </a:r>
          </a:p>
          <a:p>
            <a:r>
              <a:rPr lang="en-GB"/>
              <a:t>If the ground floor flats were flooded, where else would you expect flooding? (all the surrounding areas including any shops, park etc)</a:t>
            </a:r>
            <a:endParaRPr lang="en-GB">
              <a:cs typeface="Calibri"/>
            </a:endParaRPr>
          </a:p>
          <a:p>
            <a:r>
              <a:rPr lang="en-GB"/>
              <a:t>What will Cheyenne not be able to do now because of the flooding? (she shouldn’t go outside because flood water is dangerous, so she would not be able to go anywhere).</a:t>
            </a:r>
          </a:p>
          <a:p>
            <a:r>
              <a:rPr lang="en-GB"/>
              <a:t>Flooding can cause electricity, water and gas to go off, how could this affect Cheyenne?</a:t>
            </a:r>
          </a:p>
          <a:p>
            <a:r>
              <a:rPr lang="en-GB"/>
              <a:t>What do you think Cheyenne should do?</a:t>
            </a:r>
          </a:p>
          <a:p>
            <a:r>
              <a:rPr lang="en-GB"/>
              <a:t>Is there anything Cheyenne and her family might wish they had done before this flooding happened?</a:t>
            </a:r>
            <a:endParaRPr lang="en-GB">
              <a:cs typeface="Calibri"/>
            </a:endParaRPr>
          </a:p>
        </p:txBody>
      </p:sp>
      <p:sp>
        <p:nvSpPr>
          <p:cNvPr id="4" name="Slide Number Placeholder 3"/>
          <p:cNvSpPr>
            <a:spLocks noGrp="1"/>
          </p:cNvSpPr>
          <p:nvPr>
            <p:ph type="sldNum" sz="quarter" idx="5"/>
          </p:nvPr>
        </p:nvSpPr>
        <p:spPr/>
        <p:txBody>
          <a:bodyPr/>
          <a:lstStyle/>
          <a:p>
            <a:fld id="{87AA0278-688E-42E3-937F-2133A26C00E2}" type="slidenum">
              <a:rPr lang="en-GB" smtClean="0"/>
              <a:t>9</a:t>
            </a:fld>
            <a:endParaRPr lang="en-GB"/>
          </a:p>
        </p:txBody>
      </p:sp>
    </p:spTree>
    <p:extLst>
      <p:ext uri="{BB962C8B-B14F-4D97-AF65-F5344CB8AC3E}">
        <p14:creationId xmlns:p14="http://schemas.microsoft.com/office/powerpoint/2010/main" val="1799350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Big questions are an assessment tool for educators and learners to demonstrate progress through an activity.</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Share this slide with learners and give them a moment to reflect on the question.</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Then, ask them to discuss with a partner before sharing their ideas with the group.</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At this point in the activity, it is expected that learners may not have many ideas or know how to answer this question.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question will be reviewed at the end of the activity. This is an opportunity for learners to see how much progress they’ve made and how many more ideas they now have.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444444"/>
                </a:solidFill>
                <a:effectLst/>
                <a:latin typeface="Calibri" panose="020F0502020204030204" pitchFamily="34" charset="0"/>
              </a:rPr>
              <a:t>​</a:t>
            </a:r>
            <a:r>
              <a:rPr lang="en-GB" sz="1800" b="0" i="0">
                <a:solidFill>
                  <a:srgbClr val="444444"/>
                </a:solidFill>
                <a:effectLst/>
                <a:latin typeface="Calibri" panose="020F0502020204030204" pitchFamily="34" charset="0"/>
              </a:rPr>
              <a:t>​</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642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655113721"/>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1374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39529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725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883777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93388846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319156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9051" y="5976698"/>
            <a:ext cx="7706357" cy="365125"/>
          </a:xfrm>
          <a:prstGeom prst="rect">
            <a:avLst/>
          </a:prstGeom>
        </p:spPr>
        <p:txBody>
          <a:bodyPr/>
          <a:lstStyle/>
          <a:p>
            <a:endParaRPr lang="en-GB"/>
          </a:p>
        </p:txBody>
      </p:sp>
      <p:sp>
        <p:nvSpPr>
          <p:cNvPr id="5" name="Footer Placeholder 4"/>
          <p:cNvSpPr>
            <a:spLocks noGrp="1"/>
          </p:cNvSpPr>
          <p:nvPr>
            <p:ph type="ftr" sz="quarter" idx="11"/>
          </p:nvPr>
        </p:nvSpPr>
        <p:spPr>
          <a:xfrm>
            <a:off x="4038603" y="6356351"/>
            <a:ext cx="4114799"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
        <p:nvSpPr>
          <p:cNvPr id="7" name="TextBox 6">
            <a:extLst>
              <a:ext uri="{FF2B5EF4-FFF2-40B4-BE49-F238E27FC236}">
                <a16:creationId xmlns:a16="http://schemas.microsoft.com/office/drawing/2014/main" id="{87905B94-067F-E19E-C39C-239C3B256105}"/>
              </a:ext>
            </a:extLst>
          </p:cNvPr>
          <p:cNvSpPr txBox="1"/>
          <p:nvPr userDrawn="1"/>
        </p:nvSpPr>
        <p:spPr>
          <a:xfrm>
            <a:off x="0" y="5864745"/>
            <a:ext cx="12192000" cy="830997"/>
          </a:xfrm>
          <a:prstGeom prst="rect">
            <a:avLst/>
          </a:prstGeom>
          <a:solidFill>
            <a:schemeClr val="bg2">
              <a:lumMod val="90000"/>
            </a:schemeClr>
          </a:solidFill>
        </p:spPr>
        <p:txBody>
          <a:bodyPr wrap="square" rtlCol="0">
            <a:spAutoFit/>
          </a:bodyPr>
          <a:lstStyle/>
          <a:p>
            <a:r>
              <a:rPr lang="en-GB" sz="4800">
                <a:latin typeface="Arial" panose="020B0604020202020204" pitchFamily="34" charset="0"/>
                <a:cs typeface="Arial" panose="020B0604020202020204" pitchFamily="34" charset="0"/>
              </a:rPr>
              <a:t>BRAND AND PRODUCT ID</a:t>
            </a:r>
          </a:p>
        </p:txBody>
      </p:sp>
      <p:sp>
        <p:nvSpPr>
          <p:cNvPr id="8" name="TextBox 7">
            <a:extLst>
              <a:ext uri="{FF2B5EF4-FFF2-40B4-BE49-F238E27FC236}">
                <a16:creationId xmlns:a16="http://schemas.microsoft.com/office/drawing/2014/main" id="{A6E6A4B7-B7E7-BA42-FDB3-EAD084F2AF72}"/>
              </a:ext>
            </a:extLst>
          </p:cNvPr>
          <p:cNvSpPr txBox="1"/>
          <p:nvPr userDrawn="1"/>
        </p:nvSpPr>
        <p:spPr>
          <a:xfrm rot="16200000">
            <a:off x="8278741" y="3075057"/>
            <a:ext cx="6858000" cy="707886"/>
          </a:xfrm>
          <a:prstGeom prst="rect">
            <a:avLst/>
          </a:prstGeom>
          <a:solidFill>
            <a:schemeClr val="bg2">
              <a:lumMod val="90000"/>
            </a:schemeClr>
          </a:solidFill>
        </p:spPr>
        <p:txBody>
          <a:bodyPr wrap="square" rtlCol="0">
            <a:spAutoFit/>
          </a:bodyPr>
          <a:lstStyle/>
          <a:p>
            <a:r>
              <a:rPr lang="en-GB" sz="4000">
                <a:latin typeface="Arial" panose="020B0604020202020204" pitchFamily="34" charset="0"/>
                <a:cs typeface="Arial" panose="020B0604020202020204" pitchFamily="34" charset="0"/>
              </a:rPr>
              <a:t>BRAND AND PRODUCT ID</a:t>
            </a:r>
          </a:p>
        </p:txBody>
      </p:sp>
    </p:spTree>
    <p:extLst>
      <p:ext uri="{BB962C8B-B14F-4D97-AF65-F5344CB8AC3E}">
        <p14:creationId xmlns:p14="http://schemas.microsoft.com/office/powerpoint/2010/main" val="1299183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2083850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64897950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4"/>
            <a:ext cx="10363200" cy="2387599"/>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1"/>
            </a:lvl1pPr>
            <a:lvl2pPr marL="457204" indent="0" algn="ctr">
              <a:buNone/>
              <a:defRPr sz="2000"/>
            </a:lvl2pPr>
            <a:lvl3pPr marL="914409" indent="0" algn="ctr">
              <a:buNone/>
              <a:defRPr sz="1800"/>
            </a:lvl3pPr>
            <a:lvl4pPr marL="1371615" indent="0" algn="ctr">
              <a:buNone/>
              <a:defRPr sz="1600"/>
            </a:lvl4pPr>
            <a:lvl5pPr marL="1828820" indent="0" algn="ctr">
              <a:buNone/>
              <a:defRPr sz="1600"/>
            </a:lvl5pPr>
            <a:lvl6pPr marL="2286023" indent="0" algn="ctr">
              <a:buNone/>
              <a:defRPr sz="1600"/>
            </a:lvl6pPr>
            <a:lvl7pPr marL="2743229" indent="0" algn="ctr">
              <a:buNone/>
              <a:defRPr sz="1600"/>
            </a:lvl7pPr>
            <a:lvl8pPr marL="3200435" indent="0" algn="ctr">
              <a:buNone/>
              <a:defRPr sz="1600"/>
            </a:lvl8pPr>
            <a:lvl9pPr marL="365763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627540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D763FB9F-8172-4AF7-35DB-0B651244843B}"/>
              </a:ext>
            </a:extLst>
          </p:cNvPr>
          <p:cNvSpPr txBox="1"/>
          <p:nvPr userDrawn="1"/>
        </p:nvSpPr>
        <p:spPr>
          <a:xfrm>
            <a:off x="5933516" y="6235972"/>
            <a:ext cx="3828458" cy="276999"/>
          </a:xfrm>
          <a:prstGeom prst="rect">
            <a:avLst/>
          </a:prstGeom>
          <a:solidFill>
            <a:schemeClr val="bg1"/>
          </a:solidFill>
        </p:spPr>
        <p:txBody>
          <a:bodyPr wrap="square" rtlCol="0">
            <a:spAutoFit/>
          </a:bodyPr>
          <a:lstStyle/>
          <a:p>
            <a:r>
              <a:rPr lang="en-GB" sz="1200" b="1">
                <a:solidFill>
                  <a:srgbClr val="FF0000"/>
                </a:solidFill>
                <a:latin typeface="Arial" panose="020B0604020202020204" pitchFamily="34" charset="0"/>
                <a:cs typeface="Arial" panose="020B0604020202020204" pitchFamily="34" charset="0"/>
              </a:rPr>
              <a:t>Flooding        How it affects everyone         </a:t>
            </a:r>
            <a:r>
              <a:rPr lang="en-GB" sz="1200" b="1">
                <a:latin typeface="Arial" panose="020B0604020202020204" pitchFamily="34" charset="0"/>
                <a:cs typeface="Arial" panose="020B0604020202020204" pitchFamily="34" charset="0"/>
              </a:rPr>
              <a:t>Learn</a:t>
            </a:r>
          </a:p>
        </p:txBody>
      </p:sp>
      <p:pic>
        <p:nvPicPr>
          <p:cNvPr id="13" name="Picture 12">
            <a:extLst>
              <a:ext uri="{FF2B5EF4-FFF2-40B4-BE49-F238E27FC236}">
                <a16:creationId xmlns:a16="http://schemas.microsoft.com/office/drawing/2014/main" id="{F3270002-116C-0EA3-EEAA-534EF5ECA3EB}"/>
              </a:ext>
            </a:extLst>
          </p:cNvPr>
          <p:cNvPicPr>
            <a:picLocks noChangeAspect="1"/>
          </p:cNvPicPr>
          <p:nvPr userDrawn="1"/>
        </p:nvPicPr>
        <p:blipFill>
          <a:blip r:embed="rId2"/>
          <a:stretch>
            <a:fillRect/>
          </a:stretch>
        </p:blipFill>
        <p:spPr>
          <a:xfrm>
            <a:off x="6771293" y="6254326"/>
            <a:ext cx="172432" cy="172432"/>
          </a:xfrm>
          <a:prstGeom prst="rect">
            <a:avLst/>
          </a:prstGeom>
        </p:spPr>
      </p:pic>
      <p:pic>
        <p:nvPicPr>
          <p:cNvPr id="16" name="Picture 15">
            <a:extLst>
              <a:ext uri="{FF2B5EF4-FFF2-40B4-BE49-F238E27FC236}">
                <a16:creationId xmlns:a16="http://schemas.microsoft.com/office/drawing/2014/main" id="{EE7EAFD0-3FD1-37D7-83C9-EB9B461309DE}"/>
              </a:ext>
            </a:extLst>
          </p:cNvPr>
          <p:cNvPicPr>
            <a:picLocks noChangeAspect="1"/>
          </p:cNvPicPr>
          <p:nvPr userDrawn="1"/>
        </p:nvPicPr>
        <p:blipFill>
          <a:blip r:embed="rId3"/>
          <a:stretch>
            <a:fillRect/>
          </a:stretch>
        </p:blipFill>
        <p:spPr>
          <a:xfrm>
            <a:off x="8837726" y="6254326"/>
            <a:ext cx="172432" cy="177994"/>
          </a:xfrm>
          <a:prstGeom prst="rect">
            <a:avLst/>
          </a:prstGeom>
        </p:spPr>
      </p:pic>
    </p:spTree>
    <p:extLst>
      <p:ext uri="{BB962C8B-B14F-4D97-AF65-F5344CB8AC3E}">
        <p14:creationId xmlns:p14="http://schemas.microsoft.com/office/powerpoint/2010/main" val="4238439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429383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1" cy="1500187"/>
          </a:xfrm>
        </p:spPr>
        <p:txBody>
          <a:bodyPr/>
          <a:lstStyle>
            <a:lvl1pPr marL="0" indent="0">
              <a:buNone/>
              <a:defRPr sz="2401">
                <a:solidFill>
                  <a:schemeClr val="tx1"/>
                </a:solidFill>
              </a:defRPr>
            </a:lvl1pPr>
            <a:lvl2pPr marL="457204" indent="0">
              <a:buNone/>
              <a:defRPr sz="2000">
                <a:solidFill>
                  <a:schemeClr val="tx1">
                    <a:tint val="75000"/>
                  </a:schemeClr>
                </a:solidFill>
              </a:defRPr>
            </a:lvl2pPr>
            <a:lvl3pPr marL="914409" indent="0">
              <a:buNone/>
              <a:defRPr sz="1800">
                <a:solidFill>
                  <a:schemeClr val="tx1">
                    <a:tint val="75000"/>
                  </a:schemeClr>
                </a:solidFill>
              </a:defRPr>
            </a:lvl3pPr>
            <a:lvl4pPr marL="1371615" indent="0">
              <a:buNone/>
              <a:defRPr sz="1600">
                <a:solidFill>
                  <a:schemeClr val="tx1">
                    <a:tint val="75000"/>
                  </a:schemeClr>
                </a:solidFill>
              </a:defRPr>
            </a:lvl4pPr>
            <a:lvl5pPr marL="1828820" indent="0">
              <a:buNone/>
              <a:defRPr sz="1600">
                <a:solidFill>
                  <a:schemeClr val="tx1">
                    <a:tint val="75000"/>
                  </a:schemeClr>
                </a:solidFill>
              </a:defRPr>
            </a:lvl5pPr>
            <a:lvl6pPr marL="2286023" indent="0">
              <a:buNone/>
              <a:defRPr sz="1600">
                <a:solidFill>
                  <a:schemeClr val="tx1">
                    <a:tint val="75000"/>
                  </a:schemeClr>
                </a:solidFill>
              </a:defRPr>
            </a:lvl6pPr>
            <a:lvl7pPr marL="2743229" indent="0">
              <a:buNone/>
              <a:defRPr sz="1600">
                <a:solidFill>
                  <a:schemeClr val="tx1">
                    <a:tint val="75000"/>
                  </a:schemeClr>
                </a:solidFill>
              </a:defRPr>
            </a:lvl7pPr>
            <a:lvl8pPr marL="3200435" indent="0">
              <a:buNone/>
              <a:defRPr sz="1600">
                <a:solidFill>
                  <a:schemeClr val="tx1">
                    <a:tint val="75000"/>
                  </a:schemeClr>
                </a:solidFill>
              </a:defRPr>
            </a:lvl8pPr>
            <a:lvl9pPr marL="365763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86103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555274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89" y="1681162"/>
            <a:ext cx="5157786"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2"/>
            <a:ext cx="5183189"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54699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175299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661365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29"/>
            <a:ext cx="6172199" cy="4873626"/>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880417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90" y="987429"/>
            <a:ext cx="6172199" cy="4873626"/>
          </a:xfrm>
        </p:spPr>
        <p:txBody>
          <a:bodyPr anchor="t"/>
          <a:lstStyle>
            <a:lvl1pPr marL="0" indent="0">
              <a:buNone/>
              <a:defRPr sz="3200"/>
            </a:lvl1pPr>
            <a:lvl2pPr marL="457204" indent="0">
              <a:buNone/>
              <a:defRPr sz="2800"/>
            </a:lvl2pPr>
            <a:lvl3pPr marL="914409" indent="0">
              <a:buNone/>
              <a:defRPr sz="2401"/>
            </a:lvl3pPr>
            <a:lvl4pPr marL="1371615" indent="0">
              <a:buNone/>
              <a:defRPr sz="2000"/>
            </a:lvl4pPr>
            <a:lvl5pPr marL="1828820" indent="0">
              <a:buNone/>
              <a:defRPr sz="2000"/>
            </a:lvl5pPr>
            <a:lvl6pPr marL="2286023" indent="0">
              <a:buNone/>
              <a:defRPr sz="2000"/>
            </a:lvl6pPr>
            <a:lvl7pPr marL="2743229" indent="0">
              <a:buNone/>
              <a:defRPr sz="2000"/>
            </a:lvl7pPr>
            <a:lvl8pPr marL="3200435" indent="0">
              <a:buNone/>
              <a:defRPr sz="2000"/>
            </a:lvl8pPr>
            <a:lvl9pPr marL="3657639"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674458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785448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8"/>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8"/>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825911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424409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83850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64897950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309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53312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85995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76523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164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076270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60817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6.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5.svg"/><Relationship Id="rId2" Type="http://schemas.openxmlformats.org/officeDocument/2006/relationships/slideLayout" Target="../slideLayouts/slideLayout20.xml"/><Relationship Id="rId16"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19" Type="http://schemas.openxmlformats.org/officeDocument/2006/relationships/image" Target="../media/image7.sv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669B2732-90BB-5C30-7D32-2F33F5139378}"/>
              </a:ext>
            </a:extLst>
          </p:cNvPr>
          <p:cNvSpPr txBox="1"/>
          <p:nvPr userDrawn="1"/>
        </p:nvSpPr>
        <p:spPr>
          <a:xfrm>
            <a:off x="568411" y="5895972"/>
            <a:ext cx="4191848" cy="646331"/>
          </a:xfrm>
          <a:prstGeom prst="rect">
            <a:avLst/>
          </a:prstGeom>
          <a:solidFill>
            <a:schemeClr val="bg1"/>
          </a:solidFill>
        </p:spPr>
        <p:txBody>
          <a:bodyPr wrap="square" rtlCol="0" anchor="b">
            <a:spAutoFit/>
          </a:bodyPr>
          <a:lstStyle/>
          <a:p>
            <a:r>
              <a:rPr lang="en-US" sz="3600" b="1">
                <a:solidFill>
                  <a:schemeClr val="tx1"/>
                </a:solidFill>
                <a:latin typeface="HelveticaNeueLT Pro 55 Roman" panose="020B0604020202020204"/>
                <a:cs typeface="Arial" panose="020B0604020202020204" pitchFamily="34" charset="0"/>
              </a:rPr>
              <a:t>Weather</a:t>
            </a:r>
            <a:r>
              <a:rPr lang="en-US" sz="3600" b="1">
                <a:solidFill>
                  <a:srgbClr val="FF0000"/>
                </a:solidFill>
                <a:latin typeface="HelveticaNeueLT Pro 55 Roman" panose="020B0604020202020204"/>
                <a:cs typeface="Arial" panose="020B0604020202020204" pitchFamily="34" charset="0"/>
              </a:rPr>
              <a:t> Together</a:t>
            </a:r>
          </a:p>
        </p:txBody>
      </p:sp>
      <p:sp>
        <p:nvSpPr>
          <p:cNvPr id="5" name="TextBox 4">
            <a:extLst>
              <a:ext uri="{FF2B5EF4-FFF2-40B4-BE49-F238E27FC236}">
                <a16:creationId xmlns:a16="http://schemas.microsoft.com/office/drawing/2014/main" id="{6DECB1B8-0E23-9432-B178-0D6B8F7B4985}"/>
              </a:ext>
            </a:extLst>
          </p:cNvPr>
          <p:cNvSpPr txBox="1"/>
          <p:nvPr userDrawn="1"/>
        </p:nvSpPr>
        <p:spPr>
          <a:xfrm>
            <a:off x="5933516" y="6235972"/>
            <a:ext cx="3828458" cy="276999"/>
          </a:xfrm>
          <a:prstGeom prst="rect">
            <a:avLst/>
          </a:prstGeom>
          <a:solidFill>
            <a:schemeClr val="bg1"/>
          </a:solidFill>
        </p:spPr>
        <p:txBody>
          <a:bodyPr wrap="square" rtlCol="0">
            <a:spAutoFit/>
          </a:bodyPr>
          <a:lstStyle/>
          <a:p>
            <a:r>
              <a:rPr lang="en-GB" sz="1200" b="1">
                <a:solidFill>
                  <a:srgbClr val="FF0000"/>
                </a:solidFill>
                <a:latin typeface="Arial" panose="020B0604020202020204" pitchFamily="34" charset="0"/>
                <a:cs typeface="Arial" panose="020B0604020202020204" pitchFamily="34" charset="0"/>
              </a:rPr>
              <a:t>Flooding        How it affects everyone         </a:t>
            </a:r>
            <a:r>
              <a:rPr lang="en-GB" sz="1200" b="1">
                <a:latin typeface="Arial" panose="020B0604020202020204" pitchFamily="34" charset="0"/>
                <a:cs typeface="Arial" panose="020B0604020202020204" pitchFamily="34" charset="0"/>
              </a:rPr>
              <a:t>Learn</a:t>
            </a:r>
          </a:p>
        </p:txBody>
      </p:sp>
      <p:pic>
        <p:nvPicPr>
          <p:cNvPr id="6" name="Picture 5">
            <a:extLst>
              <a:ext uri="{FF2B5EF4-FFF2-40B4-BE49-F238E27FC236}">
                <a16:creationId xmlns:a16="http://schemas.microsoft.com/office/drawing/2014/main" id="{67F73EE1-1674-7192-1910-92FF0E3A8A2B}"/>
              </a:ext>
            </a:extLst>
          </p:cNvPr>
          <p:cNvPicPr>
            <a:picLocks noChangeAspect="1"/>
          </p:cNvPicPr>
          <p:nvPr userDrawn="1"/>
        </p:nvPicPr>
        <p:blipFill>
          <a:blip r:embed="rId21"/>
          <a:stretch>
            <a:fillRect/>
          </a:stretch>
        </p:blipFill>
        <p:spPr>
          <a:xfrm>
            <a:off x="6771293" y="6254326"/>
            <a:ext cx="172432" cy="172432"/>
          </a:xfrm>
          <a:prstGeom prst="rect">
            <a:avLst/>
          </a:prstGeom>
        </p:spPr>
      </p:pic>
      <p:pic>
        <p:nvPicPr>
          <p:cNvPr id="7" name="Picture 6">
            <a:extLst>
              <a:ext uri="{FF2B5EF4-FFF2-40B4-BE49-F238E27FC236}">
                <a16:creationId xmlns:a16="http://schemas.microsoft.com/office/drawing/2014/main" id="{A1924E21-6B28-F0E1-8EF9-BD78F895EBA0}"/>
              </a:ext>
            </a:extLst>
          </p:cNvPr>
          <p:cNvPicPr>
            <a:picLocks noChangeAspect="1"/>
          </p:cNvPicPr>
          <p:nvPr userDrawn="1"/>
        </p:nvPicPr>
        <p:blipFill>
          <a:blip r:embed="rId22"/>
          <a:stretch>
            <a:fillRect/>
          </a:stretch>
        </p:blipFill>
        <p:spPr>
          <a:xfrm>
            <a:off x="8837726" y="6254326"/>
            <a:ext cx="172432" cy="177994"/>
          </a:xfrm>
          <a:prstGeom prst="rect">
            <a:avLst/>
          </a:prstGeom>
        </p:spPr>
      </p:pic>
    </p:spTree>
    <p:extLst>
      <p:ext uri="{BB962C8B-B14F-4D97-AF65-F5344CB8AC3E}">
        <p14:creationId xmlns:p14="http://schemas.microsoft.com/office/powerpoint/2010/main" val="105164142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10" r:id="rId16"/>
    <p:sldLayoutId id="2147483672" r:id="rId17"/>
    <p:sldLayoutId id="2147483674"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6"/>
            <a:ext cx="1037137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8"/>
            <a:ext cx="10371371" cy="39127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3" y="6356351"/>
            <a:ext cx="41147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pic>
        <p:nvPicPr>
          <p:cNvPr id="11" name="Graphic 10">
            <a:extLst>
              <a:ext uri="{FF2B5EF4-FFF2-40B4-BE49-F238E27FC236}">
                <a16:creationId xmlns:a16="http://schemas.microsoft.com/office/drawing/2014/main" id="{DEC281FF-CE2D-7A6C-A891-57B231C5F5E0}"/>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982200" y="5946084"/>
            <a:ext cx="2209800" cy="971550"/>
          </a:xfrm>
          <a:prstGeom prst="rect">
            <a:avLst/>
          </a:prstGeom>
        </p:spPr>
      </p:pic>
      <p:cxnSp>
        <p:nvCxnSpPr>
          <p:cNvPr id="13" name="Straight Connector 12">
            <a:extLst>
              <a:ext uri="{FF2B5EF4-FFF2-40B4-BE49-F238E27FC236}">
                <a16:creationId xmlns:a16="http://schemas.microsoft.com/office/drawing/2014/main" id="{812A7489-FD98-C6ED-2362-08E4CDB9D603}"/>
              </a:ext>
            </a:extLst>
          </p:cNvPr>
          <p:cNvCxnSpPr>
            <a:cxnSpLocks/>
          </p:cNvCxnSpPr>
          <p:nvPr userDrawn="1"/>
        </p:nvCxnSpPr>
        <p:spPr>
          <a:xfrm flipH="1">
            <a:off x="381000" y="5886450"/>
            <a:ext cx="1142523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CDB26856-213F-8BEF-8A5E-E32802DB2A4E}"/>
              </a:ext>
            </a:extLst>
          </p:cNvPr>
          <p:cNvPicPr>
            <a:picLocks noChangeAspect="1"/>
          </p:cNvPicPr>
          <p:nvPr userDrawn="1"/>
        </p:nvPicPr>
        <p:blipFill>
          <a:blip r:embed="rId18" cstate="email">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5400000">
            <a:off x="1042845" y="5092061"/>
            <a:ext cx="798267" cy="2580804"/>
          </a:xfrm>
          <a:prstGeom prst="rect">
            <a:avLst/>
          </a:prstGeom>
        </p:spPr>
      </p:pic>
    </p:spTree>
    <p:extLst>
      <p:ext uri="{BB962C8B-B14F-4D97-AF65-F5344CB8AC3E}">
        <p14:creationId xmlns:p14="http://schemas.microsoft.com/office/powerpoint/2010/main" val="29681124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709" r:id="rId14"/>
  </p:sldLayoutIdLst>
  <p:hf sldNum="0" hdr="0" ftr="0" dt="0"/>
  <p:txStyles>
    <p:titleStyle>
      <a:lvl1pPr algn="l" defTabSz="914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4"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5" algn="l" defTabSz="914409" rtl="0" eaLnBrk="1" latinLnBrk="0" hangingPunct="1">
        <a:defRPr sz="1800" kern="1200">
          <a:solidFill>
            <a:schemeClr val="tx1"/>
          </a:solidFill>
          <a:latin typeface="+mn-lt"/>
          <a:ea typeface="+mn-ea"/>
          <a:cs typeface="+mn-cs"/>
        </a:defRPr>
      </a:lvl4pPr>
      <a:lvl5pPr marL="1828820"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9" algn="l" defTabSz="914409" rtl="0" eaLnBrk="1" latinLnBrk="0" hangingPunct="1">
        <a:defRPr sz="1800" kern="1200">
          <a:solidFill>
            <a:schemeClr val="tx1"/>
          </a:solidFill>
          <a:latin typeface="+mn-lt"/>
          <a:ea typeface="+mn-ea"/>
          <a:cs typeface="+mn-cs"/>
        </a:defRPr>
      </a:lvl7pPr>
      <a:lvl8pPr marL="3200435" algn="l" defTabSz="914409" rtl="0" eaLnBrk="1" latinLnBrk="0" hangingPunct="1">
        <a:defRPr sz="1800" kern="1200">
          <a:solidFill>
            <a:schemeClr val="tx1"/>
          </a:solidFill>
          <a:latin typeface="+mn-lt"/>
          <a:ea typeface="+mn-ea"/>
          <a:cs typeface="+mn-cs"/>
        </a:defRPr>
      </a:lvl8pPr>
      <a:lvl9pPr marL="3657639" algn="l" defTabSz="9144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s://www.gov.uk/sign-up-for-flood-warnings" TargetMode="External"/><Relationship Id="rId3" Type="http://schemas.openxmlformats.org/officeDocument/2006/relationships/hyperlink" Target="https://www.redcross.org.uk/get-help/prepare-for-emergencies/how-to-prepare-for-floods-and-flooding" TargetMode="External"/><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hyperlink" Target="https://www.redcross.org.uk/stories/disasters-and-emergencies/uk/how-the-british-red-cross-helps-during-a-floo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hyperlink" Target="https://what3words.com/products/what3words-app"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hyperlink" Target="https://www.redcross.org.uk/weather-together-resources" TargetMode="External"/><Relationship Id="rId2" Type="http://schemas.openxmlformats.org/officeDocument/2006/relationships/notesSlide" Target="../notesSlides/notesSlide12.xml"/><Relationship Id="rId16" Type="http://schemas.openxmlformats.org/officeDocument/2006/relationships/hyperlink" Target="https://feedback.redcross.org.uk/s/WeatherTogether/" TargetMode="Externa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6.gif"/><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15.gif"/><Relationship Id="rId4" Type="http://schemas.openxmlformats.org/officeDocument/2006/relationships/image" Target="../media/image19.gif"/></Relationships>
</file>

<file path=ppt/slides/_rels/slide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gi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gi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5.gif"/><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gi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3682949-E29E-F8B3-3ECB-3FD1FA40701D}"/>
              </a:ext>
            </a:extLst>
          </p:cNvPr>
          <p:cNvGrpSpPr>
            <a:grpSpLocks noGrp="1" noUngrp="1" noRot="1" noMove="1" noResize="1"/>
          </p:cNvGrpSpPr>
          <p:nvPr/>
        </p:nvGrpSpPr>
        <p:grpSpPr>
          <a:xfrm>
            <a:off x="927668" y="9915"/>
            <a:ext cx="10313546" cy="6848090"/>
            <a:chOff x="320850" y="401202"/>
            <a:chExt cx="10313546" cy="6894196"/>
          </a:xfrm>
        </p:grpSpPr>
        <p:sp>
          <p:nvSpPr>
            <p:cNvPr id="16" name="object 2">
              <a:extLst>
                <a:ext uri="{FF2B5EF4-FFF2-40B4-BE49-F238E27FC236}">
                  <a16:creationId xmlns:a16="http://schemas.microsoft.com/office/drawing/2014/main" id="{6DFA3362-0C40-1261-56CD-F03A3C5454CC}"/>
                </a:ext>
              </a:extLst>
            </p:cNvPr>
            <p:cNvSpPr txBox="1">
              <a:spLocks noGrp="1" noRot="1" noMove="1" noResize="1" noEditPoints="1" noAdjustHandles="1" noChangeArrowheads="1" noChangeShapeType="1"/>
            </p:cNvSpPr>
            <p:nvPr/>
          </p:nvSpPr>
          <p:spPr>
            <a:xfrm>
              <a:off x="3473801" y="576839"/>
              <a:ext cx="6233990" cy="260789"/>
            </a:xfrm>
            <a:prstGeom prst="rect">
              <a:avLst/>
            </a:prstGeom>
          </p:spPr>
          <p:txBody>
            <a:bodyPr vert="horz" wrap="square" lIns="0" tIns="12700" rIns="0" bIns="0" rtlCol="0" anchor="t">
              <a:spAutoFit/>
            </a:bodyPr>
            <a:lstStyle/>
            <a:p>
              <a:pPr algn="ctr"/>
              <a:r>
                <a:rPr lang="en-GB" sz="1600" b="1">
                  <a:latin typeface="HelveticaNeueLT Pro 45 Lt"/>
                </a:rPr>
                <a:t>Weather Together: flooding – how it affects everyone</a:t>
              </a:r>
              <a:endParaRPr lang="en-GB" sz="1600" b="1">
                <a:solidFill>
                  <a:schemeClr val="tx1"/>
                </a:solidFill>
                <a:latin typeface="HelveticaNeueLT Pro 45 Lt"/>
              </a:endParaRPr>
            </a:p>
          </p:txBody>
        </p:sp>
        <p:sp>
          <p:nvSpPr>
            <p:cNvPr id="19" name="object 3">
              <a:extLst>
                <a:ext uri="{FF2B5EF4-FFF2-40B4-BE49-F238E27FC236}">
                  <a16:creationId xmlns:a16="http://schemas.microsoft.com/office/drawing/2014/main" id="{1D0700D9-98CA-A638-D6D1-E60CB691A3C7}"/>
                </a:ext>
              </a:extLst>
            </p:cNvPr>
            <p:cNvSpPr>
              <a:spLocks noGrp="1" noRot="1" noMove="1" noResize="1" noEditPoints="1" noAdjustHandles="1" noChangeArrowheads="1" noChangeShapeType="1"/>
            </p:cNvSpPr>
            <p:nvPr/>
          </p:nvSpPr>
          <p:spPr>
            <a:xfrm>
              <a:off x="3000150" y="463555"/>
              <a:ext cx="7228840" cy="502284"/>
            </a:xfrm>
            <a:custGeom>
              <a:avLst/>
              <a:gdLst/>
              <a:ahLst/>
              <a:cxnLst/>
              <a:rect l="l" t="t" r="r" b="b"/>
              <a:pathLst>
                <a:path w="7228840" h="502284">
                  <a:moveTo>
                    <a:pt x="152400" y="0"/>
                  </a:moveTo>
                  <a:lnTo>
                    <a:pt x="104231" y="7769"/>
                  </a:lnTo>
                  <a:lnTo>
                    <a:pt x="62396" y="29405"/>
                  </a:lnTo>
                  <a:lnTo>
                    <a:pt x="29405" y="62396"/>
                  </a:lnTo>
                  <a:lnTo>
                    <a:pt x="7769" y="104231"/>
                  </a:lnTo>
                  <a:lnTo>
                    <a:pt x="0" y="152400"/>
                  </a:lnTo>
                  <a:lnTo>
                    <a:pt x="0" y="349694"/>
                  </a:lnTo>
                  <a:lnTo>
                    <a:pt x="7769" y="397867"/>
                  </a:lnTo>
                  <a:lnTo>
                    <a:pt x="29405" y="439703"/>
                  </a:lnTo>
                  <a:lnTo>
                    <a:pt x="62396" y="472692"/>
                  </a:lnTo>
                  <a:lnTo>
                    <a:pt x="104231" y="494325"/>
                  </a:lnTo>
                  <a:lnTo>
                    <a:pt x="152400" y="502094"/>
                  </a:lnTo>
                  <a:lnTo>
                    <a:pt x="7075893" y="502094"/>
                  </a:lnTo>
                  <a:lnTo>
                    <a:pt x="7124066" y="494325"/>
                  </a:lnTo>
                  <a:lnTo>
                    <a:pt x="7165902" y="472692"/>
                  </a:lnTo>
                  <a:lnTo>
                    <a:pt x="7198891" y="439703"/>
                  </a:lnTo>
                  <a:lnTo>
                    <a:pt x="7220525" y="397867"/>
                  </a:lnTo>
                  <a:lnTo>
                    <a:pt x="7228293" y="349694"/>
                  </a:lnTo>
                  <a:lnTo>
                    <a:pt x="7228293" y="152400"/>
                  </a:lnTo>
                  <a:lnTo>
                    <a:pt x="7220525" y="104231"/>
                  </a:lnTo>
                  <a:lnTo>
                    <a:pt x="7198891" y="62396"/>
                  </a:lnTo>
                  <a:lnTo>
                    <a:pt x="7165902" y="29405"/>
                  </a:lnTo>
                  <a:lnTo>
                    <a:pt x="7124066" y="7769"/>
                  </a:lnTo>
                  <a:lnTo>
                    <a:pt x="7075893" y="0"/>
                  </a:lnTo>
                  <a:lnTo>
                    <a:pt x="152400" y="0"/>
                  </a:lnTo>
                  <a:close/>
                </a:path>
              </a:pathLst>
            </a:custGeom>
            <a:ln w="88899">
              <a:solidFill>
                <a:srgbClr val="D2232A"/>
              </a:solidFill>
            </a:ln>
          </p:spPr>
          <p:txBody>
            <a:bodyPr wrap="square" lIns="0" tIns="0" rIns="0" bIns="0" rtlCol="0"/>
            <a:lstStyle/>
            <a:p>
              <a:endParaRPr/>
            </a:p>
          </p:txBody>
        </p:sp>
        <p:sp>
          <p:nvSpPr>
            <p:cNvPr id="21" name="object 4">
              <a:extLst>
                <a:ext uri="{FF2B5EF4-FFF2-40B4-BE49-F238E27FC236}">
                  <a16:creationId xmlns:a16="http://schemas.microsoft.com/office/drawing/2014/main" id="{19742D65-58A6-7658-377E-A84F456179FF}"/>
                </a:ext>
              </a:extLst>
            </p:cNvPr>
            <p:cNvSpPr txBox="1">
              <a:spLocks noGrp="1" noRot="1" noMove="1" noResize="1" noEditPoints="1" noAdjustHandles="1" noChangeArrowheads="1" noChangeShapeType="1"/>
            </p:cNvSpPr>
            <p:nvPr/>
          </p:nvSpPr>
          <p:spPr>
            <a:xfrm>
              <a:off x="4474789" y="1253139"/>
              <a:ext cx="5461267" cy="371818"/>
            </a:xfrm>
            <a:prstGeom prst="rect">
              <a:avLst/>
            </a:prstGeom>
          </p:spPr>
          <p:txBody>
            <a:bodyPr vert="horz" wrap="square" lIns="0" tIns="0" rIns="0" bIns="0" rtlCol="0">
              <a:spAutoFit/>
            </a:bodyPr>
            <a:lstStyle/>
            <a:p>
              <a:pPr marL="171450" lvl="0" indent="-171450">
                <a:buClr>
                  <a:srgbClr val="EE2A24"/>
                </a:buClr>
                <a:buFont typeface="HelveticaNeueLT Pro 55 Roman" panose="020B0604020202020204" pitchFamily="34" charset="0"/>
                <a:buChar char="-"/>
              </a:pPr>
              <a:r>
                <a:rPr lang="en-US" sz="1200">
                  <a:solidFill>
                    <a:schemeClr val="tx1"/>
                  </a:solidFill>
                  <a:latin typeface="HelveticaNeueLT Pro 55 Roman" panose="020B0604020202020204" pitchFamily="34" charset="0"/>
                </a:rPr>
                <a:t>Must know that flooding can affect anyone.</a:t>
              </a:r>
            </a:p>
            <a:p>
              <a:pPr marL="171450" lvl="0" indent="-171450">
                <a:buClr>
                  <a:srgbClr val="EE2A24"/>
                </a:buClr>
                <a:buFont typeface="HelveticaNeueLT Pro 55 Roman" panose="020B0604020202020204" pitchFamily="34" charset="0"/>
                <a:buChar char="-"/>
              </a:pPr>
              <a:r>
                <a:rPr lang="en-US" sz="1200">
                  <a:solidFill>
                    <a:schemeClr val="tx1"/>
                  </a:solidFill>
                  <a:latin typeface="HelveticaNeueLT Pro 55 Roman" panose="020B0604020202020204" pitchFamily="34" charset="0"/>
                </a:rPr>
                <a:t>Could take part in a discussion explaining how flooding can affect anyone.</a:t>
              </a:r>
            </a:p>
          </p:txBody>
        </p:sp>
        <p:sp>
          <p:nvSpPr>
            <p:cNvPr id="22" name="object 5">
              <a:extLst>
                <a:ext uri="{FF2B5EF4-FFF2-40B4-BE49-F238E27FC236}">
                  <a16:creationId xmlns:a16="http://schemas.microsoft.com/office/drawing/2014/main" id="{2E5993D2-5463-780C-01C4-B54AD2B61D46}"/>
                </a:ext>
              </a:extLst>
            </p:cNvPr>
            <p:cNvSpPr>
              <a:spLocks noGrp="1" noRot="1" noMove="1" noResize="1" noEditPoints="1" noAdjustHandles="1" noChangeArrowheads="1" noChangeShapeType="1"/>
            </p:cNvSpPr>
            <p:nvPr/>
          </p:nvSpPr>
          <p:spPr>
            <a:xfrm>
              <a:off x="4332700" y="1092705"/>
              <a:ext cx="5870575" cy="812165"/>
            </a:xfrm>
            <a:custGeom>
              <a:avLst/>
              <a:gdLst/>
              <a:ahLst/>
              <a:cxnLst/>
              <a:rect l="l" t="t" r="r" b="b"/>
              <a:pathLst>
                <a:path w="587057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5717946" y="811606"/>
                  </a:lnTo>
                  <a:lnTo>
                    <a:pt x="5766119" y="803836"/>
                  </a:lnTo>
                  <a:lnTo>
                    <a:pt x="5807955" y="782200"/>
                  </a:lnTo>
                  <a:lnTo>
                    <a:pt x="5840944" y="749209"/>
                  </a:lnTo>
                  <a:lnTo>
                    <a:pt x="5862577" y="707374"/>
                  </a:lnTo>
                  <a:lnTo>
                    <a:pt x="5870346" y="659206"/>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24" name="object 6">
              <a:extLst>
                <a:ext uri="{FF2B5EF4-FFF2-40B4-BE49-F238E27FC236}">
                  <a16:creationId xmlns:a16="http://schemas.microsoft.com/office/drawing/2014/main" id="{5A45F132-6A06-4E44-FBCE-42DF7BB91507}"/>
                </a:ext>
              </a:extLst>
            </p:cNvPr>
            <p:cNvSpPr txBox="1">
              <a:spLocks noGrp="1" noRot="1" noMove="1" noResize="1" noEditPoints="1" noAdjustHandles="1" noChangeArrowheads="1" noChangeShapeType="1"/>
            </p:cNvSpPr>
            <p:nvPr/>
          </p:nvSpPr>
          <p:spPr>
            <a:xfrm>
              <a:off x="4474789" y="6075675"/>
              <a:ext cx="5114925" cy="939800"/>
            </a:xfrm>
            <a:prstGeom prst="rect">
              <a:avLst/>
            </a:prstGeom>
          </p:spPr>
          <p:txBody>
            <a:bodyPr vert="horz" wrap="square" lIns="0" tIns="0" rIns="0" bIns="0" rtlCol="0" anchor="t">
              <a:spAutoFit/>
            </a:bodyPr>
            <a:lstStyle/>
            <a:p>
              <a:pPr marL="241300" indent="-228600">
                <a:lnSpc>
                  <a:spcPts val="1300"/>
                </a:lnSpc>
                <a:buClr>
                  <a:srgbClr val="DC2327"/>
                </a:buClr>
                <a:buSzPct val="150000"/>
                <a:buChar char="-"/>
                <a:tabLst>
                  <a:tab pos="240665" algn="l"/>
                  <a:tab pos="241300" algn="l"/>
                </a:tabLst>
              </a:pPr>
              <a:r>
                <a:rPr sz="1200" spc="-25">
                  <a:solidFill>
                    <a:srgbClr val="231F20"/>
                  </a:solidFill>
                  <a:latin typeface="HelveticaNeueLT Pro 45 Lt"/>
                  <a:cs typeface="Arial"/>
                </a:rPr>
                <a:t>England:</a:t>
              </a:r>
              <a:r>
                <a:rPr sz="1200" spc="-40">
                  <a:solidFill>
                    <a:srgbClr val="231F20"/>
                  </a:solidFill>
                  <a:latin typeface="HelveticaNeueLT Pro 45 Lt"/>
                  <a:cs typeface="Arial"/>
                </a:rPr>
                <a:t> </a:t>
              </a:r>
              <a:r>
                <a:rPr sz="1200" spc="-35">
                  <a:solidFill>
                    <a:srgbClr val="231F20"/>
                  </a:solidFill>
                  <a:latin typeface="HelveticaNeueLT Pro 45 Lt"/>
                  <a:cs typeface="Arial"/>
                </a:rPr>
                <a:t>PSHE,</a:t>
              </a:r>
              <a:r>
                <a:rPr sz="1200" spc="-40">
                  <a:solidFill>
                    <a:srgbClr val="231F20"/>
                  </a:solidFill>
                  <a:latin typeface="HelveticaNeueLT Pro 45 Lt"/>
                  <a:cs typeface="Arial"/>
                </a:rPr>
                <a:t> </a:t>
              </a:r>
              <a:r>
                <a:rPr lang="en-GB" sz="1200" spc="-25">
                  <a:solidFill>
                    <a:srgbClr val="231F20"/>
                  </a:solidFill>
                  <a:latin typeface="HelveticaNeueLT Pro 45 Lt"/>
                  <a:cs typeface="Arial"/>
                </a:rPr>
                <a:t>Language and literacy</a:t>
              </a:r>
              <a:endParaRPr sz="1200">
                <a:latin typeface="HelveticaNeueLT Pro 45 Lt"/>
                <a:cs typeface="Arial"/>
              </a:endParaRPr>
            </a:p>
            <a:p>
              <a:pPr marL="241300" indent="-228600">
                <a:lnSpc>
                  <a:spcPts val="1440"/>
                </a:lnSpc>
                <a:buClr>
                  <a:srgbClr val="DC2327"/>
                </a:buClr>
                <a:buSzPct val="150000"/>
                <a:buChar char="-"/>
                <a:tabLst>
                  <a:tab pos="240665" algn="l"/>
                  <a:tab pos="241300" algn="l"/>
                </a:tabLst>
              </a:pPr>
              <a:r>
                <a:rPr sz="1200" spc="-10">
                  <a:solidFill>
                    <a:srgbClr val="231F20"/>
                  </a:solidFill>
                  <a:latin typeface="HelveticaNeueLT Pro 45 Lt"/>
                  <a:cs typeface="Arial"/>
                </a:rPr>
                <a:t>Scotland:</a:t>
              </a:r>
              <a:r>
                <a:rPr sz="1200" spc="-30">
                  <a:solidFill>
                    <a:srgbClr val="231F20"/>
                  </a:solidFill>
                  <a:latin typeface="HelveticaNeueLT Pro 45 Lt"/>
                  <a:cs typeface="Arial"/>
                </a:rPr>
                <a:t> </a:t>
              </a:r>
              <a:r>
                <a:rPr sz="1200" spc="-25">
                  <a:solidFill>
                    <a:srgbClr val="231F20"/>
                  </a:solidFill>
                  <a:latin typeface="HelveticaNeueLT Pro 45 Lt"/>
                  <a:cs typeface="Arial"/>
                </a:rPr>
                <a:t>Health </a:t>
              </a:r>
              <a:r>
                <a:rPr sz="1200">
                  <a:solidFill>
                    <a:srgbClr val="231F20"/>
                  </a:solidFill>
                  <a:latin typeface="HelveticaNeueLT Pro 45 Lt"/>
                  <a:cs typeface="Arial"/>
                </a:rPr>
                <a:t>and</a:t>
              </a:r>
              <a:r>
                <a:rPr sz="1200" spc="-30">
                  <a:solidFill>
                    <a:srgbClr val="231F20"/>
                  </a:solidFill>
                  <a:latin typeface="HelveticaNeueLT Pro 45 Lt"/>
                  <a:cs typeface="Arial"/>
                </a:rPr>
                <a:t> </a:t>
              </a:r>
              <a:r>
                <a:rPr sz="1200" spc="-20">
                  <a:solidFill>
                    <a:srgbClr val="231F20"/>
                  </a:solidFill>
                  <a:latin typeface="HelveticaNeueLT Pro 45 Lt"/>
                  <a:cs typeface="Arial"/>
                </a:rPr>
                <a:t>wellbeing,</a:t>
              </a:r>
              <a:r>
                <a:rPr sz="1200" spc="-25">
                  <a:solidFill>
                    <a:srgbClr val="231F20"/>
                  </a:solidFill>
                  <a:latin typeface="HelveticaNeueLT Pro 45 Lt"/>
                  <a:cs typeface="Arial"/>
                </a:rPr>
                <a:t> </a:t>
              </a:r>
              <a:r>
                <a:rPr sz="1200" spc="-10">
                  <a:solidFill>
                    <a:srgbClr val="231F20"/>
                  </a:solidFill>
                  <a:latin typeface="HelveticaNeueLT Pro 45 Lt"/>
                  <a:cs typeface="Arial"/>
                </a:rPr>
                <a:t>Literacy</a:t>
              </a:r>
              <a:endParaRPr sz="1200">
                <a:latin typeface="HelveticaNeueLT Pro 45 Lt"/>
                <a:cs typeface="Arial"/>
              </a:endParaRPr>
            </a:p>
            <a:p>
              <a:pPr marL="241300" indent="-228600">
                <a:lnSpc>
                  <a:spcPts val="1440"/>
                </a:lnSpc>
                <a:buClr>
                  <a:srgbClr val="DC2327"/>
                </a:buClr>
                <a:buSzPct val="150000"/>
                <a:buChar char="-"/>
                <a:tabLst>
                  <a:tab pos="240665" algn="l"/>
                  <a:tab pos="241300" algn="l"/>
                </a:tabLst>
              </a:pPr>
              <a:r>
                <a:rPr sz="1200" spc="-40">
                  <a:solidFill>
                    <a:srgbClr val="231F20"/>
                  </a:solidFill>
                  <a:latin typeface="HelveticaNeueLT Pro 45 Lt"/>
                  <a:cs typeface="Arial"/>
                </a:rPr>
                <a:t>Wales:</a:t>
              </a:r>
              <a:r>
                <a:rPr sz="1200" spc="-25">
                  <a:solidFill>
                    <a:srgbClr val="231F20"/>
                  </a:solidFill>
                  <a:latin typeface="HelveticaNeueLT Pro 45 Lt"/>
                  <a:cs typeface="Arial"/>
                </a:rPr>
                <a:t> Health </a:t>
              </a:r>
              <a:r>
                <a:rPr sz="1200">
                  <a:solidFill>
                    <a:srgbClr val="231F20"/>
                  </a:solidFill>
                  <a:latin typeface="HelveticaNeueLT Pro 45 Lt"/>
                  <a:cs typeface="Arial"/>
                </a:rPr>
                <a:t>and</a:t>
              </a:r>
              <a:r>
                <a:rPr sz="1200" spc="-25">
                  <a:solidFill>
                    <a:srgbClr val="231F20"/>
                  </a:solidFill>
                  <a:latin typeface="HelveticaNeueLT Pro 45 Lt"/>
                  <a:cs typeface="Arial"/>
                </a:rPr>
                <a:t> </a:t>
              </a:r>
              <a:r>
                <a:rPr sz="1200" spc="-35">
                  <a:solidFill>
                    <a:srgbClr val="231F20"/>
                  </a:solidFill>
                  <a:latin typeface="HelveticaNeueLT Pro 45 Lt"/>
                  <a:cs typeface="Arial"/>
                </a:rPr>
                <a:t>Wellbeing,</a:t>
              </a:r>
              <a:r>
                <a:rPr sz="1200" spc="-25">
                  <a:solidFill>
                    <a:srgbClr val="231F20"/>
                  </a:solidFill>
                  <a:latin typeface="HelveticaNeueLT Pro 45 Lt"/>
                  <a:cs typeface="Arial"/>
                </a:rPr>
                <a:t> Languages, Literacy </a:t>
              </a:r>
              <a:r>
                <a:rPr sz="1200">
                  <a:solidFill>
                    <a:srgbClr val="231F20"/>
                  </a:solidFill>
                  <a:latin typeface="HelveticaNeueLT Pro 45 Lt"/>
                  <a:cs typeface="Arial"/>
                </a:rPr>
                <a:t>and</a:t>
              </a:r>
              <a:r>
                <a:rPr sz="1200" spc="-25">
                  <a:solidFill>
                    <a:srgbClr val="231F20"/>
                  </a:solidFill>
                  <a:latin typeface="HelveticaNeueLT Pro 45 Lt"/>
                  <a:cs typeface="Arial"/>
                </a:rPr>
                <a:t> </a:t>
              </a:r>
              <a:r>
                <a:rPr sz="1200" spc="-10">
                  <a:solidFill>
                    <a:srgbClr val="231F20"/>
                  </a:solidFill>
                  <a:latin typeface="HelveticaNeueLT Pro 45 Lt"/>
                  <a:cs typeface="Arial"/>
                </a:rPr>
                <a:t>Communication</a:t>
              </a:r>
              <a:endParaRPr sz="1200">
                <a:latin typeface="HelveticaNeueLT Pro 45 Lt"/>
                <a:cs typeface="Arial"/>
              </a:endParaRPr>
            </a:p>
            <a:p>
              <a:pPr marL="241300" indent="-228600">
                <a:lnSpc>
                  <a:spcPts val="1739"/>
                </a:lnSpc>
                <a:buClr>
                  <a:srgbClr val="DC2327"/>
                </a:buClr>
                <a:buSzPct val="150000"/>
                <a:buChar char="-"/>
                <a:tabLst>
                  <a:tab pos="240665" algn="l"/>
                  <a:tab pos="241300" algn="l"/>
                </a:tabLst>
              </a:pPr>
              <a:r>
                <a:rPr sz="1200" spc="-10">
                  <a:solidFill>
                    <a:srgbClr val="231F20"/>
                  </a:solidFill>
                  <a:latin typeface="HelveticaNeueLT Pro 45 Lt"/>
                  <a:cs typeface="Arial"/>
                </a:rPr>
                <a:t>Northern</a:t>
              </a:r>
              <a:r>
                <a:rPr sz="1200" spc="-25">
                  <a:solidFill>
                    <a:srgbClr val="231F20"/>
                  </a:solidFill>
                  <a:latin typeface="HelveticaNeueLT Pro 45 Lt"/>
                  <a:cs typeface="Arial"/>
                </a:rPr>
                <a:t> </a:t>
              </a:r>
              <a:r>
                <a:rPr sz="1200" spc="-35">
                  <a:solidFill>
                    <a:srgbClr val="231F20"/>
                  </a:solidFill>
                  <a:latin typeface="HelveticaNeueLT Pro 45 Lt"/>
                  <a:cs typeface="Arial"/>
                </a:rPr>
                <a:t>Ireland:</a:t>
              </a:r>
              <a:r>
                <a:rPr sz="1200" spc="-25">
                  <a:solidFill>
                    <a:srgbClr val="231F20"/>
                  </a:solidFill>
                  <a:latin typeface="HelveticaNeueLT Pro 45 Lt"/>
                  <a:cs typeface="Arial"/>
                </a:rPr>
                <a:t> </a:t>
              </a:r>
              <a:r>
                <a:rPr sz="1200" spc="-20">
                  <a:solidFill>
                    <a:srgbClr val="231F20"/>
                  </a:solidFill>
                  <a:latin typeface="HelveticaNeueLT Pro 45 Lt"/>
                  <a:cs typeface="Arial"/>
                </a:rPr>
                <a:t>Communication,</a:t>
              </a:r>
              <a:r>
                <a:rPr sz="1200" spc="-25">
                  <a:solidFill>
                    <a:srgbClr val="231F20"/>
                  </a:solidFill>
                  <a:latin typeface="HelveticaNeueLT Pro 45 Lt"/>
                  <a:cs typeface="Arial"/>
                </a:rPr>
                <a:t> Thinking skills </a:t>
              </a:r>
              <a:r>
                <a:rPr sz="1200">
                  <a:solidFill>
                    <a:srgbClr val="231F20"/>
                  </a:solidFill>
                  <a:latin typeface="HelveticaNeueLT Pro 45 Lt"/>
                  <a:cs typeface="Arial"/>
                </a:rPr>
                <a:t>and</a:t>
              </a:r>
              <a:r>
                <a:rPr sz="1200" spc="-25">
                  <a:solidFill>
                    <a:srgbClr val="231F20"/>
                  </a:solidFill>
                  <a:latin typeface="HelveticaNeueLT Pro 45 Lt"/>
                  <a:cs typeface="Arial"/>
                </a:rPr>
                <a:t> </a:t>
              </a:r>
              <a:r>
                <a:rPr sz="1200" spc="-20">
                  <a:solidFill>
                    <a:srgbClr val="231F20"/>
                  </a:solidFill>
                  <a:latin typeface="HelveticaNeueLT Pro 45 Lt"/>
                  <a:cs typeface="Arial"/>
                </a:rPr>
                <a:t>personal</a:t>
              </a:r>
              <a:r>
                <a:rPr sz="1200" spc="-25">
                  <a:solidFill>
                    <a:srgbClr val="231F20"/>
                  </a:solidFill>
                  <a:latin typeface="HelveticaNeueLT Pro 45 Lt"/>
                  <a:cs typeface="Arial"/>
                </a:rPr>
                <a:t> </a:t>
              </a:r>
              <a:r>
                <a:rPr sz="1200" spc="-10">
                  <a:solidFill>
                    <a:srgbClr val="231F20"/>
                  </a:solidFill>
                  <a:latin typeface="HelveticaNeueLT Pro 45 Lt"/>
                  <a:cs typeface="Arial"/>
                </a:rPr>
                <a:t>capabilities,</a:t>
              </a:r>
              <a:endParaRPr sz="1200">
                <a:latin typeface="HelveticaNeueLT Pro 45 Lt"/>
                <a:cs typeface="Arial"/>
              </a:endParaRPr>
            </a:p>
            <a:p>
              <a:pPr marL="241300">
                <a:lnSpc>
                  <a:spcPts val="1380"/>
                </a:lnSpc>
              </a:pPr>
              <a:r>
                <a:rPr sz="1200" spc="-25">
                  <a:solidFill>
                    <a:srgbClr val="231F20"/>
                  </a:solidFill>
                  <a:latin typeface="HelveticaNeueLT Pro 45 Lt"/>
                  <a:cs typeface="Arial"/>
                </a:rPr>
                <a:t>Language</a:t>
              </a:r>
              <a:r>
                <a:rPr sz="1200" spc="-40">
                  <a:solidFill>
                    <a:srgbClr val="231F20"/>
                  </a:solidFill>
                  <a:latin typeface="HelveticaNeueLT Pro 45 Lt"/>
                  <a:cs typeface="Arial"/>
                </a:rPr>
                <a:t> </a:t>
              </a:r>
              <a:r>
                <a:rPr sz="1200">
                  <a:solidFill>
                    <a:srgbClr val="231F20"/>
                  </a:solidFill>
                  <a:latin typeface="HelveticaNeueLT Pro 45 Lt"/>
                  <a:cs typeface="Arial"/>
                </a:rPr>
                <a:t>and</a:t>
              </a:r>
              <a:r>
                <a:rPr sz="1200" spc="-35">
                  <a:solidFill>
                    <a:srgbClr val="231F20"/>
                  </a:solidFill>
                  <a:latin typeface="HelveticaNeueLT Pro 45 Lt"/>
                  <a:cs typeface="Arial"/>
                </a:rPr>
                <a:t> </a:t>
              </a:r>
              <a:r>
                <a:rPr sz="1200" spc="-10">
                  <a:solidFill>
                    <a:srgbClr val="231F20"/>
                  </a:solidFill>
                  <a:latin typeface="HelveticaNeueLT Pro 45 Lt"/>
                  <a:cs typeface="Arial"/>
                </a:rPr>
                <a:t>literacy</a:t>
              </a:r>
              <a:endParaRPr lang="en-GB" sz="1200" spc="-10">
                <a:solidFill>
                  <a:srgbClr val="231F20"/>
                </a:solidFill>
                <a:latin typeface="HelveticaNeueLT Pro 45 Lt" panose="020B0403020202020204" pitchFamily="34" charset="0"/>
                <a:cs typeface="Arial"/>
              </a:endParaRPr>
            </a:p>
          </p:txBody>
        </p:sp>
        <p:sp>
          <p:nvSpPr>
            <p:cNvPr id="25" name="object 7">
              <a:extLst>
                <a:ext uri="{FF2B5EF4-FFF2-40B4-BE49-F238E27FC236}">
                  <a16:creationId xmlns:a16="http://schemas.microsoft.com/office/drawing/2014/main" id="{1A73AE88-8040-A280-0A01-1DE7EF166BE8}"/>
                </a:ext>
              </a:extLst>
            </p:cNvPr>
            <p:cNvSpPr>
              <a:spLocks noGrp="1" noRot="1" noMove="1" noResize="1" noEditPoints="1" noAdjustHandles="1" noChangeArrowheads="1" noChangeShapeType="1"/>
            </p:cNvSpPr>
            <p:nvPr/>
          </p:nvSpPr>
          <p:spPr>
            <a:xfrm>
              <a:off x="4332700" y="5981642"/>
              <a:ext cx="5870575" cy="1108881"/>
            </a:xfrm>
            <a:custGeom>
              <a:avLst/>
              <a:gdLst/>
              <a:ahLst/>
              <a:cxnLst/>
              <a:rect l="l" t="t" r="r" b="b"/>
              <a:pathLst>
                <a:path w="587057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5717946" y="1353400"/>
                  </a:lnTo>
                  <a:lnTo>
                    <a:pt x="5766119" y="1345630"/>
                  </a:lnTo>
                  <a:lnTo>
                    <a:pt x="5807955" y="1323995"/>
                  </a:lnTo>
                  <a:lnTo>
                    <a:pt x="5840944" y="1291004"/>
                  </a:lnTo>
                  <a:lnTo>
                    <a:pt x="5862577" y="1249169"/>
                  </a:lnTo>
                  <a:lnTo>
                    <a:pt x="5870346" y="1201000"/>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26" name="object 8">
              <a:extLst>
                <a:ext uri="{FF2B5EF4-FFF2-40B4-BE49-F238E27FC236}">
                  <a16:creationId xmlns:a16="http://schemas.microsoft.com/office/drawing/2014/main" id="{9C4330F1-4222-15A1-8235-7CD2B19810CC}"/>
                </a:ext>
              </a:extLst>
            </p:cNvPr>
            <p:cNvSpPr txBox="1">
              <a:spLocks noGrp="1" noRot="1" noMove="1" noResize="1" noEditPoints="1" noAdjustHandles="1" noChangeArrowheads="1" noChangeShapeType="1"/>
            </p:cNvSpPr>
            <p:nvPr/>
          </p:nvSpPr>
          <p:spPr>
            <a:xfrm>
              <a:off x="4484950" y="4592084"/>
              <a:ext cx="5700378" cy="1115456"/>
            </a:xfrm>
            <a:prstGeom prst="rect">
              <a:avLst/>
            </a:prstGeom>
          </p:spPr>
          <p:txBody>
            <a:bodyPr vert="horz" wrap="square" lIns="0" tIns="0" rIns="0" bIns="0" rtlCol="0" anchor="t">
              <a:spAutoFit/>
            </a:bodyPr>
            <a:lstStyle/>
            <a:p>
              <a:pPr marL="171450" indent="-171450">
                <a:buClr>
                  <a:srgbClr val="EE2A24"/>
                </a:buClr>
                <a:buFont typeface="HelveticaNeueLT Pro 45 Lt" panose="020B0403020202020204" pitchFamily="34" charset="0"/>
                <a:buChar char="-"/>
              </a:pPr>
              <a:r>
                <a:rPr lang="en-GB" sz="1200">
                  <a:latin typeface="HelveticaNeueLT Pro 45 Lt"/>
                </a:rPr>
                <a:t>Invite learners to work in small groups to explain how flooding could have affected each character. Support them by providing a digital/paper copy of the slides.</a:t>
              </a:r>
            </a:p>
            <a:p>
              <a:pPr marL="171450" indent="-171450">
                <a:buClr>
                  <a:srgbClr val="EE2A24"/>
                </a:buClr>
                <a:buFont typeface="HelveticaNeueLT Pro 45 Lt" panose="020B0403020202020204" pitchFamily="34" charset="0"/>
                <a:buChar char="-"/>
              </a:pPr>
              <a:r>
                <a:rPr lang="en-GB" sz="1200">
                  <a:latin typeface="HelveticaNeueLT Pro 45 Lt"/>
                </a:rPr>
                <a:t>To engage learners more, have them play the role of flood investigators. You could provide props like a magnifying glass. Ask them to spot the clues in each character’s description to work out how flooding could affect them.</a:t>
              </a:r>
            </a:p>
            <a:p>
              <a:pPr marL="171450" indent="-171450">
                <a:buClr>
                  <a:srgbClr val="EE2A24"/>
                </a:buClr>
                <a:buFont typeface="HelveticaNeueLT Pro 45 Lt" panose="020B0403020202020204" pitchFamily="34" charset="0"/>
                <a:buChar char="-"/>
              </a:pPr>
              <a:r>
                <a:rPr lang="en-GB" sz="1200">
                  <a:latin typeface="HelveticaNeueLT Pro 45 Lt"/>
                </a:rPr>
                <a:t>Provide peer support by encouraging learners to read descriptions to each other.</a:t>
              </a:r>
            </a:p>
          </p:txBody>
        </p:sp>
        <p:sp>
          <p:nvSpPr>
            <p:cNvPr id="27" name="object 9">
              <a:extLst>
                <a:ext uri="{FF2B5EF4-FFF2-40B4-BE49-F238E27FC236}">
                  <a16:creationId xmlns:a16="http://schemas.microsoft.com/office/drawing/2014/main" id="{1A25972F-464C-2D16-897A-08D4063C6617}"/>
                </a:ext>
              </a:extLst>
            </p:cNvPr>
            <p:cNvSpPr>
              <a:spLocks noGrp="1" noRot="1" noMove="1" noResize="1" noEditPoints="1" noAdjustHandles="1" noChangeArrowheads="1" noChangeShapeType="1"/>
            </p:cNvSpPr>
            <p:nvPr/>
          </p:nvSpPr>
          <p:spPr>
            <a:xfrm>
              <a:off x="4340950" y="4498743"/>
              <a:ext cx="5870575" cy="1363918"/>
            </a:xfrm>
            <a:custGeom>
              <a:avLst/>
              <a:gdLst/>
              <a:ahLst/>
              <a:cxnLst/>
              <a:rect l="l" t="t" r="r" b="b"/>
              <a:pathLst>
                <a:path w="587057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5717946" y="1175296"/>
                  </a:lnTo>
                  <a:lnTo>
                    <a:pt x="5766119" y="1167527"/>
                  </a:lnTo>
                  <a:lnTo>
                    <a:pt x="5807955" y="1145893"/>
                  </a:lnTo>
                  <a:lnTo>
                    <a:pt x="5840944" y="1112904"/>
                  </a:lnTo>
                  <a:lnTo>
                    <a:pt x="5862577" y="1071069"/>
                  </a:lnTo>
                  <a:lnTo>
                    <a:pt x="5870346" y="1022896"/>
                  </a:lnTo>
                  <a:lnTo>
                    <a:pt x="5870346" y="152399"/>
                  </a:lnTo>
                  <a:lnTo>
                    <a:pt x="5862577" y="104231"/>
                  </a:lnTo>
                  <a:lnTo>
                    <a:pt x="5840944" y="62396"/>
                  </a:lnTo>
                  <a:lnTo>
                    <a:pt x="5807955" y="29405"/>
                  </a:lnTo>
                  <a:lnTo>
                    <a:pt x="5766119" y="7769"/>
                  </a:lnTo>
                  <a:lnTo>
                    <a:pt x="5717946" y="0"/>
                  </a:lnTo>
                  <a:lnTo>
                    <a:pt x="152400" y="0"/>
                  </a:lnTo>
                  <a:close/>
                </a:path>
              </a:pathLst>
            </a:custGeom>
            <a:ln w="25399">
              <a:solidFill>
                <a:srgbClr val="231F20"/>
              </a:solidFill>
            </a:ln>
          </p:spPr>
          <p:txBody>
            <a:bodyPr wrap="square" lIns="0" tIns="0" rIns="0" bIns="0" rtlCol="0"/>
            <a:lstStyle/>
            <a:p>
              <a:endParaRPr/>
            </a:p>
          </p:txBody>
        </p:sp>
        <p:sp>
          <p:nvSpPr>
            <p:cNvPr id="31" name="object 10">
              <a:extLst>
                <a:ext uri="{FF2B5EF4-FFF2-40B4-BE49-F238E27FC236}">
                  <a16:creationId xmlns:a16="http://schemas.microsoft.com/office/drawing/2014/main" id="{D25F5E61-935E-5DEA-8A6A-CE7673F6D365}"/>
                </a:ext>
              </a:extLst>
            </p:cNvPr>
            <p:cNvSpPr txBox="1">
              <a:spLocks noGrp="1" noRot="1" noMove="1" noResize="1" noEditPoints="1" noAdjustHandles="1" noChangeArrowheads="1" noChangeShapeType="1"/>
            </p:cNvSpPr>
            <p:nvPr/>
          </p:nvSpPr>
          <p:spPr>
            <a:xfrm>
              <a:off x="4484949" y="2122967"/>
              <a:ext cx="5525135" cy="1128366"/>
            </a:xfrm>
            <a:prstGeom prst="rect">
              <a:avLst/>
            </a:prstGeom>
          </p:spPr>
          <p:txBody>
            <a:bodyPr vert="horz" wrap="square" lIns="0" tIns="12700" rIns="0" bIns="0" rtlCol="0" anchor="t">
              <a:spAutoFit/>
            </a:bodyPr>
            <a:lstStyle/>
            <a:p>
              <a:pPr marL="228600" indent="-228600">
                <a:buClr>
                  <a:srgbClr val="EE2A24"/>
                </a:buClr>
                <a:buFont typeface="+mj-lt"/>
                <a:buAutoNum type="arabicPeriod"/>
              </a:pPr>
              <a:r>
                <a:rPr lang="en-GB" sz="1200">
                  <a:solidFill>
                    <a:schemeClr val="tx1"/>
                  </a:solidFill>
                  <a:latin typeface="HelveticaNeueLT Pro 45 Lt" panose="020B0403020202020204" pitchFamily="34" charset="0"/>
                </a:rPr>
                <a:t>Invite learners to take a pause [3].</a:t>
              </a:r>
            </a:p>
            <a:p>
              <a:pPr marL="228600" indent="-228600">
                <a:buClr>
                  <a:srgbClr val="EE2A24"/>
                </a:buClr>
                <a:buFont typeface="+mj-lt"/>
                <a:buAutoNum type="arabicPeriod"/>
              </a:pPr>
              <a:r>
                <a:rPr lang="en-GB" sz="1200">
                  <a:solidFill>
                    <a:schemeClr val="tx1"/>
                  </a:solidFill>
                  <a:latin typeface="HelveticaNeueLT Pro 45 Lt" panose="020B0403020202020204" pitchFamily="34" charset="0"/>
                </a:rPr>
                <a:t>Review the objective, and the big question [4</a:t>
              </a:r>
              <a:r>
                <a:rPr lang="en-GB" sz="1200">
                  <a:latin typeface="HelveticaNeueLT Pro 45 Lt" panose="020B0403020202020204" pitchFamily="34" charset="0"/>
                </a:rPr>
                <a:t>,5</a:t>
              </a:r>
              <a:r>
                <a:rPr lang="en-GB" sz="1200">
                  <a:solidFill>
                    <a:schemeClr val="tx1"/>
                  </a:solidFill>
                  <a:latin typeface="HelveticaNeueLT Pro 45 Lt" panose="020B0403020202020204" pitchFamily="34" charset="0"/>
                </a:rPr>
                <a:t>].</a:t>
              </a:r>
            </a:p>
            <a:p>
              <a:pPr marL="228600" indent="-228600">
                <a:buClr>
                  <a:srgbClr val="EE2A24"/>
                </a:buClr>
                <a:buFont typeface="+mj-lt"/>
                <a:buAutoNum type="arabicPeriod"/>
              </a:pPr>
              <a:r>
                <a:rPr lang="en-GB" sz="1200">
                  <a:latin typeface="HelveticaNeueLT Pro 45 Lt"/>
                </a:rPr>
                <a:t>Work through 3 characters describing where they live. They each explain that flooding affected them. Invite learners to discuss how. See the guidance in the ‘notes’ for support. Address any misconceptions. [6-9].</a:t>
              </a:r>
              <a:endParaRPr lang="en-GB" sz="1200">
                <a:latin typeface="HelveticaNeueLT Pro 45 Lt" panose="020B0403020202020204" pitchFamily="34" charset="0"/>
              </a:endParaRPr>
            </a:p>
            <a:p>
              <a:pPr marL="228600" indent="-228600">
                <a:buClr>
                  <a:srgbClr val="EE2A24"/>
                </a:buClr>
                <a:buFont typeface="+mj-lt"/>
                <a:buAutoNum type="arabicPeriod"/>
              </a:pPr>
              <a:r>
                <a:rPr lang="en-GB" sz="1200">
                  <a:latin typeface="HelveticaNeueLT Pro 45 Lt"/>
                </a:rPr>
                <a:t>Refer back to the big question to review progress [10].</a:t>
              </a:r>
            </a:p>
          </p:txBody>
        </p:sp>
        <p:sp>
          <p:nvSpPr>
            <p:cNvPr id="35" name="object 11">
              <a:extLst>
                <a:ext uri="{FF2B5EF4-FFF2-40B4-BE49-F238E27FC236}">
                  <a16:creationId xmlns:a16="http://schemas.microsoft.com/office/drawing/2014/main" id="{995B56BD-6D22-7D5A-2BC3-0DE08794F823}"/>
                </a:ext>
              </a:extLst>
            </p:cNvPr>
            <p:cNvSpPr>
              <a:spLocks noGrp="1" noRot="1" noMove="1" noResize="1" noEditPoints="1" noAdjustHandles="1" noChangeArrowheads="1" noChangeShapeType="1"/>
            </p:cNvSpPr>
            <p:nvPr/>
          </p:nvSpPr>
          <p:spPr>
            <a:xfrm>
              <a:off x="4340950" y="2009855"/>
              <a:ext cx="5870575" cy="2352040"/>
            </a:xfrm>
            <a:custGeom>
              <a:avLst/>
              <a:gdLst/>
              <a:ahLst/>
              <a:cxnLst/>
              <a:rect l="l" t="t" r="r" b="b"/>
              <a:pathLst>
                <a:path w="587057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5717946" y="2351455"/>
                  </a:lnTo>
                  <a:lnTo>
                    <a:pt x="5766119" y="2343685"/>
                  </a:lnTo>
                  <a:lnTo>
                    <a:pt x="5807955" y="2322049"/>
                  </a:lnTo>
                  <a:lnTo>
                    <a:pt x="5840944" y="2289058"/>
                  </a:lnTo>
                  <a:lnTo>
                    <a:pt x="5862577" y="2247223"/>
                  </a:lnTo>
                  <a:lnTo>
                    <a:pt x="5870346" y="2199055"/>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36" name="object 12">
              <a:extLst>
                <a:ext uri="{FF2B5EF4-FFF2-40B4-BE49-F238E27FC236}">
                  <a16:creationId xmlns:a16="http://schemas.microsoft.com/office/drawing/2014/main" id="{5D6FE71C-AA51-51E4-3A70-A4F7BE644656}"/>
                </a:ext>
              </a:extLst>
            </p:cNvPr>
            <p:cNvSpPr txBox="1">
              <a:spLocks noGrp="1" noRot="1" noMove="1" noResize="1" noEditPoints="1" noAdjustHandles="1" noChangeArrowheads="1" noChangeShapeType="1"/>
            </p:cNvSpPr>
            <p:nvPr/>
          </p:nvSpPr>
          <p:spPr>
            <a:xfrm>
              <a:off x="3122148" y="1241817"/>
              <a:ext cx="918599" cy="508668"/>
            </a:xfrm>
            <a:prstGeom prst="rect">
              <a:avLst/>
            </a:prstGeom>
          </p:spPr>
          <p:txBody>
            <a:bodyPr vert="horz" wrap="square" lIns="0" tIns="12700" rIns="0" bIns="0" rtlCol="0">
              <a:spAutoFit/>
            </a:bodyPr>
            <a:lstStyle/>
            <a:p>
              <a:pPr marL="80645" marR="5080" indent="-68580">
                <a:lnSpc>
                  <a:spcPct val="100000"/>
                </a:lnSpc>
                <a:spcBef>
                  <a:spcPts val="100"/>
                </a:spcBef>
              </a:pPr>
              <a:r>
                <a:rPr sz="1600" b="1" spc="-10">
                  <a:solidFill>
                    <a:srgbClr val="231F20"/>
                  </a:solidFill>
                  <a:latin typeface="HelveticaNeueLT Pro 65 Md" panose="020B0804020202020204" pitchFamily="34" charset="0"/>
                  <a:cs typeface="Arial"/>
                </a:rPr>
                <a:t>Success criteria</a:t>
              </a:r>
              <a:endParaRPr sz="1600">
                <a:latin typeface="HelveticaNeueLT Pro 65 Md" panose="020B0804020202020204" pitchFamily="34" charset="0"/>
                <a:cs typeface="Arial"/>
              </a:endParaRPr>
            </a:p>
          </p:txBody>
        </p:sp>
        <p:sp>
          <p:nvSpPr>
            <p:cNvPr id="37" name="object 13">
              <a:extLst>
                <a:ext uri="{FF2B5EF4-FFF2-40B4-BE49-F238E27FC236}">
                  <a16:creationId xmlns:a16="http://schemas.microsoft.com/office/drawing/2014/main" id="{336B3DFC-1086-4338-D34C-383770168454}"/>
                </a:ext>
              </a:extLst>
            </p:cNvPr>
            <p:cNvSpPr>
              <a:spLocks noGrp="1" noRot="1" noMove="1" noResize="1" noEditPoints="1" noAdjustHandles="1" noChangeArrowheads="1" noChangeShapeType="1"/>
            </p:cNvSpPr>
            <p:nvPr/>
          </p:nvSpPr>
          <p:spPr>
            <a:xfrm>
              <a:off x="3000150" y="1092705"/>
              <a:ext cx="1204595" cy="812165"/>
            </a:xfrm>
            <a:custGeom>
              <a:avLst/>
              <a:gdLst/>
              <a:ahLst/>
              <a:cxnLst/>
              <a:rect l="l" t="t" r="r" b="b"/>
              <a:pathLst>
                <a:path w="120459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1051979" y="811606"/>
                  </a:lnTo>
                  <a:lnTo>
                    <a:pt x="1100147" y="803836"/>
                  </a:lnTo>
                  <a:lnTo>
                    <a:pt x="1141982" y="782200"/>
                  </a:lnTo>
                  <a:lnTo>
                    <a:pt x="1174973" y="749209"/>
                  </a:lnTo>
                  <a:lnTo>
                    <a:pt x="1196609" y="707374"/>
                  </a:lnTo>
                  <a:lnTo>
                    <a:pt x="1204379" y="659206"/>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38" name="object 14">
              <a:extLst>
                <a:ext uri="{FF2B5EF4-FFF2-40B4-BE49-F238E27FC236}">
                  <a16:creationId xmlns:a16="http://schemas.microsoft.com/office/drawing/2014/main" id="{9CAAC163-3EAE-33CD-CE29-33AD792E45A1}"/>
                </a:ext>
              </a:extLst>
            </p:cNvPr>
            <p:cNvSpPr txBox="1">
              <a:spLocks noGrp="1" noRot="1" noMove="1" noResize="1" noEditPoints="1" noAdjustHandles="1" noChangeArrowheads="1" noChangeShapeType="1"/>
            </p:cNvSpPr>
            <p:nvPr/>
          </p:nvSpPr>
          <p:spPr>
            <a:xfrm>
              <a:off x="3033897" y="2920301"/>
              <a:ext cx="1204595" cy="508668"/>
            </a:xfrm>
            <a:prstGeom prst="rect">
              <a:avLst/>
            </a:prstGeom>
          </p:spPr>
          <p:txBody>
            <a:bodyPr vert="horz" wrap="square" lIns="0" tIns="12700" rIns="0" bIns="0" rtlCol="0">
              <a:spAutoFit/>
            </a:bodyPr>
            <a:lstStyle/>
            <a:p>
              <a:pPr marL="17780" marR="5080" indent="-5715">
                <a:lnSpc>
                  <a:spcPct val="100000"/>
                </a:lnSpc>
                <a:spcBef>
                  <a:spcPts val="100"/>
                </a:spcBef>
              </a:pPr>
              <a:r>
                <a:rPr sz="1600" b="1">
                  <a:solidFill>
                    <a:srgbClr val="231F20"/>
                  </a:solidFill>
                  <a:latin typeface="HelveticaNeueLT Pro 65 Md" panose="020B0804020202020204" pitchFamily="34" charset="0"/>
                  <a:cs typeface="Arial"/>
                </a:rPr>
                <a:t>How</a:t>
              </a:r>
              <a:r>
                <a:rPr sz="1600" b="1" spc="4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a:t>
              </a:r>
              <a:r>
                <a:rPr sz="1600" b="1" spc="50">
                  <a:solidFill>
                    <a:srgbClr val="231F20"/>
                  </a:solidFill>
                  <a:latin typeface="HelveticaNeueLT Pro 65 Md" panose="020B0804020202020204" pitchFamily="34" charset="0"/>
                  <a:cs typeface="Arial"/>
                </a:rPr>
                <a:t> </a:t>
              </a:r>
              <a:r>
                <a:rPr sz="1600" b="1" spc="-30">
                  <a:solidFill>
                    <a:srgbClr val="231F20"/>
                  </a:solidFill>
                  <a:latin typeface="HelveticaNeueLT Pro 65 Md" panose="020B0804020202020204" pitchFamily="34" charset="0"/>
                  <a:cs typeface="Arial"/>
                </a:rPr>
                <a:t>run </a:t>
              </a:r>
              <a:r>
                <a:rPr sz="1600" b="1">
                  <a:solidFill>
                    <a:srgbClr val="231F20"/>
                  </a:solidFill>
                  <a:latin typeface="HelveticaNeueLT Pro 65 Md" panose="020B0804020202020204" pitchFamily="34" charset="0"/>
                  <a:cs typeface="Arial"/>
                </a:rPr>
                <a:t>the</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activity</a:t>
              </a:r>
              <a:endParaRPr sz="1600">
                <a:latin typeface="HelveticaNeueLT Pro 65 Md" panose="020B0804020202020204" pitchFamily="34" charset="0"/>
                <a:cs typeface="Arial"/>
              </a:endParaRPr>
            </a:p>
          </p:txBody>
        </p:sp>
        <p:sp>
          <p:nvSpPr>
            <p:cNvPr id="39" name="object 15">
              <a:extLst>
                <a:ext uri="{FF2B5EF4-FFF2-40B4-BE49-F238E27FC236}">
                  <a16:creationId xmlns:a16="http://schemas.microsoft.com/office/drawing/2014/main" id="{17BD5971-D1F1-3D9F-57DD-699A3D8E1FC6}"/>
                </a:ext>
              </a:extLst>
            </p:cNvPr>
            <p:cNvSpPr>
              <a:spLocks noGrp="1" noRot="1" noMove="1" noResize="1" noEditPoints="1" noAdjustHandles="1" noChangeArrowheads="1" noChangeShapeType="1"/>
            </p:cNvSpPr>
            <p:nvPr/>
          </p:nvSpPr>
          <p:spPr>
            <a:xfrm>
              <a:off x="3000150" y="2009855"/>
              <a:ext cx="1204595" cy="2352040"/>
            </a:xfrm>
            <a:custGeom>
              <a:avLst/>
              <a:gdLst/>
              <a:ahLst/>
              <a:cxnLst/>
              <a:rect l="l" t="t" r="r" b="b"/>
              <a:pathLst>
                <a:path w="120459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1051979" y="2351455"/>
                  </a:lnTo>
                  <a:lnTo>
                    <a:pt x="1100147" y="2343685"/>
                  </a:lnTo>
                  <a:lnTo>
                    <a:pt x="1141982" y="2322049"/>
                  </a:lnTo>
                  <a:lnTo>
                    <a:pt x="1174973" y="2289058"/>
                  </a:lnTo>
                  <a:lnTo>
                    <a:pt x="1196609" y="2247223"/>
                  </a:lnTo>
                  <a:lnTo>
                    <a:pt x="1204379" y="2199055"/>
                  </a:lnTo>
                  <a:lnTo>
                    <a:pt x="1204379" y="152400"/>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41" name="object 16">
              <a:extLst>
                <a:ext uri="{FF2B5EF4-FFF2-40B4-BE49-F238E27FC236}">
                  <a16:creationId xmlns:a16="http://schemas.microsoft.com/office/drawing/2014/main" id="{C27EB2EE-57F6-C871-1624-B55F76B586B3}"/>
                </a:ext>
              </a:extLst>
            </p:cNvPr>
            <p:cNvSpPr txBox="1">
              <a:spLocks noGrp="1" noRot="1" noMove="1" noResize="1" noEditPoints="1" noAdjustHandles="1" noChangeArrowheads="1" noChangeShapeType="1"/>
            </p:cNvSpPr>
            <p:nvPr/>
          </p:nvSpPr>
          <p:spPr>
            <a:xfrm>
              <a:off x="3000151" y="4728610"/>
              <a:ext cx="1178608" cy="521579"/>
            </a:xfrm>
            <a:prstGeom prst="rect">
              <a:avLst/>
            </a:prstGeom>
          </p:spPr>
          <p:txBody>
            <a:bodyPr vert="horz" wrap="square" lIns="0" tIns="12700" rIns="0" bIns="0" rtlCol="0">
              <a:spAutoFit/>
            </a:bodyPr>
            <a:lstStyle/>
            <a:p>
              <a:pPr marL="123189" marR="5080" indent="-111125" algn="ctr">
                <a:lnSpc>
                  <a:spcPct val="100000"/>
                </a:lnSpc>
                <a:spcBef>
                  <a:spcPts val="100"/>
                </a:spcBef>
              </a:pPr>
              <a:r>
                <a:rPr sz="1600" b="1">
                  <a:solidFill>
                    <a:srgbClr val="231F20"/>
                  </a:solidFill>
                  <a:latin typeface="HelveticaNeueLT Pro 65 Md" panose="020B0804020202020204" pitchFamily="34" charset="0"/>
                  <a:cs typeface="Arial"/>
                </a:rPr>
                <a:t>Ways</a:t>
              </a:r>
              <a:r>
                <a:rPr sz="1600" b="1" spc="-85">
                  <a:solidFill>
                    <a:srgbClr val="231F20"/>
                  </a:solidFill>
                  <a:latin typeface="HelveticaNeueLT Pro 65 Md" panose="020B0804020202020204" pitchFamily="34" charset="0"/>
                  <a:cs typeface="Arial"/>
                </a:rPr>
                <a:t> </a:t>
              </a:r>
              <a:r>
                <a:rPr sz="1600" b="1" spc="-25">
                  <a:solidFill>
                    <a:srgbClr val="231F20"/>
                  </a:solidFill>
                  <a:latin typeface="HelveticaNeueLT Pro 65 Md" panose="020B0804020202020204" pitchFamily="34" charset="0"/>
                  <a:cs typeface="Arial"/>
                </a:rPr>
                <a:t>to</a:t>
              </a:r>
              <a:endParaRPr lang="en-GB" sz="1600" b="1" spc="-25">
                <a:solidFill>
                  <a:srgbClr val="231F20"/>
                </a:solidFill>
                <a:latin typeface="HelveticaNeueLT Pro 65 Md" panose="020B0804020202020204" pitchFamily="34" charset="0"/>
                <a:cs typeface="Arial"/>
              </a:endParaRPr>
            </a:p>
            <a:p>
              <a:pPr marL="123189" marR="5080" indent="-111125" algn="ctr">
                <a:lnSpc>
                  <a:spcPct val="100000"/>
                </a:lnSpc>
                <a:spcBef>
                  <a:spcPts val="100"/>
                </a:spcBef>
              </a:pPr>
              <a:r>
                <a:rPr sz="1600" b="1" spc="-10">
                  <a:solidFill>
                    <a:srgbClr val="231F20"/>
                  </a:solidFill>
                  <a:latin typeface="HelveticaNeueLT Pro 65 Md" panose="020B0804020202020204" pitchFamily="34" charset="0"/>
                  <a:cs typeface="Arial"/>
                </a:rPr>
                <a:t>adapt</a:t>
              </a:r>
              <a:endParaRPr sz="1600">
                <a:latin typeface="HelveticaNeueLT Pro 65 Md" panose="020B0804020202020204" pitchFamily="34" charset="0"/>
                <a:cs typeface="Arial"/>
              </a:endParaRPr>
            </a:p>
          </p:txBody>
        </p:sp>
        <p:sp>
          <p:nvSpPr>
            <p:cNvPr id="42" name="object 17">
              <a:extLst>
                <a:ext uri="{FF2B5EF4-FFF2-40B4-BE49-F238E27FC236}">
                  <a16:creationId xmlns:a16="http://schemas.microsoft.com/office/drawing/2014/main" id="{BEE2D0B6-0F89-64C5-EB20-F353B5CF980A}"/>
                </a:ext>
              </a:extLst>
            </p:cNvPr>
            <p:cNvSpPr>
              <a:spLocks noGrp="1" noRot="1" noMove="1" noResize="1" noEditPoints="1" noAdjustHandles="1" noChangeArrowheads="1" noChangeShapeType="1"/>
            </p:cNvSpPr>
            <p:nvPr/>
          </p:nvSpPr>
          <p:spPr>
            <a:xfrm>
              <a:off x="3000150" y="4464005"/>
              <a:ext cx="1204595" cy="1363917"/>
            </a:xfrm>
            <a:custGeom>
              <a:avLst/>
              <a:gdLst/>
              <a:ahLst/>
              <a:cxnLst/>
              <a:rect l="l" t="t" r="r" b="b"/>
              <a:pathLst>
                <a:path w="120459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1051979" y="1175296"/>
                  </a:lnTo>
                  <a:lnTo>
                    <a:pt x="1100147" y="1167527"/>
                  </a:lnTo>
                  <a:lnTo>
                    <a:pt x="1141982" y="1145893"/>
                  </a:lnTo>
                  <a:lnTo>
                    <a:pt x="1174973" y="1112904"/>
                  </a:lnTo>
                  <a:lnTo>
                    <a:pt x="1196609" y="1071069"/>
                  </a:lnTo>
                  <a:lnTo>
                    <a:pt x="1204379" y="1022896"/>
                  </a:lnTo>
                  <a:lnTo>
                    <a:pt x="1204379" y="152399"/>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43" name="object 18">
              <a:extLst>
                <a:ext uri="{FF2B5EF4-FFF2-40B4-BE49-F238E27FC236}">
                  <a16:creationId xmlns:a16="http://schemas.microsoft.com/office/drawing/2014/main" id="{9976C3B3-0DA3-6313-9A03-D8683A94CD57}"/>
                </a:ext>
              </a:extLst>
            </p:cNvPr>
            <p:cNvSpPr txBox="1">
              <a:spLocks noGrp="1" noRot="1" noMove="1" noResize="1" noEditPoints="1" noAdjustHandles="1" noChangeArrowheads="1" noChangeShapeType="1"/>
            </p:cNvSpPr>
            <p:nvPr/>
          </p:nvSpPr>
          <p:spPr>
            <a:xfrm>
              <a:off x="3022333" y="6148127"/>
              <a:ext cx="1157964" cy="513080"/>
            </a:xfrm>
            <a:prstGeom prst="rect">
              <a:avLst/>
            </a:prstGeom>
          </p:spPr>
          <p:txBody>
            <a:bodyPr vert="horz" wrap="square" lIns="0" tIns="12700" rIns="0" bIns="0" rtlCol="0">
              <a:spAutoFit/>
            </a:bodyPr>
            <a:lstStyle/>
            <a:p>
              <a:pPr marL="324485" marR="5080" indent="-312420">
                <a:lnSpc>
                  <a:spcPct val="100000"/>
                </a:lnSpc>
                <a:spcBef>
                  <a:spcPts val="100"/>
                </a:spcBef>
              </a:pPr>
              <a:r>
                <a:rPr sz="1600" b="1" spc="-10">
                  <a:solidFill>
                    <a:srgbClr val="231F20"/>
                  </a:solidFill>
                  <a:latin typeface="HelveticaNeueLT Pro 65 Md" panose="020B0804020202020204" pitchFamily="34" charset="0"/>
                  <a:cs typeface="Arial"/>
                </a:rPr>
                <a:t>Curriculum links</a:t>
              </a:r>
              <a:endParaRPr sz="1600">
                <a:latin typeface="HelveticaNeueLT Pro 65 Md" panose="020B0804020202020204" pitchFamily="34" charset="0"/>
                <a:cs typeface="Arial"/>
              </a:endParaRPr>
            </a:p>
          </p:txBody>
        </p:sp>
        <p:sp>
          <p:nvSpPr>
            <p:cNvPr id="44" name="object 19">
              <a:extLst>
                <a:ext uri="{FF2B5EF4-FFF2-40B4-BE49-F238E27FC236}">
                  <a16:creationId xmlns:a16="http://schemas.microsoft.com/office/drawing/2014/main" id="{19A9FED3-9620-9DFB-B90B-BDED5A398D3E}"/>
                </a:ext>
              </a:extLst>
            </p:cNvPr>
            <p:cNvSpPr>
              <a:spLocks noGrp="1" noRot="1" noMove="1" noResize="1" noEditPoints="1" noAdjustHandles="1" noChangeArrowheads="1" noChangeShapeType="1"/>
            </p:cNvSpPr>
            <p:nvPr/>
          </p:nvSpPr>
          <p:spPr>
            <a:xfrm>
              <a:off x="3000150" y="5961762"/>
              <a:ext cx="1204595" cy="1128763"/>
            </a:xfrm>
            <a:custGeom>
              <a:avLst/>
              <a:gdLst/>
              <a:ahLst/>
              <a:cxnLst/>
              <a:rect l="l" t="t" r="r" b="b"/>
              <a:pathLst>
                <a:path w="120459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1051979" y="1353400"/>
                  </a:lnTo>
                  <a:lnTo>
                    <a:pt x="1100147" y="1345630"/>
                  </a:lnTo>
                  <a:lnTo>
                    <a:pt x="1141982" y="1323995"/>
                  </a:lnTo>
                  <a:lnTo>
                    <a:pt x="1174973" y="1291004"/>
                  </a:lnTo>
                  <a:lnTo>
                    <a:pt x="1196609" y="1249169"/>
                  </a:lnTo>
                  <a:lnTo>
                    <a:pt x="1204379" y="1201000"/>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45" name="object 20">
              <a:extLst>
                <a:ext uri="{FF2B5EF4-FFF2-40B4-BE49-F238E27FC236}">
                  <a16:creationId xmlns:a16="http://schemas.microsoft.com/office/drawing/2014/main" id="{E95F7BC5-D3FC-F49B-EBC9-074668C6BCAF}"/>
                </a:ext>
              </a:extLst>
            </p:cNvPr>
            <p:cNvSpPr txBox="1">
              <a:spLocks noGrp="1" noRot="1" noMove="1" noResize="1" noEditPoints="1" noAdjustHandles="1" noChangeArrowheads="1" noChangeShapeType="1"/>
            </p:cNvSpPr>
            <p:nvPr/>
          </p:nvSpPr>
          <p:spPr>
            <a:xfrm>
              <a:off x="676083" y="3926805"/>
              <a:ext cx="1467485" cy="269240"/>
            </a:xfrm>
            <a:prstGeom prst="rect">
              <a:avLst/>
            </a:prstGeom>
          </p:spPr>
          <p:txBody>
            <a:bodyPr vert="horz" wrap="square" lIns="0" tIns="12700" rIns="0" bIns="0" rtlCol="0">
              <a:spAutoFit/>
            </a:bodyPr>
            <a:lstStyle/>
            <a:p>
              <a:pPr marL="12700">
                <a:lnSpc>
                  <a:spcPct val="100000"/>
                </a:lnSpc>
                <a:spcBef>
                  <a:spcPts val="100"/>
                </a:spcBef>
              </a:pPr>
              <a:r>
                <a:rPr sz="1600" b="1">
                  <a:solidFill>
                    <a:srgbClr val="231F20"/>
                  </a:solidFill>
                  <a:latin typeface="Arial"/>
                  <a:cs typeface="Arial"/>
                </a:rPr>
                <a:t>What</a:t>
              </a:r>
              <a:r>
                <a:rPr sz="1600" b="1" spc="-45">
                  <a:solidFill>
                    <a:srgbClr val="231F20"/>
                  </a:solidFill>
                  <a:latin typeface="Arial"/>
                  <a:cs typeface="Arial"/>
                </a:rPr>
                <a:t> </a:t>
              </a:r>
              <a:r>
                <a:rPr sz="1600" b="1" spc="-10">
                  <a:solidFill>
                    <a:srgbClr val="231F20"/>
                  </a:solidFill>
                  <a:latin typeface="Arial"/>
                  <a:cs typeface="Arial"/>
                </a:rPr>
                <a:t>you</a:t>
              </a:r>
              <a:r>
                <a:rPr sz="1600" b="1" spc="-40">
                  <a:solidFill>
                    <a:srgbClr val="231F20"/>
                  </a:solidFill>
                  <a:latin typeface="Arial"/>
                  <a:cs typeface="Arial"/>
                </a:rPr>
                <a:t> </a:t>
              </a:r>
              <a:r>
                <a:rPr sz="1600" b="1" spc="-20">
                  <a:solidFill>
                    <a:srgbClr val="231F20"/>
                  </a:solidFill>
                  <a:latin typeface="Arial"/>
                  <a:cs typeface="Arial"/>
                </a:rPr>
                <a:t>need</a:t>
              </a:r>
              <a:endParaRPr sz="1600">
                <a:latin typeface="Arial"/>
                <a:cs typeface="Arial"/>
              </a:endParaRPr>
            </a:p>
          </p:txBody>
        </p:sp>
        <p:sp>
          <p:nvSpPr>
            <p:cNvPr id="46" name="object 21">
              <a:extLst>
                <a:ext uri="{FF2B5EF4-FFF2-40B4-BE49-F238E27FC236}">
                  <a16:creationId xmlns:a16="http://schemas.microsoft.com/office/drawing/2014/main" id="{F077BBE5-276B-1B58-0A19-47DA53A3D793}"/>
                </a:ext>
              </a:extLst>
            </p:cNvPr>
            <p:cNvSpPr txBox="1">
              <a:spLocks noGrp="1" noRot="1" noMove="1" noResize="1" noEditPoints="1" noAdjustHandles="1" noChangeArrowheads="1" noChangeShapeType="1"/>
            </p:cNvSpPr>
            <p:nvPr/>
          </p:nvSpPr>
          <p:spPr>
            <a:xfrm>
              <a:off x="621549" y="4265911"/>
              <a:ext cx="1963552" cy="185909"/>
            </a:xfrm>
            <a:prstGeom prst="rect">
              <a:avLst/>
            </a:prstGeom>
          </p:spPr>
          <p:txBody>
            <a:bodyPr vert="horz" wrap="square" lIns="0" tIns="0" rIns="0" bIns="0" rtlCol="0">
              <a:spAutoFit/>
            </a:bodyPr>
            <a:lstStyle/>
            <a:p>
              <a:pPr>
                <a:buClr>
                  <a:srgbClr val="EE2A24"/>
                </a:buClr>
              </a:pPr>
              <a:endParaRPr lang="en-GB" sz="1200">
                <a:solidFill>
                  <a:schemeClr val="tx1"/>
                </a:solidFill>
                <a:latin typeface="HelveticaNeueLT Pro 45 Lt" panose="020B0403020202020204" pitchFamily="34" charset="0"/>
              </a:endParaRPr>
            </a:p>
          </p:txBody>
        </p:sp>
        <p:sp>
          <p:nvSpPr>
            <p:cNvPr id="47" name="object 23">
              <a:extLst>
                <a:ext uri="{FF2B5EF4-FFF2-40B4-BE49-F238E27FC236}">
                  <a16:creationId xmlns:a16="http://schemas.microsoft.com/office/drawing/2014/main" id="{1836E12F-E1A5-193B-89A5-9FC73A84DD19}"/>
                </a:ext>
              </a:extLst>
            </p:cNvPr>
            <p:cNvSpPr>
              <a:spLocks noGrp="1" noRot="1" noMove="1" noResize="1" noEditPoints="1" noAdjustHandles="1" noChangeArrowheads="1" noChangeShapeType="1"/>
            </p:cNvSpPr>
            <p:nvPr/>
          </p:nvSpPr>
          <p:spPr>
            <a:xfrm>
              <a:off x="552700" y="3810704"/>
              <a:ext cx="2163445" cy="3088640"/>
            </a:xfrm>
            <a:custGeom>
              <a:avLst/>
              <a:gdLst/>
              <a:ahLst/>
              <a:cxnLst/>
              <a:rect l="l" t="t" r="r" b="b"/>
              <a:pathLst>
                <a:path w="2163445" h="3088640">
                  <a:moveTo>
                    <a:pt x="152400" y="0"/>
                  </a:moveTo>
                  <a:lnTo>
                    <a:pt x="104231" y="7769"/>
                  </a:lnTo>
                  <a:lnTo>
                    <a:pt x="62396" y="29405"/>
                  </a:lnTo>
                  <a:lnTo>
                    <a:pt x="29405" y="62396"/>
                  </a:lnTo>
                  <a:lnTo>
                    <a:pt x="7769" y="104231"/>
                  </a:lnTo>
                  <a:lnTo>
                    <a:pt x="0" y="152400"/>
                  </a:lnTo>
                  <a:lnTo>
                    <a:pt x="0" y="2936201"/>
                  </a:lnTo>
                  <a:lnTo>
                    <a:pt x="7769" y="2984370"/>
                  </a:lnTo>
                  <a:lnTo>
                    <a:pt x="29405" y="3026205"/>
                  </a:lnTo>
                  <a:lnTo>
                    <a:pt x="62396" y="3059196"/>
                  </a:lnTo>
                  <a:lnTo>
                    <a:pt x="104231" y="3080831"/>
                  </a:lnTo>
                  <a:lnTo>
                    <a:pt x="152400" y="3088601"/>
                  </a:lnTo>
                  <a:lnTo>
                    <a:pt x="2010803" y="3088601"/>
                  </a:lnTo>
                  <a:lnTo>
                    <a:pt x="2058971" y="3080831"/>
                  </a:lnTo>
                  <a:lnTo>
                    <a:pt x="2100806" y="3059196"/>
                  </a:lnTo>
                  <a:lnTo>
                    <a:pt x="2133797" y="3026205"/>
                  </a:lnTo>
                  <a:lnTo>
                    <a:pt x="2155433" y="2984370"/>
                  </a:lnTo>
                  <a:lnTo>
                    <a:pt x="2163203" y="2936201"/>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48" name="object 24">
              <a:extLst>
                <a:ext uri="{FF2B5EF4-FFF2-40B4-BE49-F238E27FC236}">
                  <a16:creationId xmlns:a16="http://schemas.microsoft.com/office/drawing/2014/main" id="{8191FC93-34F9-E1BE-96A5-D1D0B1F51623}"/>
                </a:ext>
              </a:extLst>
            </p:cNvPr>
            <p:cNvSpPr>
              <a:spLocks noGrp="1" noRot="1" noMove="1" noResize="1" noEditPoints="1" noAdjustHandles="1" noChangeArrowheads="1" noChangeShapeType="1"/>
            </p:cNvSpPr>
            <p:nvPr/>
          </p:nvSpPr>
          <p:spPr>
            <a:xfrm>
              <a:off x="546750" y="2604705"/>
              <a:ext cx="2169160" cy="1149985"/>
            </a:xfrm>
            <a:custGeom>
              <a:avLst/>
              <a:gdLst/>
              <a:ahLst/>
              <a:cxnLst/>
              <a:rect l="l" t="t" r="r" b="b"/>
              <a:pathLst>
                <a:path w="2169160" h="1149985">
                  <a:moveTo>
                    <a:pt x="152400" y="0"/>
                  </a:moveTo>
                  <a:lnTo>
                    <a:pt x="104231" y="7769"/>
                  </a:lnTo>
                  <a:lnTo>
                    <a:pt x="62396" y="29405"/>
                  </a:lnTo>
                  <a:lnTo>
                    <a:pt x="29405" y="62396"/>
                  </a:lnTo>
                  <a:lnTo>
                    <a:pt x="7769" y="104231"/>
                  </a:lnTo>
                  <a:lnTo>
                    <a:pt x="0" y="152400"/>
                  </a:lnTo>
                  <a:lnTo>
                    <a:pt x="0" y="997077"/>
                  </a:lnTo>
                  <a:lnTo>
                    <a:pt x="7769" y="1045245"/>
                  </a:lnTo>
                  <a:lnTo>
                    <a:pt x="29405" y="1087080"/>
                  </a:lnTo>
                  <a:lnTo>
                    <a:pt x="62396" y="1120071"/>
                  </a:lnTo>
                  <a:lnTo>
                    <a:pt x="104231" y="1141707"/>
                  </a:lnTo>
                  <a:lnTo>
                    <a:pt x="152400" y="1149477"/>
                  </a:lnTo>
                  <a:lnTo>
                    <a:pt x="2016747" y="1149477"/>
                  </a:lnTo>
                  <a:lnTo>
                    <a:pt x="2064920" y="1141707"/>
                  </a:lnTo>
                  <a:lnTo>
                    <a:pt x="2106755" y="1120071"/>
                  </a:lnTo>
                  <a:lnTo>
                    <a:pt x="2139745" y="1087080"/>
                  </a:lnTo>
                  <a:lnTo>
                    <a:pt x="2161378" y="1045245"/>
                  </a:lnTo>
                  <a:lnTo>
                    <a:pt x="2169147" y="997077"/>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49" name="object 25">
              <a:extLst>
                <a:ext uri="{FF2B5EF4-FFF2-40B4-BE49-F238E27FC236}">
                  <a16:creationId xmlns:a16="http://schemas.microsoft.com/office/drawing/2014/main" id="{0A54D10E-3957-4920-2CB7-CA10128F9D5D}"/>
                </a:ext>
              </a:extLst>
            </p:cNvPr>
            <p:cNvSpPr txBox="1">
              <a:spLocks noGrp="1" noRot="1" noMove="1" noResize="1" noEditPoints="1" noAdjustHandles="1" noChangeArrowheads="1" noChangeShapeType="1"/>
            </p:cNvSpPr>
            <p:nvPr/>
          </p:nvSpPr>
          <p:spPr>
            <a:xfrm>
              <a:off x="1235858" y="1460309"/>
              <a:ext cx="1349243"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Whole group</a:t>
              </a:r>
              <a:endParaRPr sz="1600">
                <a:latin typeface="HelveticaNeueLT Pro 65 Md" panose="020B0804020202020204" pitchFamily="34" charset="0"/>
                <a:cs typeface="Arial"/>
              </a:endParaRPr>
            </a:p>
          </p:txBody>
        </p:sp>
        <p:sp>
          <p:nvSpPr>
            <p:cNvPr id="51" name="object 26">
              <a:extLst>
                <a:ext uri="{FF2B5EF4-FFF2-40B4-BE49-F238E27FC236}">
                  <a16:creationId xmlns:a16="http://schemas.microsoft.com/office/drawing/2014/main" id="{91D3B80E-80D0-9C4E-9652-D0F4A5D7A3F6}"/>
                </a:ext>
              </a:extLst>
            </p:cNvPr>
            <p:cNvSpPr>
              <a:spLocks noGrp="1" noRot="1" noMove="1" noResize="1" noEditPoints="1" noAdjustHandles="1" noChangeArrowheads="1" noChangeShapeType="1"/>
            </p:cNvSpPr>
            <p:nvPr/>
          </p:nvSpPr>
          <p:spPr>
            <a:xfrm>
              <a:off x="552700" y="1303030"/>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52" name="object 27">
              <a:extLst>
                <a:ext uri="{FF2B5EF4-FFF2-40B4-BE49-F238E27FC236}">
                  <a16:creationId xmlns:a16="http://schemas.microsoft.com/office/drawing/2014/main" id="{3C0AEFCC-BDBF-7979-C028-B06D0D464200}"/>
                </a:ext>
              </a:extLst>
            </p:cNvPr>
            <p:cNvSpPr txBox="1">
              <a:spLocks noGrp="1" noRot="1" noMove="1" noResize="1" noEditPoints="1" noAdjustHandles="1" noChangeArrowheads="1" noChangeShapeType="1"/>
            </p:cNvSpPr>
            <p:nvPr/>
          </p:nvSpPr>
          <p:spPr>
            <a:xfrm>
              <a:off x="1213050" y="2111021"/>
              <a:ext cx="1155296"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Discussion</a:t>
              </a:r>
              <a:endParaRPr sz="1600">
                <a:latin typeface="HelveticaNeueLT Pro 65 Md" panose="020B0804020202020204" pitchFamily="34" charset="0"/>
                <a:cs typeface="Arial"/>
              </a:endParaRPr>
            </a:p>
          </p:txBody>
        </p:sp>
        <p:sp>
          <p:nvSpPr>
            <p:cNvPr id="53" name="object 28">
              <a:extLst>
                <a:ext uri="{FF2B5EF4-FFF2-40B4-BE49-F238E27FC236}">
                  <a16:creationId xmlns:a16="http://schemas.microsoft.com/office/drawing/2014/main" id="{2AB9356E-DA33-FD88-C902-00486D8BDBC9}"/>
                </a:ext>
              </a:extLst>
            </p:cNvPr>
            <p:cNvSpPr>
              <a:spLocks noGrp="1" noRot="1" noMove="1" noResize="1" noEditPoints="1" noAdjustHandles="1" noChangeArrowheads="1" noChangeShapeType="1"/>
            </p:cNvSpPr>
            <p:nvPr/>
          </p:nvSpPr>
          <p:spPr>
            <a:xfrm>
              <a:off x="546750" y="1953742"/>
              <a:ext cx="2169160" cy="601345"/>
            </a:xfrm>
            <a:custGeom>
              <a:avLst/>
              <a:gdLst/>
              <a:ahLst/>
              <a:cxnLst/>
              <a:rect l="l" t="t" r="r" b="b"/>
              <a:pathLst>
                <a:path w="2169160"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6747" y="601268"/>
                  </a:lnTo>
                  <a:lnTo>
                    <a:pt x="2064920" y="593500"/>
                  </a:lnTo>
                  <a:lnTo>
                    <a:pt x="2106755" y="571866"/>
                  </a:lnTo>
                  <a:lnTo>
                    <a:pt x="2139745" y="538877"/>
                  </a:lnTo>
                  <a:lnTo>
                    <a:pt x="2161378" y="497041"/>
                  </a:lnTo>
                  <a:lnTo>
                    <a:pt x="2169147" y="448868"/>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56" name="object 29">
              <a:extLst>
                <a:ext uri="{FF2B5EF4-FFF2-40B4-BE49-F238E27FC236}">
                  <a16:creationId xmlns:a16="http://schemas.microsoft.com/office/drawing/2014/main" id="{39FB05A8-618A-F727-6D35-5F83B18A037A}"/>
                </a:ext>
              </a:extLst>
            </p:cNvPr>
            <p:cNvSpPr txBox="1">
              <a:spLocks noGrp="1" noRot="1" noMove="1" noResize="1" noEditPoints="1" noAdjustHandles="1" noChangeArrowheads="1" noChangeShapeType="1"/>
            </p:cNvSpPr>
            <p:nvPr/>
          </p:nvSpPr>
          <p:spPr>
            <a:xfrm>
              <a:off x="1232004" y="809595"/>
              <a:ext cx="1256112" cy="260789"/>
            </a:xfrm>
            <a:prstGeom prst="rect">
              <a:avLst/>
            </a:prstGeom>
          </p:spPr>
          <p:txBody>
            <a:bodyPr vert="horz" wrap="square" lIns="0" tIns="12700" rIns="0" bIns="0" rtlCol="0">
              <a:spAutoFit/>
            </a:bodyPr>
            <a:lstStyle/>
            <a:p>
              <a:pPr marL="12700">
                <a:lnSpc>
                  <a:spcPct val="100000"/>
                </a:lnSpc>
                <a:spcBef>
                  <a:spcPts val="100"/>
                </a:spcBef>
              </a:pPr>
              <a:r>
                <a:rPr lang="en-GB" sz="1600" b="1" spc="-20">
                  <a:solidFill>
                    <a:srgbClr val="231F20"/>
                  </a:solidFill>
                  <a:latin typeface="HelveticaNeueLT Pro 65 Md" panose="020B0804020202020204" pitchFamily="34" charset="0"/>
                  <a:cs typeface="Arial"/>
                </a:rPr>
                <a:t>15</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Minutes</a:t>
              </a:r>
              <a:endParaRPr sz="1600">
                <a:latin typeface="HelveticaNeueLT Pro 65 Md" panose="020B0804020202020204" pitchFamily="34" charset="0"/>
                <a:cs typeface="Arial"/>
              </a:endParaRPr>
            </a:p>
          </p:txBody>
        </p:sp>
        <p:sp>
          <p:nvSpPr>
            <p:cNvPr id="57" name="object 31">
              <a:extLst>
                <a:ext uri="{FF2B5EF4-FFF2-40B4-BE49-F238E27FC236}">
                  <a16:creationId xmlns:a16="http://schemas.microsoft.com/office/drawing/2014/main" id="{2C59F854-5550-EAAE-F7C5-184039B3234B}"/>
                </a:ext>
              </a:extLst>
            </p:cNvPr>
            <p:cNvSpPr>
              <a:spLocks noGrp="1" noRot="1" noMove="1" noResize="1" noEditPoints="1" noAdjustHandles="1" noChangeArrowheads="1" noChangeShapeType="1"/>
            </p:cNvSpPr>
            <p:nvPr/>
          </p:nvSpPr>
          <p:spPr>
            <a:xfrm>
              <a:off x="552700" y="652317"/>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pic>
          <p:nvPicPr>
            <p:cNvPr id="58" name="object 32">
              <a:extLst>
                <a:ext uri="{FF2B5EF4-FFF2-40B4-BE49-F238E27FC236}">
                  <a16:creationId xmlns:a16="http://schemas.microsoft.com/office/drawing/2014/main" id="{C01B971C-DF83-50F0-1DF8-23B6E1A8A4BC}"/>
                </a:ext>
              </a:extLst>
            </p:cNvPr>
            <p:cNvPicPr>
              <a:picLocks noGrp="1" noRot="1" noMove="1" noResize="1" noEditPoints="1" noAdjustHandles="1" noChangeArrowheads="1" noChangeShapeType="1" noCrop="1"/>
            </p:cNvPicPr>
            <p:nvPr/>
          </p:nvPicPr>
          <p:blipFill>
            <a:blip r:embed="rId3" cstate="print"/>
            <a:stretch>
              <a:fillRect/>
            </a:stretch>
          </p:blipFill>
          <p:spPr>
            <a:xfrm>
              <a:off x="566445" y="1288618"/>
              <a:ext cx="693546" cy="602983"/>
            </a:xfrm>
            <a:prstGeom prst="rect">
              <a:avLst/>
            </a:prstGeom>
          </p:spPr>
        </p:pic>
        <p:pic>
          <p:nvPicPr>
            <p:cNvPr id="59" name="object 33">
              <a:extLst>
                <a:ext uri="{FF2B5EF4-FFF2-40B4-BE49-F238E27FC236}">
                  <a16:creationId xmlns:a16="http://schemas.microsoft.com/office/drawing/2014/main" id="{4D567899-BA6E-00BE-DEE8-13A682BE8181}"/>
                </a:ext>
              </a:extLst>
            </p:cNvPr>
            <p:cNvPicPr>
              <a:picLocks noGrp="1" noRot="1" noMove="1" noResize="1" noEditPoints="1" noAdjustHandles="1" noChangeArrowheads="1" noChangeShapeType="1" noCrop="1"/>
            </p:cNvPicPr>
            <p:nvPr/>
          </p:nvPicPr>
          <p:blipFill>
            <a:blip r:embed="rId4" cstate="print"/>
            <a:stretch>
              <a:fillRect/>
            </a:stretch>
          </p:blipFill>
          <p:spPr>
            <a:xfrm>
              <a:off x="621550" y="695553"/>
              <a:ext cx="453593" cy="514794"/>
            </a:xfrm>
            <a:prstGeom prst="rect">
              <a:avLst/>
            </a:prstGeom>
          </p:spPr>
        </p:pic>
        <p:pic>
          <p:nvPicPr>
            <p:cNvPr id="60" name="object 34">
              <a:extLst>
                <a:ext uri="{FF2B5EF4-FFF2-40B4-BE49-F238E27FC236}">
                  <a16:creationId xmlns:a16="http://schemas.microsoft.com/office/drawing/2014/main" id="{5BCEBD02-F6C3-DD02-BE4E-38833C4E76ED}"/>
                </a:ext>
              </a:extLst>
            </p:cNvPr>
            <p:cNvPicPr>
              <a:picLocks noGrp="1" noRot="1" noMove="1" noResize="1" noEditPoints="1" noAdjustHandles="1" noChangeArrowheads="1" noChangeShapeType="1" noCrop="1"/>
            </p:cNvPicPr>
            <p:nvPr/>
          </p:nvPicPr>
          <p:blipFill>
            <a:blip r:embed="rId5" cstate="print"/>
            <a:stretch>
              <a:fillRect/>
            </a:stretch>
          </p:blipFill>
          <p:spPr>
            <a:xfrm>
              <a:off x="583818" y="2915589"/>
              <a:ext cx="612622" cy="540003"/>
            </a:xfrm>
            <a:prstGeom prst="rect">
              <a:avLst/>
            </a:prstGeom>
          </p:spPr>
        </p:pic>
        <p:pic>
          <p:nvPicPr>
            <p:cNvPr id="61" name="object 35">
              <a:extLst>
                <a:ext uri="{FF2B5EF4-FFF2-40B4-BE49-F238E27FC236}">
                  <a16:creationId xmlns:a16="http://schemas.microsoft.com/office/drawing/2014/main" id="{292C4DC3-C77C-879B-2BD3-BE260E565276}"/>
                </a:ext>
              </a:extLst>
            </p:cNvPr>
            <p:cNvPicPr>
              <a:picLocks noGrp="1" noRot="1" noMove="1" noResize="1" noEditPoints="1" noAdjustHandles="1" noChangeArrowheads="1" noChangeShapeType="1" noCrop="1"/>
            </p:cNvPicPr>
            <p:nvPr/>
          </p:nvPicPr>
          <p:blipFill>
            <a:blip r:embed="rId6" cstate="print"/>
            <a:stretch>
              <a:fillRect/>
            </a:stretch>
          </p:blipFill>
          <p:spPr>
            <a:xfrm>
              <a:off x="10267201" y="401202"/>
              <a:ext cx="367195" cy="1710426"/>
            </a:xfrm>
            <a:prstGeom prst="rect">
              <a:avLst/>
            </a:prstGeom>
          </p:spPr>
        </p:pic>
        <p:pic>
          <p:nvPicPr>
            <p:cNvPr id="62" name="object 36">
              <a:extLst>
                <a:ext uri="{FF2B5EF4-FFF2-40B4-BE49-F238E27FC236}">
                  <a16:creationId xmlns:a16="http://schemas.microsoft.com/office/drawing/2014/main" id="{EBE22976-A110-C3A7-AD55-A83CDFB551C0}"/>
                </a:ext>
              </a:extLst>
            </p:cNvPr>
            <p:cNvPicPr>
              <a:picLocks noGrp="1" noRot="1" noMove="1" noResize="1" noEditPoints="1" noAdjustHandles="1" noChangeArrowheads="1" noChangeShapeType="1" noCrop="1"/>
            </p:cNvPicPr>
            <p:nvPr/>
          </p:nvPicPr>
          <p:blipFill>
            <a:blip r:embed="rId7" cstate="print"/>
            <a:stretch>
              <a:fillRect/>
            </a:stretch>
          </p:blipFill>
          <p:spPr>
            <a:xfrm>
              <a:off x="640587" y="1997151"/>
              <a:ext cx="504405" cy="492150"/>
            </a:xfrm>
            <a:prstGeom prst="rect">
              <a:avLst/>
            </a:prstGeom>
          </p:spPr>
        </p:pic>
        <p:sp>
          <p:nvSpPr>
            <p:cNvPr id="63" name="object 37">
              <a:extLst>
                <a:ext uri="{FF2B5EF4-FFF2-40B4-BE49-F238E27FC236}">
                  <a16:creationId xmlns:a16="http://schemas.microsoft.com/office/drawing/2014/main" id="{AA465A2B-C5FA-BA3C-8CF5-F77C789E8DC3}"/>
                </a:ext>
              </a:extLst>
            </p:cNvPr>
            <p:cNvSpPr txBox="1">
              <a:spLocks noGrp="1" noRot="1" noMove="1" noResize="1" noEditPoints="1" noAdjustHandles="1" noChangeArrowheads="1" noChangeShapeType="1"/>
            </p:cNvSpPr>
            <p:nvPr/>
          </p:nvSpPr>
          <p:spPr>
            <a:xfrm>
              <a:off x="320850" y="7127564"/>
              <a:ext cx="9893300" cy="167834"/>
            </a:xfrm>
            <a:prstGeom prst="rect">
              <a:avLst/>
            </a:prstGeom>
          </p:spPr>
          <p:txBody>
            <a:bodyPr vert="horz" wrap="square" lIns="0" tIns="12700" rIns="0" bIns="0" rtlCol="0">
              <a:spAutoFit/>
            </a:bodyPr>
            <a:lstStyle/>
            <a:p>
              <a:pPr marL="12700">
                <a:lnSpc>
                  <a:spcPct val="100000"/>
                </a:lnSpc>
                <a:spcBef>
                  <a:spcPts val="100"/>
                </a:spcBef>
              </a:pPr>
              <a:r>
                <a:rPr sz="1000" i="1">
                  <a:solidFill>
                    <a:srgbClr val="231F20"/>
                  </a:solidFill>
                  <a:latin typeface="Arial"/>
                  <a:cs typeface="Arial"/>
                </a:rPr>
                <a:t>The</a:t>
              </a:r>
              <a:r>
                <a:rPr sz="1000" i="1" spc="-20">
                  <a:solidFill>
                    <a:srgbClr val="231F20"/>
                  </a:solidFill>
                  <a:latin typeface="Arial"/>
                  <a:cs typeface="Arial"/>
                </a:rPr>
                <a:t> </a:t>
              </a:r>
              <a:r>
                <a:rPr sz="1000" i="1">
                  <a:solidFill>
                    <a:srgbClr val="231F20"/>
                  </a:solidFill>
                  <a:latin typeface="Arial"/>
                  <a:cs typeface="Arial"/>
                </a:rPr>
                <a:t>British</a:t>
              </a:r>
              <a:r>
                <a:rPr sz="1000" i="1" spc="-10">
                  <a:solidFill>
                    <a:srgbClr val="231F20"/>
                  </a:solidFill>
                  <a:latin typeface="Arial"/>
                  <a:cs typeface="Arial"/>
                </a:rPr>
                <a:t> </a:t>
              </a:r>
              <a:r>
                <a:rPr sz="1000" i="1">
                  <a:solidFill>
                    <a:srgbClr val="231F20"/>
                  </a:solidFill>
                  <a:latin typeface="Arial"/>
                  <a:cs typeface="Arial"/>
                </a:rPr>
                <a:t>Red</a:t>
              </a:r>
              <a:r>
                <a:rPr sz="1000" i="1" spc="-15">
                  <a:solidFill>
                    <a:srgbClr val="231F20"/>
                  </a:solidFill>
                  <a:latin typeface="Arial"/>
                  <a:cs typeface="Arial"/>
                </a:rPr>
                <a:t> </a:t>
              </a:r>
              <a:r>
                <a:rPr sz="1000" i="1">
                  <a:solidFill>
                    <a:srgbClr val="231F20"/>
                  </a:solidFill>
                  <a:latin typeface="Arial"/>
                  <a:cs typeface="Arial"/>
                </a:rPr>
                <a:t>Cross</a:t>
              </a:r>
              <a:r>
                <a:rPr sz="1000" i="1" spc="-15">
                  <a:solidFill>
                    <a:srgbClr val="231F20"/>
                  </a:solidFill>
                  <a:latin typeface="Arial"/>
                  <a:cs typeface="Arial"/>
                </a:rPr>
                <a:t> </a:t>
              </a:r>
              <a:r>
                <a:rPr sz="1000" i="1">
                  <a:solidFill>
                    <a:srgbClr val="231F20"/>
                  </a:solidFill>
                  <a:latin typeface="Arial"/>
                  <a:cs typeface="Arial"/>
                </a:rPr>
                <a:t>Society</a:t>
              </a:r>
              <a:r>
                <a:rPr sz="1000" i="1" spc="-5">
                  <a:solidFill>
                    <a:srgbClr val="231F20"/>
                  </a:solidFill>
                  <a:latin typeface="Arial"/>
                  <a:cs typeface="Arial"/>
                </a:rPr>
                <a:t> </a:t>
              </a:r>
              <a:r>
                <a:rPr sz="1000" i="1">
                  <a:solidFill>
                    <a:srgbClr val="231F20"/>
                  </a:solidFill>
                  <a:latin typeface="Arial"/>
                  <a:cs typeface="Arial"/>
                </a:rPr>
                <a:t>©</a:t>
              </a:r>
              <a:r>
                <a:rPr sz="1000" i="1" spc="-10">
                  <a:solidFill>
                    <a:srgbClr val="231F20"/>
                  </a:solidFill>
                  <a:latin typeface="Arial"/>
                  <a:cs typeface="Arial"/>
                </a:rPr>
                <a:t> </a:t>
              </a:r>
              <a:r>
                <a:rPr sz="1000" i="1">
                  <a:solidFill>
                    <a:srgbClr val="231F20"/>
                  </a:solidFill>
                  <a:latin typeface="Arial"/>
                  <a:cs typeface="Arial"/>
                </a:rPr>
                <a:t>202</a:t>
              </a:r>
              <a:r>
                <a:rPr lang="en-GB" sz="1000" i="1">
                  <a:solidFill>
                    <a:srgbClr val="231F20"/>
                  </a:solidFill>
                  <a:latin typeface="Arial"/>
                  <a:cs typeface="Arial"/>
                </a:rPr>
                <a:t>3</a:t>
              </a:r>
              <a:r>
                <a:rPr sz="1000" i="1" spc="-15">
                  <a:solidFill>
                    <a:srgbClr val="231F20"/>
                  </a:solidFill>
                  <a:latin typeface="Arial"/>
                  <a:cs typeface="Arial"/>
                </a:rPr>
                <a:t> </a:t>
              </a:r>
              <a:r>
                <a:rPr sz="1000" i="1">
                  <a:solidFill>
                    <a:srgbClr val="231F20"/>
                  </a:solidFill>
                  <a:latin typeface="Arial"/>
                  <a:cs typeface="Arial"/>
                </a:rPr>
                <a:t>incorporated</a:t>
              </a:r>
              <a:r>
                <a:rPr sz="1000" i="1" spc="-15">
                  <a:solidFill>
                    <a:srgbClr val="231F20"/>
                  </a:solidFill>
                  <a:latin typeface="Arial"/>
                  <a:cs typeface="Arial"/>
                </a:rPr>
                <a:t> </a:t>
              </a:r>
              <a:r>
                <a:rPr sz="1000" i="1">
                  <a:solidFill>
                    <a:srgbClr val="231F20"/>
                  </a:solidFill>
                  <a:latin typeface="Arial"/>
                  <a:cs typeface="Arial"/>
                </a:rPr>
                <a:t>by</a:t>
              </a:r>
              <a:r>
                <a:rPr sz="1000" i="1" spc="-10">
                  <a:solidFill>
                    <a:srgbClr val="231F20"/>
                  </a:solidFill>
                  <a:latin typeface="Arial"/>
                  <a:cs typeface="Arial"/>
                </a:rPr>
                <a:t> </a:t>
              </a:r>
              <a:r>
                <a:rPr sz="1000" i="1">
                  <a:solidFill>
                    <a:srgbClr val="231F20"/>
                  </a:solidFill>
                  <a:latin typeface="Arial"/>
                  <a:cs typeface="Arial"/>
                </a:rPr>
                <a:t>Royal</a:t>
              </a:r>
              <a:r>
                <a:rPr sz="1000" i="1" spc="-15">
                  <a:solidFill>
                    <a:srgbClr val="231F20"/>
                  </a:solidFill>
                  <a:latin typeface="Arial"/>
                  <a:cs typeface="Arial"/>
                </a:rPr>
                <a:t> </a:t>
              </a:r>
              <a:r>
                <a:rPr sz="1000" i="1">
                  <a:solidFill>
                    <a:srgbClr val="231F20"/>
                  </a:solidFill>
                  <a:latin typeface="Arial"/>
                  <a:cs typeface="Arial"/>
                </a:rPr>
                <a:t>Charter</a:t>
              </a:r>
              <a:r>
                <a:rPr sz="1000" i="1" spc="-15">
                  <a:solidFill>
                    <a:srgbClr val="231F20"/>
                  </a:solidFill>
                  <a:latin typeface="Arial"/>
                  <a:cs typeface="Arial"/>
                </a:rPr>
                <a:t> </a:t>
              </a:r>
              <a:r>
                <a:rPr sz="1000" i="1">
                  <a:solidFill>
                    <a:srgbClr val="231F20"/>
                  </a:solidFill>
                  <a:latin typeface="Arial"/>
                  <a:cs typeface="Arial"/>
                </a:rPr>
                <a:t>1908,</a:t>
              </a:r>
              <a:r>
                <a:rPr sz="1000" i="1" spc="-15">
                  <a:solidFill>
                    <a:srgbClr val="231F20"/>
                  </a:solidFill>
                  <a:latin typeface="Arial"/>
                  <a:cs typeface="Arial"/>
                </a:rPr>
                <a:t> </a:t>
              </a:r>
              <a:r>
                <a:rPr sz="1000" i="1">
                  <a:solidFill>
                    <a:srgbClr val="231F20"/>
                  </a:solidFill>
                  <a:latin typeface="Arial"/>
                  <a:cs typeface="Arial"/>
                </a:rPr>
                <a:t>is</a:t>
              </a:r>
              <a:r>
                <a:rPr sz="1000" i="1" spc="-15">
                  <a:solidFill>
                    <a:srgbClr val="231F20"/>
                  </a:solidFill>
                  <a:latin typeface="Arial"/>
                  <a:cs typeface="Arial"/>
                </a:rPr>
                <a:t> </a:t>
              </a:r>
              <a:r>
                <a:rPr sz="1000" i="1">
                  <a:solidFill>
                    <a:srgbClr val="231F20"/>
                  </a:solidFill>
                  <a:latin typeface="Arial"/>
                  <a:cs typeface="Arial"/>
                </a:rPr>
                <a:t>a</a:t>
              </a:r>
              <a:r>
                <a:rPr sz="1000" i="1" spc="-10">
                  <a:solidFill>
                    <a:srgbClr val="231F20"/>
                  </a:solidFill>
                  <a:latin typeface="Arial"/>
                  <a:cs typeface="Arial"/>
                </a:rPr>
                <a:t> </a:t>
              </a:r>
              <a:r>
                <a:rPr sz="1000" i="1">
                  <a:solidFill>
                    <a:srgbClr val="231F20"/>
                  </a:solidFill>
                  <a:latin typeface="Arial"/>
                  <a:cs typeface="Arial"/>
                </a:rPr>
                <a:t>charity</a:t>
              </a:r>
              <a:r>
                <a:rPr sz="1000" i="1" spc="-10">
                  <a:solidFill>
                    <a:srgbClr val="231F20"/>
                  </a:solidFill>
                  <a:latin typeface="Arial"/>
                  <a:cs typeface="Arial"/>
                </a:rPr>
                <a:t> </a:t>
              </a:r>
              <a:r>
                <a:rPr sz="1000" i="1">
                  <a:solidFill>
                    <a:srgbClr val="231F20"/>
                  </a:solidFill>
                  <a:latin typeface="Arial"/>
                  <a:cs typeface="Arial"/>
                </a:rPr>
                <a:t>registered</a:t>
              </a:r>
              <a:r>
                <a:rPr sz="1000" i="1" spc="-10">
                  <a:solidFill>
                    <a:srgbClr val="231F20"/>
                  </a:solidFill>
                  <a:latin typeface="Arial"/>
                  <a:cs typeface="Arial"/>
                </a:rPr>
                <a:t> </a:t>
              </a:r>
              <a:r>
                <a:rPr sz="1000" i="1">
                  <a:solidFill>
                    <a:srgbClr val="231F20"/>
                  </a:solidFill>
                  <a:latin typeface="Arial"/>
                  <a:cs typeface="Arial"/>
                </a:rPr>
                <a:t>in</a:t>
              </a:r>
              <a:r>
                <a:rPr sz="1000" i="1" spc="-15">
                  <a:solidFill>
                    <a:srgbClr val="231F20"/>
                  </a:solidFill>
                  <a:latin typeface="Arial"/>
                  <a:cs typeface="Arial"/>
                </a:rPr>
                <a:t> </a:t>
              </a:r>
              <a:r>
                <a:rPr sz="1000" i="1">
                  <a:solidFill>
                    <a:srgbClr val="231F20"/>
                  </a:solidFill>
                  <a:latin typeface="Arial"/>
                  <a:cs typeface="Arial"/>
                </a:rPr>
                <a:t>England</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Wales</a:t>
              </a:r>
              <a:r>
                <a:rPr sz="1000" i="1" spc="-15">
                  <a:solidFill>
                    <a:srgbClr val="231F20"/>
                  </a:solidFill>
                  <a:latin typeface="Arial"/>
                  <a:cs typeface="Arial"/>
                </a:rPr>
                <a:t> </a:t>
              </a:r>
              <a:r>
                <a:rPr sz="1000" i="1">
                  <a:solidFill>
                    <a:srgbClr val="231F20"/>
                  </a:solidFill>
                  <a:latin typeface="Arial"/>
                  <a:cs typeface="Arial"/>
                </a:rPr>
                <a:t>(220949),</a:t>
              </a:r>
              <a:r>
                <a:rPr sz="1000" i="1" spc="-10">
                  <a:solidFill>
                    <a:srgbClr val="231F20"/>
                  </a:solidFill>
                  <a:latin typeface="Arial"/>
                  <a:cs typeface="Arial"/>
                </a:rPr>
                <a:t> </a:t>
              </a:r>
              <a:r>
                <a:rPr sz="1000" i="1">
                  <a:solidFill>
                    <a:srgbClr val="231F20"/>
                  </a:solidFill>
                  <a:latin typeface="Arial"/>
                  <a:cs typeface="Arial"/>
                </a:rPr>
                <a:t>Scotland</a:t>
              </a:r>
              <a:r>
                <a:rPr sz="1000" i="1" spc="-10">
                  <a:solidFill>
                    <a:srgbClr val="231F20"/>
                  </a:solidFill>
                  <a:latin typeface="Arial"/>
                  <a:cs typeface="Arial"/>
                </a:rPr>
                <a:t> </a:t>
              </a:r>
              <a:r>
                <a:rPr sz="1000" i="1">
                  <a:solidFill>
                    <a:srgbClr val="231F20"/>
                  </a:solidFill>
                  <a:latin typeface="Arial"/>
                  <a:cs typeface="Arial"/>
                </a:rPr>
                <a:t>(SC037738)</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Isle</a:t>
              </a:r>
              <a:r>
                <a:rPr sz="1000" i="1" spc="-10">
                  <a:solidFill>
                    <a:srgbClr val="231F20"/>
                  </a:solidFill>
                  <a:latin typeface="Arial"/>
                  <a:cs typeface="Arial"/>
                </a:rPr>
                <a:t> </a:t>
              </a:r>
              <a:r>
                <a:rPr sz="1000" i="1">
                  <a:solidFill>
                    <a:srgbClr val="231F20"/>
                  </a:solidFill>
                  <a:latin typeface="Arial"/>
                  <a:cs typeface="Arial"/>
                </a:rPr>
                <a:t>of</a:t>
              </a:r>
              <a:r>
                <a:rPr sz="1000" i="1" spc="-15">
                  <a:solidFill>
                    <a:srgbClr val="231F20"/>
                  </a:solidFill>
                  <a:latin typeface="Arial"/>
                  <a:cs typeface="Arial"/>
                </a:rPr>
                <a:t> </a:t>
              </a:r>
              <a:r>
                <a:rPr sz="1000" i="1">
                  <a:solidFill>
                    <a:srgbClr val="231F20"/>
                  </a:solidFill>
                  <a:latin typeface="Arial"/>
                  <a:cs typeface="Arial"/>
                </a:rPr>
                <a:t>Man</a:t>
              </a:r>
              <a:r>
                <a:rPr sz="1000" i="1" spc="-5">
                  <a:solidFill>
                    <a:srgbClr val="231F20"/>
                  </a:solidFill>
                  <a:latin typeface="Arial"/>
                  <a:cs typeface="Arial"/>
                </a:rPr>
                <a:t> </a:t>
              </a:r>
              <a:r>
                <a:rPr sz="1000" i="1" spc="-10">
                  <a:solidFill>
                    <a:srgbClr val="231F20"/>
                  </a:solidFill>
                  <a:latin typeface="Arial"/>
                  <a:cs typeface="Arial"/>
                </a:rPr>
                <a:t>(0752)</a:t>
              </a:r>
              <a:endParaRPr sz="1000">
                <a:latin typeface="Arial"/>
                <a:cs typeface="Arial"/>
              </a:endParaRPr>
            </a:p>
          </p:txBody>
        </p:sp>
        <p:sp>
          <p:nvSpPr>
            <p:cNvPr id="1024" name="object 38">
              <a:extLst>
                <a:ext uri="{FF2B5EF4-FFF2-40B4-BE49-F238E27FC236}">
                  <a16:creationId xmlns:a16="http://schemas.microsoft.com/office/drawing/2014/main" id="{D7EE9FA9-A58B-C3F4-890C-7667FE4BF671}"/>
                </a:ext>
              </a:extLst>
            </p:cNvPr>
            <p:cNvSpPr txBox="1">
              <a:spLocks noGrp="1" noRot="1" noMove="1" noResize="1" noEditPoints="1" noAdjustHandles="1" noChangeArrowheads="1" noChangeShapeType="1"/>
            </p:cNvSpPr>
            <p:nvPr/>
          </p:nvSpPr>
          <p:spPr>
            <a:xfrm>
              <a:off x="1195643" y="2735605"/>
              <a:ext cx="1507511" cy="880485"/>
            </a:xfrm>
            <a:prstGeom prst="rect">
              <a:avLst/>
            </a:prstGeom>
          </p:spPr>
          <p:txBody>
            <a:bodyPr vert="horz" wrap="square" lIns="0" tIns="12700" rIns="0" bIns="0" rtlCol="0" anchor="t">
              <a:spAutoFit/>
            </a:bodyPr>
            <a:lstStyle/>
            <a:p>
              <a:pPr marL="12700" marR="5080">
                <a:spcBef>
                  <a:spcPts val="100"/>
                </a:spcBef>
              </a:pPr>
              <a:r>
                <a:rPr lang="en-GB" sz="1400" b="1" spc="-20">
                  <a:solidFill>
                    <a:srgbClr val="DC2327"/>
                  </a:solidFill>
                  <a:latin typeface="HelveticaNeueLT Pro 65 Md"/>
                  <a:cs typeface="Arial"/>
                </a:rPr>
                <a:t>Learn</a:t>
              </a:r>
              <a:r>
                <a:rPr sz="1400" b="1" spc="-60">
                  <a:solidFill>
                    <a:srgbClr val="DC2327"/>
                  </a:solidFill>
                  <a:latin typeface="HelveticaNeueLT Pro 65 Md"/>
                  <a:cs typeface="Arial"/>
                </a:rPr>
                <a:t> </a:t>
              </a:r>
              <a:r>
                <a:rPr lang="en-GB" sz="1400" b="1" spc="-60">
                  <a:latin typeface="HelveticaNeueLT Pro 65 Md"/>
                  <a:cs typeface="Arial"/>
                </a:rPr>
                <a:t>why you need to prepare for a flood emergency. </a:t>
              </a:r>
              <a:endParaRPr sz="1400" b="1">
                <a:latin typeface="HelveticaNeueLT Pro 65 Md" panose="020B0804020202020204" pitchFamily="34" charset="0"/>
                <a:cs typeface="Arial"/>
              </a:endParaRPr>
            </a:p>
          </p:txBody>
        </p:sp>
      </p:grpSp>
      <p:sp>
        <p:nvSpPr>
          <p:cNvPr id="1025" name="Rectangle: Rounded Corners 1024">
            <a:extLst>
              <a:ext uri="{FF2B5EF4-FFF2-40B4-BE49-F238E27FC236}">
                <a16:creationId xmlns:a16="http://schemas.microsoft.com/office/drawing/2014/main" id="{660E206F-AAB9-6C2A-687C-B9E6A008448A}"/>
              </a:ext>
            </a:extLst>
          </p:cNvPr>
          <p:cNvSpPr>
            <a:spLocks noGrp="1" noRot="1" noMove="1" noResize="1" noEditPoints="1" noAdjustHandles="1" noChangeArrowheads="1" noChangeShapeType="1"/>
          </p:cNvSpPr>
          <p:nvPr/>
        </p:nvSpPr>
        <p:spPr>
          <a:xfrm>
            <a:off x="966828" y="77069"/>
            <a:ext cx="2518326" cy="6546628"/>
          </a:xfrm>
          <a:prstGeom prst="roundRect">
            <a:avLst>
              <a:gd name="adj" fmla="val 9023"/>
            </a:avLst>
          </a:prstGeom>
          <a:noFill/>
          <a:ln w="76200">
            <a:solidFill>
              <a:srgbClr val="D2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8F2B534-5698-C648-6A8B-11EC0DFDBAB6}"/>
              </a:ext>
            </a:extLst>
          </p:cNvPr>
          <p:cNvSpPr>
            <a:spLocks noGrp="1" noRot="1" noMove="1" noResize="1" noEditPoints="1" noAdjustHandles="1" noChangeArrowheads="1" noChangeShapeType="1"/>
          </p:cNvSpPr>
          <p:nvPr>
            <p:ph type="title" idx="4294967295"/>
          </p:nvPr>
        </p:nvSpPr>
        <p:spPr>
          <a:xfrm>
            <a:off x="838202" y="-1325563"/>
            <a:ext cx="10371371" cy="1325563"/>
          </a:xfrm>
        </p:spPr>
        <p:txBody>
          <a:bodyPr vert="horz" lIns="91440" tIns="45720" rIns="91440" bIns="45720" rtlCol="0" anchor="b">
            <a:normAutofit/>
          </a:bodyPr>
          <a:lstStyle/>
          <a:p>
            <a:r>
              <a:rPr lang="en-GB" dirty="0"/>
              <a:t>Weather Together: flooding – how it affects everyone</a:t>
            </a:r>
          </a:p>
        </p:txBody>
      </p:sp>
    </p:spTree>
    <p:extLst>
      <p:ext uri="{BB962C8B-B14F-4D97-AF65-F5344CB8AC3E}">
        <p14:creationId xmlns:p14="http://schemas.microsoft.com/office/powerpoint/2010/main" val="1307080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ars parked in an area that has become flooded with a bridge in the background.">
            <a:extLst>
              <a:ext uri="{FF2B5EF4-FFF2-40B4-BE49-F238E27FC236}">
                <a16:creationId xmlns:a16="http://schemas.microsoft.com/office/drawing/2014/main" id="{FACA540F-CEEB-CD8D-84B4-A24BFDD0453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32321" y="337318"/>
            <a:ext cx="10392517" cy="5416898"/>
          </a:xfrm>
          <a:prstGeom prst="rect">
            <a:avLst/>
          </a:prstGeom>
        </p:spPr>
      </p:pic>
      <p:pic>
        <p:nvPicPr>
          <p:cNvPr id="18" name="Picture 17" descr="A large question mark.">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732322" y="695381"/>
            <a:ext cx="4781438" cy="4781438"/>
          </a:xfrm>
          <a:prstGeom prst="rect">
            <a:avLst/>
          </a:prstGeom>
        </p:spPr>
      </p:pic>
      <p:sp>
        <p:nvSpPr>
          <p:cNvPr id="2" name="Title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ph type="title" idx="4294967295"/>
          </p:nvPr>
        </p:nvSpPr>
        <p:spPr>
          <a:xfrm rot="16200000">
            <a:off x="10149081" y="1487969"/>
            <a:ext cx="288607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Big question</a:t>
            </a:r>
          </a:p>
        </p:txBody>
      </p:sp>
      <p:sp>
        <p:nvSpPr>
          <p:cNvPr id="4" name="Rectangle 3">
            <a:extLst>
              <a:ext uri="{FF2B5EF4-FFF2-40B4-BE49-F238E27FC236}">
                <a16:creationId xmlns:a16="http://schemas.microsoft.com/office/drawing/2014/main" id="{98B7657A-020A-1904-5D1E-46F2D9C5EA4F}"/>
              </a:ext>
            </a:extLst>
          </p:cNvPr>
          <p:cNvSpPr>
            <a:spLocks noGrp="1" noRot="1" noMove="1" noResize="1" noEditPoints="1" noAdjustHandles="1" noChangeArrowheads="1" noChangeShapeType="1"/>
          </p:cNvSpPr>
          <p:nvPr/>
        </p:nvSpPr>
        <p:spPr>
          <a:xfrm>
            <a:off x="8482818" y="3348857"/>
            <a:ext cx="2775826" cy="249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nvSpPr>
        <p:spPr>
          <a:xfrm>
            <a:off x="8595359" y="3611974"/>
            <a:ext cx="2416938" cy="19676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b="1">
                <a:latin typeface="Arial" panose="020B0604020202020204" pitchFamily="34" charset="0"/>
                <a:cs typeface="Arial" panose="020B0604020202020204" pitchFamily="34" charset="0"/>
              </a:rPr>
              <a:t>Can flooding affect all of us?</a:t>
            </a:r>
          </a:p>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3478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utline of a grey cloud with flashing lightening and the words 'Weather Together'.">
            <a:extLst>
              <a:ext uri="{FF2B5EF4-FFF2-40B4-BE49-F238E27FC236}">
                <a16:creationId xmlns:a16="http://schemas.microsoft.com/office/drawing/2014/main" id="{D761655E-C2D9-DB3D-2CCD-952A256BF247}"/>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tretch>
            <a:fillRect/>
          </a:stretch>
        </p:blipFill>
        <p:spPr>
          <a:xfrm>
            <a:off x="4149844" y="1600855"/>
            <a:ext cx="6025912" cy="3390900"/>
          </a:xfrm>
          <a:prstGeom prst="rect">
            <a:avLst/>
          </a:prstGeom>
        </p:spPr>
      </p:pic>
      <p:sp>
        <p:nvSpPr>
          <p:cNvPr id="4" name="TextBox 3">
            <a:extLst>
              <a:ext uri="{FF2B5EF4-FFF2-40B4-BE49-F238E27FC236}">
                <a16:creationId xmlns:a16="http://schemas.microsoft.com/office/drawing/2014/main" id="{44ACBA57-92F6-73B6-7FE1-83985AD9904A}"/>
              </a:ext>
            </a:extLst>
          </p:cNvPr>
          <p:cNvSpPr txBox="1">
            <a:spLocks noGrp="1" noRot="1" noMove="1" noResize="1" noEditPoints="1" noAdjustHandles="1" noChangeArrowheads="1" noChangeShapeType="1"/>
          </p:cNvSpPr>
          <p:nvPr/>
        </p:nvSpPr>
        <p:spPr>
          <a:xfrm>
            <a:off x="2016244" y="2711530"/>
            <a:ext cx="3009900" cy="584775"/>
          </a:xfrm>
          <a:prstGeom prst="rect">
            <a:avLst/>
          </a:prstGeom>
          <a:noFill/>
        </p:spPr>
        <p:txBody>
          <a:bodyPr wrap="square" rtlCol="0">
            <a:spAutoFit/>
          </a:bodyPr>
          <a:lstStyle/>
          <a:p>
            <a:r>
              <a:rPr lang="en-GB" sz="3200" b="1">
                <a:latin typeface="Arial" panose="020B0604020202020204" pitchFamily="34" charset="0"/>
                <a:cs typeface="Arial" panose="020B0604020202020204" pitchFamily="34" charset="0"/>
              </a:rPr>
              <a:t>Thank </a:t>
            </a:r>
            <a:r>
              <a:rPr lang="en-GB" sz="3200" b="1">
                <a:solidFill>
                  <a:srgbClr val="FF0000"/>
                </a:solidFill>
                <a:latin typeface="Arial" panose="020B0604020202020204" pitchFamily="34" charset="0"/>
                <a:cs typeface="Arial" panose="020B0604020202020204" pitchFamily="34" charset="0"/>
              </a:rPr>
              <a:t>you</a:t>
            </a:r>
            <a:r>
              <a:rPr lang="en-GB" sz="3200" b="1">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F9218B7B-536D-90D1-5E0A-ABAA32C1C956}"/>
              </a:ext>
            </a:extLst>
          </p:cNvPr>
          <p:cNvSpPr txBox="1">
            <a:spLocks noGrp="1" noRot="1" noMove="1" noResize="1" noEditPoints="1" noAdjustHandles="1" noChangeArrowheads="1" noChangeShapeType="1"/>
          </p:cNvSpPr>
          <p:nvPr>
            <p:ph type="title" idx="4294967295"/>
          </p:nvPr>
        </p:nvSpPr>
        <p:spPr>
          <a:xfrm rot="16200000">
            <a:off x="10979225" y="650560"/>
            <a:ext cx="123830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End</a:t>
            </a:r>
          </a:p>
        </p:txBody>
      </p:sp>
    </p:spTree>
    <p:extLst>
      <p:ext uri="{BB962C8B-B14F-4D97-AF65-F5344CB8AC3E}">
        <p14:creationId xmlns:p14="http://schemas.microsoft.com/office/powerpoint/2010/main" val="1014960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F49F4E-8DFB-2583-23CD-F96AC4D46C2D}"/>
              </a:ext>
            </a:extLst>
          </p:cNvPr>
          <p:cNvSpPr>
            <a:spLocks noGrp="1" noRot="1" noMove="1" noResize="1" noEditPoints="1" noAdjustHandles="1" noChangeArrowheads="1" noChangeShapeType="1"/>
          </p:cNvSpPr>
          <p:nvPr>
            <p:ph type="title"/>
          </p:nvPr>
        </p:nvSpPr>
        <p:spPr/>
        <p:txBody>
          <a:bodyPr/>
          <a:lstStyle/>
          <a:p>
            <a:r>
              <a:rPr lang="en-GB" b="1">
                <a:latin typeface="HelveticaNeueLT Pro 65 Md" panose="020B0804020202020204" pitchFamily="34" charset="0"/>
              </a:rPr>
              <a:t>Resources and </a:t>
            </a:r>
            <a:r>
              <a:rPr lang="en-GB" b="1">
                <a:solidFill>
                  <a:srgbClr val="FF0000"/>
                </a:solidFill>
                <a:latin typeface="HelveticaNeueLT Pro 65 Md" panose="020B0804020202020204" pitchFamily="34" charset="0"/>
              </a:rPr>
              <a:t>support</a:t>
            </a:r>
          </a:p>
        </p:txBody>
      </p:sp>
    </p:spTree>
    <p:extLst>
      <p:ext uri="{BB962C8B-B14F-4D97-AF65-F5344CB8AC3E}">
        <p14:creationId xmlns:p14="http://schemas.microsoft.com/office/powerpoint/2010/main" val="1499431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E560C86-5296-EF95-B0E1-58FFE658A1CB}"/>
              </a:ext>
            </a:extLst>
          </p:cNvPr>
          <p:cNvSpPr>
            <a:spLocks noGrp="1" noRot="1" noMove="1" noResize="1" noEditPoints="1" noAdjustHandles="1" noChangeArrowheads="1" noChangeShapeType="1"/>
          </p:cNvSpPr>
          <p:nvPr/>
        </p:nvSpPr>
        <p:spPr>
          <a:xfrm>
            <a:off x="518321" y="1295122"/>
            <a:ext cx="7306505" cy="1822142"/>
          </a:xfrm>
          <a:prstGeom prst="rect">
            <a:avLst/>
          </a:prstGeom>
          <a:solidFill>
            <a:srgbClr val="EE2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C8FB345-EAAE-7DF4-BF42-DB055BBD43EA}"/>
              </a:ext>
            </a:extLst>
          </p:cNvPr>
          <p:cNvSpPr>
            <a:spLocks noGrp="1" noRot="1" noMove="1" noResize="1" noEditPoints="1" noAdjustHandles="1" noChangeArrowheads="1" noChangeShapeType="1"/>
          </p:cNvSpPr>
          <p:nvPr/>
        </p:nvSpPr>
        <p:spPr>
          <a:xfrm>
            <a:off x="552450" y="3800738"/>
            <a:ext cx="7202673" cy="171668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518321" y="119279"/>
            <a:ext cx="10205704" cy="1301751"/>
          </a:xfrm>
        </p:spPr>
        <p:txBody>
          <a:bodyPr>
            <a:normAutofit/>
          </a:bodyPr>
          <a:lstStyle/>
          <a:p>
            <a:r>
              <a:rPr lang="en-GB" sz="4000" b="1">
                <a:latin typeface="HelveticaNeueLT Pro 55 Roman"/>
              </a:rPr>
              <a:t>Where to find more information</a:t>
            </a:r>
          </a:p>
        </p:txBody>
      </p:sp>
      <p:sp>
        <p:nvSpPr>
          <p:cNvPr id="15" name="Content Placeholder 8">
            <a:extLst>
              <a:ext uri="{FF2B5EF4-FFF2-40B4-BE49-F238E27FC236}">
                <a16:creationId xmlns:a16="http://schemas.microsoft.com/office/drawing/2014/main" id="{0A20B8D9-0AF8-CFA0-FC60-9494EC7AA31A}"/>
              </a:ext>
            </a:extLst>
          </p:cNvPr>
          <p:cNvSpPr>
            <a:spLocks noGrp="1" noRot="1" noMove="1" noResize="1" noEditPoints="1" noAdjustHandles="1" noChangeArrowheads="1" noChangeShapeType="1"/>
          </p:cNvSpPr>
          <p:nvPr>
            <p:ph idx="1"/>
          </p:nvPr>
        </p:nvSpPr>
        <p:spPr>
          <a:xfrm>
            <a:off x="847288" y="3655499"/>
            <a:ext cx="3345775" cy="1888040"/>
          </a:xfrm>
        </p:spPr>
        <p:txBody>
          <a:bodyPr vert="horz" lIns="91440" tIns="45720" rIns="91440" bIns="45720" rtlCol="0" anchor="t">
            <a:normAutofit/>
          </a:bodyPr>
          <a:lstStyle/>
          <a:p>
            <a:pPr marL="0" indent="0">
              <a:buNone/>
            </a:pPr>
            <a:endParaRPr lang="en-GB" sz="2400">
              <a:solidFill>
                <a:schemeClr val="bg1"/>
              </a:solidFill>
            </a:endParaRPr>
          </a:p>
          <a:p>
            <a:pPr marL="0" indent="0">
              <a:buNone/>
            </a:pPr>
            <a:r>
              <a:rPr lang="en-GB" sz="1800">
                <a:solidFill>
                  <a:schemeClr val="bg1"/>
                </a:solidFill>
              </a:rPr>
              <a:t>Visit the British Red Cross website to learn more about how to prepare for and cope in a flood.</a:t>
            </a:r>
          </a:p>
        </p:txBody>
      </p:sp>
      <p:sp>
        <p:nvSpPr>
          <p:cNvPr id="6" name="TextBox 5">
            <a:hlinkClick r:id="rId3"/>
            <a:extLst>
              <a:ext uri="{FF2B5EF4-FFF2-40B4-BE49-F238E27FC236}">
                <a16:creationId xmlns:a16="http://schemas.microsoft.com/office/drawing/2014/main" id="{F9287E89-B4C1-C43D-EEAF-B8606416B8EE}"/>
              </a:ext>
            </a:extLst>
          </p:cNvPr>
          <p:cNvSpPr txBox="1">
            <a:spLocks noGrp="1" noRot="1" noMove="1" noResize="1" noEditPoints="1" noAdjustHandles="1" noChangeArrowheads="1" noChangeShapeType="1"/>
          </p:cNvSpPr>
          <p:nvPr/>
        </p:nvSpPr>
        <p:spPr>
          <a:xfrm>
            <a:off x="5776595" y="4209449"/>
            <a:ext cx="1740429" cy="938719"/>
          </a:xfrm>
          <a:prstGeom prst="rect">
            <a:avLst/>
          </a:prstGeom>
          <a:noFill/>
        </p:spPr>
        <p:txBody>
          <a:bodyPr wrap="square" rtlCol="0">
            <a:spAutoFit/>
          </a:bodyPr>
          <a:lstStyle/>
          <a:p>
            <a:r>
              <a:rPr lang="en-GB" sz="1100">
                <a:solidFill>
                  <a:schemeClr val="bg1"/>
                </a:solidFill>
              </a:rPr>
              <a:t>www.redcross.org.uk/get-help/prepare-for-emergencies/how-to-prepare-for-floods-and-flooding</a:t>
            </a:r>
          </a:p>
        </p:txBody>
      </p:sp>
      <p:sp>
        <p:nvSpPr>
          <p:cNvPr id="8" name="TextBox 7">
            <a:extLst>
              <a:ext uri="{FF2B5EF4-FFF2-40B4-BE49-F238E27FC236}">
                <a16:creationId xmlns:a16="http://schemas.microsoft.com/office/drawing/2014/main" id="{996BA5D2-8FCF-1091-7073-03219265D4CA}"/>
              </a:ext>
            </a:extLst>
          </p:cNvPr>
          <p:cNvSpPr txBox="1">
            <a:spLocks noGrp="1" noRot="1" noMove="1" noResize="1" noEditPoints="1" noAdjustHandles="1" noChangeArrowheads="1" noChangeShapeType="1"/>
          </p:cNvSpPr>
          <p:nvPr/>
        </p:nvSpPr>
        <p:spPr>
          <a:xfrm rot="16200000">
            <a:off x="10371543" y="1258241"/>
            <a:ext cx="2453666"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Resources</a:t>
            </a:r>
          </a:p>
        </p:txBody>
      </p:sp>
      <p:grpSp>
        <p:nvGrpSpPr>
          <p:cNvPr id="27" name="Group 26">
            <a:extLst>
              <a:ext uri="{FF2B5EF4-FFF2-40B4-BE49-F238E27FC236}">
                <a16:creationId xmlns:a16="http://schemas.microsoft.com/office/drawing/2014/main" id="{5D711EA8-EBF1-A319-9C8B-DF8452E8983D}"/>
              </a:ext>
            </a:extLst>
          </p:cNvPr>
          <p:cNvGrpSpPr>
            <a:grpSpLocks noGrp="1" noUngrp="1" noRot="1" noMove="1" noResize="1"/>
          </p:cNvGrpSpPr>
          <p:nvPr/>
        </p:nvGrpSpPr>
        <p:grpSpPr>
          <a:xfrm rot="21281583">
            <a:off x="8789134" y="1311443"/>
            <a:ext cx="2210769" cy="4552535"/>
            <a:chOff x="8688666" y="1339973"/>
            <a:chExt cx="2492048" cy="4442963"/>
          </a:xfrm>
          <a:effectLst>
            <a:outerShdw blurRad="50800" dist="38100" dir="2700000" algn="tl" rotWithShape="0">
              <a:prstClr val="black">
                <a:alpha val="40000"/>
              </a:prstClr>
            </a:outerShdw>
          </a:effectLst>
        </p:grpSpPr>
        <p:sp>
          <p:nvSpPr>
            <p:cNvPr id="25" name="Rectangle 24">
              <a:extLst>
                <a:ext uri="{FF2B5EF4-FFF2-40B4-BE49-F238E27FC236}">
                  <a16:creationId xmlns:a16="http://schemas.microsoft.com/office/drawing/2014/main" id="{948EC87D-3022-B730-5E5B-0908CB129458}"/>
                </a:ext>
              </a:extLst>
            </p:cNvPr>
            <p:cNvSpPr>
              <a:spLocks noGrp="1" noRot="1" noMove="1" noResize="1" noEditPoints="1" noAdjustHandles="1" noChangeArrowheads="1" noChangeShapeType="1"/>
            </p:cNvSpPr>
            <p:nvPr/>
          </p:nvSpPr>
          <p:spPr>
            <a:xfrm>
              <a:off x="8688666" y="1339973"/>
              <a:ext cx="2492048" cy="4442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8">
              <a:extLst>
                <a:ext uri="{FF2B5EF4-FFF2-40B4-BE49-F238E27FC236}">
                  <a16:creationId xmlns:a16="http://schemas.microsoft.com/office/drawing/2014/main" id="{D408465E-0846-34F1-3B47-1F7D5E18D687}"/>
                </a:ext>
              </a:extLst>
            </p:cNvPr>
            <p:cNvSpPr txBox="1">
              <a:spLocks noGrp="1" noRot="1" noMove="1" noResize="1" noEditPoints="1" noAdjustHandles="1" noChangeArrowheads="1" noChangeShapeType="1"/>
            </p:cNvSpPr>
            <p:nvPr/>
          </p:nvSpPr>
          <p:spPr>
            <a:xfrm rot="21550318">
              <a:off x="8935340" y="1686473"/>
              <a:ext cx="1954192" cy="1323956"/>
            </a:xfrm>
            <a:prstGeom prst="rect">
              <a:avLst/>
            </a:prstGeom>
          </p:spPr>
          <p:txBody>
            <a:bodyPr vert="horz" lIns="91440" tIns="45720" rIns="91440" bIns="45720" rtlCol="0">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Calibri" panose="020F0502020204030204" pitchFamily="34" charset="0"/>
                <a:buNone/>
              </a:pPr>
              <a:r>
                <a:rPr lang="en-GB" sz="1600">
                  <a:latin typeface="Arial" panose="020B0604020202020204" pitchFamily="34" charset="0"/>
                  <a:cs typeface="Arial" panose="020B0604020202020204" pitchFamily="34" charset="0"/>
                </a:rPr>
                <a:t>Learn how the British Red Cross is ready to help in a crisis</a:t>
              </a:r>
            </a:p>
          </p:txBody>
        </p:sp>
        <p:sp>
          <p:nvSpPr>
            <p:cNvPr id="7" name="TextBox 6">
              <a:hlinkClick r:id="rId4"/>
              <a:extLst>
                <a:ext uri="{FF2B5EF4-FFF2-40B4-BE49-F238E27FC236}">
                  <a16:creationId xmlns:a16="http://schemas.microsoft.com/office/drawing/2014/main" id="{711E97C3-7FB1-83CF-A504-3D5DC3AD7EB8}"/>
                </a:ext>
              </a:extLst>
            </p:cNvPr>
            <p:cNvSpPr txBox="1">
              <a:spLocks noGrp="1" noRot="1" noMove="1" noResize="1" noEditPoints="1" noAdjustHandles="1" noChangeArrowheads="1" noChangeShapeType="1"/>
            </p:cNvSpPr>
            <p:nvPr/>
          </p:nvSpPr>
          <p:spPr>
            <a:xfrm>
              <a:off x="9184807" y="4711765"/>
              <a:ext cx="1740429" cy="938719"/>
            </a:xfrm>
            <a:prstGeom prst="rect">
              <a:avLst/>
            </a:prstGeom>
            <a:noFill/>
          </p:spPr>
          <p:txBody>
            <a:bodyPr wrap="square" rtlCol="0">
              <a:spAutoFit/>
            </a:bodyPr>
            <a:lstStyle/>
            <a:p>
              <a:r>
                <a:rPr lang="en-GB" sz="1100"/>
                <a:t>www.redcross.org.uk/stories/disasters-and-emergencies/uk/how-the-british-red-cross-helps-during-a-flood</a:t>
              </a:r>
            </a:p>
          </p:txBody>
        </p:sp>
      </p:grpSp>
      <p:sp>
        <p:nvSpPr>
          <p:cNvPr id="4" name="Content Placeholder 8">
            <a:extLst>
              <a:ext uri="{FF2B5EF4-FFF2-40B4-BE49-F238E27FC236}">
                <a16:creationId xmlns:a16="http://schemas.microsoft.com/office/drawing/2014/main" id="{64407CB6-BB68-C462-95A5-2F218163341B}"/>
              </a:ext>
            </a:extLst>
          </p:cNvPr>
          <p:cNvSpPr txBox="1">
            <a:spLocks noGrp="1" noRot="1" noMove="1" noResize="1" noEditPoints="1" noAdjustHandles="1" noChangeArrowheads="1" noChangeShapeType="1"/>
          </p:cNvSpPr>
          <p:nvPr/>
        </p:nvSpPr>
        <p:spPr>
          <a:xfrm>
            <a:off x="867382" y="1486077"/>
            <a:ext cx="3311849" cy="19429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t>Get advice and information in a flood by calling Floodline. </a:t>
            </a:r>
            <a:br>
              <a:rPr lang="en-GB" sz="1200"/>
            </a:br>
            <a:r>
              <a:rPr lang="en-GB" sz="1600" b="0" i="0">
                <a:solidFill>
                  <a:srgbClr val="0B0C0C"/>
                </a:solidFill>
                <a:effectLst/>
              </a:rPr>
              <a:t>Telephone: </a:t>
            </a:r>
            <a:r>
              <a:rPr lang="en-GB" sz="1600" b="1" i="0">
                <a:solidFill>
                  <a:srgbClr val="0B0C0C"/>
                </a:solidFill>
                <a:effectLst/>
              </a:rPr>
              <a:t>0345 988 1188</a:t>
            </a:r>
            <a:br>
              <a:rPr lang="en-GB" sz="1600"/>
            </a:br>
            <a:r>
              <a:rPr lang="en-GB" sz="1600" b="0" i="0">
                <a:solidFill>
                  <a:srgbClr val="0B0C0C"/>
                </a:solidFill>
                <a:effectLst/>
              </a:rPr>
              <a:t>Textphone: </a:t>
            </a:r>
            <a:r>
              <a:rPr lang="en-GB" sz="1600" b="1" i="0">
                <a:solidFill>
                  <a:srgbClr val="0B0C0C"/>
                </a:solidFill>
                <a:effectLst/>
              </a:rPr>
              <a:t>0345 602 6340</a:t>
            </a:r>
            <a:br>
              <a:rPr lang="en-GB" sz="1600"/>
            </a:br>
            <a:r>
              <a:rPr lang="en-GB" sz="1600" b="0" i="0">
                <a:solidFill>
                  <a:srgbClr val="0B0C0C"/>
                </a:solidFill>
                <a:effectLst/>
              </a:rPr>
              <a:t>24-hour service</a:t>
            </a:r>
            <a:br>
              <a:rPr lang="en-GB" sz="1600" b="0" i="0">
                <a:solidFill>
                  <a:srgbClr val="0B0C0C"/>
                </a:solidFill>
                <a:effectLst/>
              </a:rPr>
            </a:br>
            <a:r>
              <a:rPr lang="en-GB" sz="1600">
                <a:solidFill>
                  <a:srgbClr val="0B0C0C"/>
                </a:solidFill>
              </a:rPr>
              <a:t>Sign up for free alerts</a:t>
            </a:r>
            <a:endParaRPr lang="en-GB" sz="1800"/>
          </a:p>
        </p:txBody>
      </p:sp>
      <p:sp>
        <p:nvSpPr>
          <p:cNvPr id="13" name="Rectangle 12">
            <a:extLst>
              <a:ext uri="{FF2B5EF4-FFF2-40B4-BE49-F238E27FC236}">
                <a16:creationId xmlns:a16="http://schemas.microsoft.com/office/drawing/2014/main" id="{62288D96-B73D-159B-B6BC-741116977A01}"/>
              </a:ext>
            </a:extLst>
          </p:cNvPr>
          <p:cNvSpPr>
            <a:spLocks noGrp="1" noRot="1" noMove="1" noResize="1" noEditPoints="1" noAdjustHandles="1" noChangeArrowheads="1" noChangeShapeType="1"/>
          </p:cNvSpPr>
          <p:nvPr/>
        </p:nvSpPr>
        <p:spPr>
          <a:xfrm rot="19108742">
            <a:off x="272109" y="3754135"/>
            <a:ext cx="799097" cy="228600"/>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0E46282-419D-CA35-7C57-05A57731C0B1}"/>
              </a:ext>
            </a:extLst>
          </p:cNvPr>
          <p:cNvSpPr>
            <a:spLocks noGrp="1" noRot="1" noMove="1" noResize="1" noEditPoints="1" noAdjustHandles="1" noChangeArrowheads="1" noChangeShapeType="1"/>
          </p:cNvSpPr>
          <p:nvPr/>
        </p:nvSpPr>
        <p:spPr>
          <a:xfrm rot="21347118">
            <a:off x="2406050" y="5411941"/>
            <a:ext cx="1792489"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387190-F4C9-9547-402B-A60177B48BCF}"/>
              </a:ext>
            </a:extLst>
          </p:cNvPr>
          <p:cNvSpPr>
            <a:spLocks noGrp="1" noRot="1" noMove="1" noResize="1" noEditPoints="1" noAdjustHandles="1" noChangeArrowheads="1" noChangeShapeType="1"/>
          </p:cNvSpPr>
          <p:nvPr/>
        </p:nvSpPr>
        <p:spPr>
          <a:xfrm rot="2949260">
            <a:off x="7282246" y="3713014"/>
            <a:ext cx="892968"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C07868C-CC0F-05CB-68D1-633EBA787035}"/>
              </a:ext>
            </a:extLst>
          </p:cNvPr>
          <p:cNvSpPr>
            <a:spLocks noGrp="1" noRot="1" noMove="1" noResize="1" noEditPoints="1" noAdjustHandles="1" noChangeArrowheads="1" noChangeShapeType="1"/>
          </p:cNvSpPr>
          <p:nvPr/>
        </p:nvSpPr>
        <p:spPr>
          <a:xfrm rot="19108742">
            <a:off x="252953" y="13368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F14292B-BF0A-A3CA-C937-B462B7F68FC0}"/>
              </a:ext>
            </a:extLst>
          </p:cNvPr>
          <p:cNvSpPr>
            <a:spLocks noGrp="1" noRot="1" noMove="1" noResize="1" noEditPoints="1" noAdjustHandles="1" noChangeArrowheads="1" noChangeShapeType="1"/>
          </p:cNvSpPr>
          <p:nvPr/>
        </p:nvSpPr>
        <p:spPr>
          <a:xfrm rot="2170306">
            <a:off x="7237559" y="13465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86B90D6-5788-E197-A604-1ECC70282FF7}"/>
              </a:ext>
            </a:extLst>
          </p:cNvPr>
          <p:cNvSpPr>
            <a:spLocks noGrp="1" noRot="1" noMove="1" noResize="1" noEditPoints="1" noAdjustHandles="1" noChangeArrowheads="1" noChangeShapeType="1"/>
          </p:cNvSpPr>
          <p:nvPr/>
        </p:nvSpPr>
        <p:spPr>
          <a:xfrm rot="20602341">
            <a:off x="8900863" y="1229947"/>
            <a:ext cx="1305567" cy="259539"/>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1226737-2C8D-3D44-E782-0B99EE43D2DE}"/>
              </a:ext>
            </a:extLst>
          </p:cNvPr>
          <p:cNvSpPr>
            <a:spLocks noGrp="1" noRot="1" noMove="1" noResize="1" noEditPoints="1" noAdjustHandles="1" noChangeArrowheads="1" noChangeShapeType="1"/>
          </p:cNvSpPr>
          <p:nvPr/>
        </p:nvSpPr>
        <p:spPr>
          <a:xfrm rot="21075076">
            <a:off x="9618149" y="5723531"/>
            <a:ext cx="1305567" cy="21926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Qr code&#10;&#10;Description automatically generated">
            <a:extLst>
              <a:ext uri="{FF2B5EF4-FFF2-40B4-BE49-F238E27FC236}">
                <a16:creationId xmlns:a16="http://schemas.microsoft.com/office/drawing/2014/main" id="{7AA8FBF9-E749-05F6-EA9A-2573ABBE773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4338399" y="4004146"/>
            <a:ext cx="1292859" cy="1292859"/>
          </a:xfrm>
          <a:prstGeom prst="rect">
            <a:avLst/>
          </a:prstGeom>
        </p:spPr>
      </p:pic>
      <p:pic>
        <p:nvPicPr>
          <p:cNvPr id="26" name="Picture 25" descr="Qr code&#10;&#10;Description automatically generated">
            <a:extLst>
              <a:ext uri="{FF2B5EF4-FFF2-40B4-BE49-F238E27FC236}">
                <a16:creationId xmlns:a16="http://schemas.microsoft.com/office/drawing/2014/main" id="{8E1E4655-C39D-9F27-0D03-C26724A2BE49}"/>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Lst>
          </a:blip>
          <a:stretch>
            <a:fillRect/>
          </a:stretch>
        </p:blipFill>
        <p:spPr>
          <a:xfrm rot="21202849">
            <a:off x="9189589" y="3035893"/>
            <a:ext cx="1468826" cy="1468826"/>
          </a:xfrm>
          <a:prstGeom prst="rect">
            <a:avLst/>
          </a:prstGeom>
        </p:spPr>
      </p:pic>
      <p:pic>
        <p:nvPicPr>
          <p:cNvPr id="12" name="Picture 11" descr="Qr code&#10;&#10;Description automatically generated">
            <a:extLst>
              <a:ext uri="{FF2B5EF4-FFF2-40B4-BE49-F238E27FC236}">
                <a16:creationId xmlns:a16="http://schemas.microsoft.com/office/drawing/2014/main" id="{B4E96BA0-56BE-BA62-25BA-175E10481CF8}"/>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val="0"/>
              </a:ext>
            </a:extLst>
          </a:blip>
          <a:stretch>
            <a:fillRect/>
          </a:stretch>
        </p:blipFill>
        <p:spPr>
          <a:xfrm>
            <a:off x="4486919" y="1516015"/>
            <a:ext cx="1386912" cy="1386912"/>
          </a:xfrm>
          <a:prstGeom prst="rect">
            <a:avLst/>
          </a:prstGeom>
        </p:spPr>
      </p:pic>
      <p:sp>
        <p:nvSpPr>
          <p:cNvPr id="17" name="TextBox 16">
            <a:hlinkClick r:id="rId8"/>
            <a:extLst>
              <a:ext uri="{FF2B5EF4-FFF2-40B4-BE49-F238E27FC236}">
                <a16:creationId xmlns:a16="http://schemas.microsoft.com/office/drawing/2014/main" id="{97FBB4DC-DAEC-75EC-9FBA-63344CDC9084}"/>
              </a:ext>
            </a:extLst>
          </p:cNvPr>
          <p:cNvSpPr txBox="1">
            <a:spLocks noGrp="1" noRot="1" noMove="1" noResize="1" noEditPoints="1" noAdjustHandles="1" noChangeArrowheads="1" noChangeShapeType="1"/>
          </p:cNvSpPr>
          <p:nvPr/>
        </p:nvSpPr>
        <p:spPr>
          <a:xfrm>
            <a:off x="5974119" y="1889060"/>
            <a:ext cx="1781004" cy="430887"/>
          </a:xfrm>
          <a:prstGeom prst="rect">
            <a:avLst/>
          </a:prstGeom>
          <a:noFill/>
        </p:spPr>
        <p:txBody>
          <a:bodyPr wrap="square">
            <a:spAutoFit/>
          </a:bodyPr>
          <a:lstStyle/>
          <a:p>
            <a:r>
              <a:rPr lang="en-GB" sz="1100"/>
              <a:t>https://www.gov.uk/sign-up-for-flood-warnings</a:t>
            </a:r>
          </a:p>
        </p:txBody>
      </p:sp>
    </p:spTree>
    <p:extLst>
      <p:ext uri="{BB962C8B-B14F-4D97-AF65-F5344CB8AC3E}">
        <p14:creationId xmlns:p14="http://schemas.microsoft.com/office/powerpoint/2010/main" val="3689949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 British Red Cross First Aid App. There is an image of a mobile phone with the First Aid app scrolling.&#10;">
            <a:extLst>
              <a:ext uri="{FF2B5EF4-FFF2-40B4-BE49-F238E27FC236}">
                <a16:creationId xmlns:a16="http://schemas.microsoft.com/office/drawing/2014/main" id="{5A8D95F4-1645-4878-2CEA-B87BD26D4DB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73752" y="182880"/>
            <a:ext cx="9601336" cy="5402862"/>
          </a:xfrm>
          <a:prstGeom prst="rect">
            <a:avLst/>
          </a:prstGeom>
        </p:spPr>
      </p:pic>
      <p:sp>
        <p:nvSpPr>
          <p:cNvPr id="3" name="Title 2">
            <a:extLst>
              <a:ext uri="{FF2B5EF4-FFF2-40B4-BE49-F238E27FC236}">
                <a16:creationId xmlns:a16="http://schemas.microsoft.com/office/drawing/2014/main" id="{216949A1-24EB-BF20-7948-E7A39F284DA3}"/>
              </a:ext>
            </a:extLst>
          </p:cNvPr>
          <p:cNvSpPr txBox="1">
            <a:spLocks noGrp="1" noRot="1" noMove="1" noResize="1" noEditPoints="1" noAdjustHandles="1" noChangeArrowheads="1" noChangeShapeType="1"/>
          </p:cNvSpPr>
          <p:nvPr>
            <p:ph type="title" idx="4294967295"/>
          </p:nvPr>
        </p:nvSpPr>
        <p:spPr>
          <a:xfrm rot="16200000">
            <a:off x="10142489" y="1487294"/>
            <a:ext cx="291177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First aid app</a:t>
            </a:r>
          </a:p>
        </p:txBody>
      </p:sp>
      <p:sp>
        <p:nvSpPr>
          <p:cNvPr id="2" name="Rectangle 1">
            <a:extLst>
              <a:ext uri="{FF2B5EF4-FFF2-40B4-BE49-F238E27FC236}">
                <a16:creationId xmlns:a16="http://schemas.microsoft.com/office/drawing/2014/main" id="{F9FCB434-FD74-0958-997B-00F2A000BA34}"/>
              </a:ext>
            </a:extLst>
          </p:cNvPr>
          <p:cNvSpPr>
            <a:spLocks noGrp="1" noRot="1" noMove="1" noResize="1" noEditPoints="1" noAdjustHandles="1" noChangeArrowheads="1" noChangeShapeType="1"/>
          </p:cNvSpPr>
          <p:nvPr/>
        </p:nvSpPr>
        <p:spPr>
          <a:xfrm rot="19473544">
            <a:off x="9990284" y="5347074"/>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77CAFC9-181C-A6C5-30FD-0D7D4E694DD8}"/>
              </a:ext>
            </a:extLst>
          </p:cNvPr>
          <p:cNvSpPr>
            <a:spLocks noGrp="1" noRot="1" noMove="1" noResize="1" noEditPoints="1" noAdjustHandles="1" noChangeArrowheads="1" noChangeShapeType="1"/>
          </p:cNvSpPr>
          <p:nvPr/>
        </p:nvSpPr>
        <p:spPr>
          <a:xfrm rot="17996303">
            <a:off x="569692" y="196348"/>
            <a:ext cx="615422" cy="280686"/>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D2AE7B5-F879-596F-1837-41D70FE8A94A}"/>
              </a:ext>
            </a:extLst>
          </p:cNvPr>
          <p:cNvSpPr>
            <a:spLocks noGrp="1" noRot="1" noMove="1" noResize="1" noEditPoints="1" noAdjustHandles="1" noChangeArrowheads="1" noChangeShapeType="1"/>
          </p:cNvSpPr>
          <p:nvPr/>
        </p:nvSpPr>
        <p:spPr>
          <a:xfrm rot="18961614">
            <a:off x="4377820" y="5330482"/>
            <a:ext cx="950971" cy="261782"/>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CF2EDE-3A44-A0CB-2C5F-9C1C8694A58B}"/>
              </a:ext>
            </a:extLst>
          </p:cNvPr>
          <p:cNvSpPr>
            <a:spLocks noGrp="1" noRot="1" noMove="1" noResize="1" noEditPoints="1" noAdjustHandles="1" noChangeArrowheads="1" noChangeShapeType="1"/>
          </p:cNvSpPr>
          <p:nvPr/>
        </p:nvSpPr>
        <p:spPr>
          <a:xfrm rot="19473544">
            <a:off x="8101098" y="183808"/>
            <a:ext cx="419049" cy="177903"/>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7508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EA2DB48-BD8D-F904-61CA-9EC516F9AE4B}"/>
              </a:ext>
            </a:extLst>
          </p:cNvPr>
          <p:cNvSpPr>
            <a:spLocks noGrp="1" noRot="1" noMove="1" noResize="1" noEditPoints="1" noAdjustHandles="1" noChangeArrowheads="1" noChangeShapeType="1"/>
          </p:cNvSpPr>
          <p:nvPr/>
        </p:nvSpPr>
        <p:spPr>
          <a:xfrm>
            <a:off x="7341472" y="323795"/>
            <a:ext cx="3812370" cy="54483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FADFB8F-C3D0-CC88-942D-9C61BA6E3BA4}"/>
              </a:ext>
            </a:extLst>
          </p:cNvPr>
          <p:cNvSpPr>
            <a:spLocks noGrp="1" noRot="1" noMove="1" noResize="1" noEditPoints="1" noAdjustHandles="1" noChangeArrowheads="1" noChangeShapeType="1"/>
          </p:cNvSpPr>
          <p:nvPr/>
        </p:nvSpPr>
        <p:spPr>
          <a:xfrm rot="281527">
            <a:off x="8594163" y="5695071"/>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3183024-A550-DD26-A43C-5CD22C331540}"/>
              </a:ext>
            </a:extLst>
          </p:cNvPr>
          <p:cNvSpPr>
            <a:spLocks noGrp="1" noRot="1" noMove="1" noResize="1" noEditPoints="1" noAdjustHandles="1" noChangeArrowheads="1" noChangeShapeType="1"/>
          </p:cNvSpPr>
          <p:nvPr/>
        </p:nvSpPr>
        <p:spPr>
          <a:xfrm>
            <a:off x="8613277" y="256148"/>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2FD282-1395-4AFB-43CD-2422DE594D59}"/>
              </a:ext>
            </a:extLst>
          </p:cNvPr>
          <p:cNvSpPr>
            <a:spLocks noGrp="1" noRot="1" noMove="1" noResize="1" noEditPoints="1" noAdjustHandles="1" noChangeArrowheads="1" noChangeShapeType="1"/>
          </p:cNvSpPr>
          <p:nvPr/>
        </p:nvSpPr>
        <p:spPr>
          <a:xfrm>
            <a:off x="301236" y="323795"/>
            <a:ext cx="4024324" cy="54483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0EE89DC5-EB44-9366-49B4-4C2D47146371}"/>
              </a:ext>
            </a:extLst>
          </p:cNvPr>
          <p:cNvPicPr>
            <a:picLocks noGrp="1" noRot="1" noChangeAspect="1" noMove="1" noResize="1" noEditPoints="1" noAdjustHandles="1" noChangeArrowheads="1" noChangeShapeType="1" noCrop="1"/>
          </p:cNvPicPr>
          <p:nvPr/>
        </p:nvPicPr>
        <p:blipFill>
          <a:blip r:embed="rId3"/>
          <a:stretch>
            <a:fillRect/>
          </a:stretch>
        </p:blipFill>
        <p:spPr>
          <a:xfrm>
            <a:off x="505201" y="517056"/>
            <a:ext cx="3552210" cy="2105024"/>
          </a:xfrm>
          <a:prstGeom prst="rect">
            <a:avLst/>
          </a:prstGeom>
        </p:spPr>
      </p:pic>
      <p:sp>
        <p:nvSpPr>
          <p:cNvPr id="2" name="Title 1">
            <a:extLst>
              <a:ext uri="{FF2B5EF4-FFF2-40B4-BE49-F238E27FC236}">
                <a16:creationId xmlns:a16="http://schemas.microsoft.com/office/drawing/2014/main" id="{DF3BE67C-477A-7E6E-64FD-BB490DA1A0D1}"/>
              </a:ext>
            </a:extLst>
          </p:cNvPr>
          <p:cNvSpPr>
            <a:spLocks noGrp="1" noRot="1" noMove="1" noResize="1" noEditPoints="1" noAdjustHandles="1" noChangeArrowheads="1" noChangeShapeType="1"/>
          </p:cNvSpPr>
          <p:nvPr>
            <p:ph type="title" idx="4294967295"/>
          </p:nvPr>
        </p:nvSpPr>
        <p:spPr>
          <a:xfrm>
            <a:off x="4477706" y="110681"/>
            <a:ext cx="2725557" cy="1785360"/>
          </a:xfrm>
        </p:spPr>
        <p:txBody>
          <a:bodyPr>
            <a:normAutofit/>
          </a:bodyPr>
          <a:lstStyle/>
          <a:p>
            <a:pPr algn="ctr"/>
            <a:r>
              <a:rPr lang="en-GB" sz="2400" b="1">
                <a:latin typeface="HelveticaNeueLT Pro 55 Roman" panose="020B0604020202020204" pitchFamily="34" charset="0"/>
              </a:rPr>
              <a:t>How to tell the emergency services where you are</a:t>
            </a:r>
          </a:p>
        </p:txBody>
      </p:sp>
      <p:sp>
        <p:nvSpPr>
          <p:cNvPr id="7" name="Content Placeholder 2">
            <a:extLst>
              <a:ext uri="{FF2B5EF4-FFF2-40B4-BE49-F238E27FC236}">
                <a16:creationId xmlns:a16="http://schemas.microsoft.com/office/drawing/2014/main" id="{E6D84635-1529-3326-E151-CA49B2DBB856}"/>
              </a:ext>
            </a:extLst>
          </p:cNvPr>
          <p:cNvSpPr txBox="1">
            <a:spLocks noGrp="1" noRot="1" noMove="1" noResize="1" noEditPoints="1" noAdjustHandles="1" noChangeArrowheads="1" noChangeShapeType="1"/>
          </p:cNvSpPr>
          <p:nvPr/>
        </p:nvSpPr>
        <p:spPr>
          <a:xfrm>
            <a:off x="438196" y="2760855"/>
            <a:ext cx="3442053" cy="1520553"/>
          </a:xfrm>
          <a:prstGeom prst="rect">
            <a:avLst/>
          </a:prstGeom>
        </p:spPr>
        <p:txBody>
          <a:bodyPr vert="horz" lIns="91440" tIns="45720" rIns="91440" bIns="45720" rtlCol="0">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a:solidFill>
                  <a:srgbClr val="FF0000"/>
                </a:solidFill>
                <a:latin typeface="HelveticaNeueLT Pro 55 Roman" panose="020B0604020202020204" pitchFamily="34" charset="0"/>
              </a:rPr>
              <a:t>1.</a:t>
            </a:r>
            <a:r>
              <a:rPr lang="en-GB" sz="1800">
                <a:latin typeface="HelveticaNeueLT Pro 55 Roman" panose="020B0604020202020204" pitchFamily="34" charset="0"/>
              </a:rPr>
              <a:t> You could get the </a:t>
            </a:r>
            <a:r>
              <a:rPr lang="en-GB" sz="1800" b="1" err="1">
                <a:latin typeface="HelveticaNeueLT Pro 55 Roman" panose="020B0604020202020204" pitchFamily="34" charset="0"/>
              </a:rPr>
              <a:t>what.three.words</a:t>
            </a:r>
            <a:r>
              <a:rPr lang="en-GB" sz="1800" b="1">
                <a:latin typeface="HelveticaNeueLT Pro 55 Roman" panose="020B0604020202020204" pitchFamily="34" charset="0"/>
              </a:rPr>
              <a:t> </a:t>
            </a:r>
            <a:r>
              <a:rPr lang="en-GB" sz="1800">
                <a:latin typeface="HelveticaNeueLT Pro 55 Roman" panose="020B0604020202020204" pitchFamily="34" charset="0"/>
              </a:rPr>
              <a:t>app</a:t>
            </a:r>
          </a:p>
        </p:txBody>
      </p:sp>
      <p:sp>
        <p:nvSpPr>
          <p:cNvPr id="3" name="Content Placeholder 2">
            <a:extLst>
              <a:ext uri="{FF2B5EF4-FFF2-40B4-BE49-F238E27FC236}">
                <a16:creationId xmlns:a16="http://schemas.microsoft.com/office/drawing/2014/main" id="{7928C06B-79D6-6305-7AD8-A93364C7E03B}"/>
              </a:ext>
            </a:extLst>
          </p:cNvPr>
          <p:cNvSpPr txBox="1">
            <a:spLocks noGrp="1" noRot="1" noMove="1" noResize="1" noEditPoints="1" noAdjustHandles="1" noChangeArrowheads="1" noChangeShapeType="1"/>
          </p:cNvSpPr>
          <p:nvPr/>
        </p:nvSpPr>
        <p:spPr>
          <a:xfrm>
            <a:off x="7644855" y="648365"/>
            <a:ext cx="3475056" cy="3323126"/>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800" b="1">
                <a:solidFill>
                  <a:srgbClr val="FF0000"/>
                </a:solidFill>
                <a:latin typeface="HelveticaNeueLT Pro 55 Roman"/>
              </a:rPr>
              <a:t>2.</a:t>
            </a:r>
            <a:r>
              <a:rPr lang="en-GB" sz="1800">
                <a:latin typeface="HelveticaNeueLT Pro 55 Roman"/>
              </a:rPr>
              <a:t> Some </a:t>
            </a:r>
            <a:r>
              <a:rPr lang="en-GB" sz="1800" b="1">
                <a:latin typeface="HelveticaNeueLT Pro 55 Roman"/>
              </a:rPr>
              <a:t>smartphones </a:t>
            </a:r>
            <a:r>
              <a:rPr lang="en-GB" sz="1800">
                <a:latin typeface="HelveticaNeueLT Pro 55 Roman"/>
              </a:rPr>
              <a:t>have a built-in feature to call the emergency services and share your location. Find out how to use this on your phone. </a:t>
            </a:r>
            <a:endParaRPr lang="en-GB" sz="1800">
              <a:latin typeface="HelveticaNeueLT Pro 55 Roman" panose="020B0604020202020204" pitchFamily="34" charset="0"/>
            </a:endParaRPr>
          </a:p>
          <a:p>
            <a:pPr marL="0" indent="0">
              <a:lnSpc>
                <a:spcPct val="120000"/>
              </a:lnSpc>
              <a:buNone/>
            </a:pPr>
            <a:r>
              <a:rPr lang="en-GB" sz="1800" b="1">
                <a:solidFill>
                  <a:srgbClr val="FF0000"/>
                </a:solidFill>
                <a:latin typeface="HelveticaNeueLT Pro 55 Roman"/>
              </a:rPr>
              <a:t>3.</a:t>
            </a:r>
            <a:r>
              <a:rPr lang="en-GB" sz="1800">
                <a:latin typeface="HelveticaNeueLT Pro 55 Roman"/>
              </a:rPr>
              <a:t> You could also use a </a:t>
            </a:r>
            <a:r>
              <a:rPr lang="en-GB" sz="1800" b="1">
                <a:latin typeface="HelveticaNeueLT Pro 55 Roman"/>
              </a:rPr>
              <a:t>maps app </a:t>
            </a:r>
            <a:r>
              <a:rPr lang="en-GB" sz="1800">
                <a:latin typeface="HelveticaNeueLT Pro 55 Roman"/>
              </a:rPr>
              <a:t>to pinpoint and share your location. Learn how to do this so you’re ready for an emergency.</a:t>
            </a:r>
          </a:p>
        </p:txBody>
      </p:sp>
      <p:sp>
        <p:nvSpPr>
          <p:cNvPr id="8" name="TextBox 7">
            <a:extLst>
              <a:ext uri="{FF2B5EF4-FFF2-40B4-BE49-F238E27FC236}">
                <a16:creationId xmlns:a16="http://schemas.microsoft.com/office/drawing/2014/main" id="{CA31BA3C-E012-3CDD-98FD-D3AA6ACC4B94}"/>
              </a:ext>
            </a:extLst>
          </p:cNvPr>
          <p:cNvSpPr txBox="1">
            <a:spLocks noGrp="1" noRot="1" noMove="1" noResize="1" noEditPoints="1" noAdjustHandles="1" noChangeArrowheads="1" noChangeShapeType="1"/>
          </p:cNvSpPr>
          <p:nvPr/>
        </p:nvSpPr>
        <p:spPr>
          <a:xfrm rot="16200000">
            <a:off x="10353505" y="1276279"/>
            <a:ext cx="2489742"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Resources</a:t>
            </a:r>
          </a:p>
        </p:txBody>
      </p:sp>
      <p:sp>
        <p:nvSpPr>
          <p:cNvPr id="9" name="TextBox 8">
            <a:hlinkClick r:id="rId4"/>
            <a:extLst>
              <a:ext uri="{FF2B5EF4-FFF2-40B4-BE49-F238E27FC236}">
                <a16:creationId xmlns:a16="http://schemas.microsoft.com/office/drawing/2014/main" id="{87386EBF-F39A-2117-84F6-56971B72583A}"/>
              </a:ext>
            </a:extLst>
          </p:cNvPr>
          <p:cNvSpPr txBox="1">
            <a:spLocks noGrp="1" noRot="1" noMove="1" noResize="1" noEditPoints="1" noAdjustHandles="1" noChangeArrowheads="1" noChangeShapeType="1"/>
          </p:cNvSpPr>
          <p:nvPr/>
        </p:nvSpPr>
        <p:spPr>
          <a:xfrm>
            <a:off x="5057339" y="5015102"/>
            <a:ext cx="1552354" cy="430887"/>
          </a:xfrm>
          <a:prstGeom prst="rect">
            <a:avLst/>
          </a:prstGeom>
          <a:noFill/>
        </p:spPr>
        <p:txBody>
          <a:bodyPr wrap="square" rtlCol="0">
            <a:spAutoFit/>
          </a:bodyPr>
          <a:lstStyle/>
          <a:p>
            <a:r>
              <a:rPr lang="en-GB" sz="1100"/>
              <a:t>what3words.com/products/what3words-app</a:t>
            </a:r>
          </a:p>
        </p:txBody>
      </p:sp>
      <p:sp>
        <p:nvSpPr>
          <p:cNvPr id="15" name="Rectangle 14">
            <a:extLst>
              <a:ext uri="{FF2B5EF4-FFF2-40B4-BE49-F238E27FC236}">
                <a16:creationId xmlns:a16="http://schemas.microsoft.com/office/drawing/2014/main" id="{F5A1F569-8862-F5C3-5D83-D965087A9674}"/>
              </a:ext>
            </a:extLst>
          </p:cNvPr>
          <p:cNvSpPr>
            <a:spLocks noGrp="1" noRot="1" noMove="1" noResize="1" noEditPoints="1" noAdjustHandles="1" noChangeArrowheads="1" noChangeShapeType="1"/>
          </p:cNvSpPr>
          <p:nvPr/>
        </p:nvSpPr>
        <p:spPr>
          <a:xfrm>
            <a:off x="1561517" y="5695071"/>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EB05113-B0A4-E118-5238-43DADFA11DB9}"/>
              </a:ext>
            </a:extLst>
          </p:cNvPr>
          <p:cNvSpPr>
            <a:spLocks noGrp="1" noRot="1" noMove="1" noResize="1" noEditPoints="1" noAdjustHandles="1" noChangeArrowheads="1" noChangeShapeType="1"/>
          </p:cNvSpPr>
          <p:nvPr/>
        </p:nvSpPr>
        <p:spPr>
          <a:xfrm rot="21374098">
            <a:off x="1506438" y="244052"/>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Qr code&#10;&#10;Description automatically generated">
            <a:extLst>
              <a:ext uri="{FF2B5EF4-FFF2-40B4-BE49-F238E27FC236}">
                <a16:creationId xmlns:a16="http://schemas.microsoft.com/office/drawing/2014/main" id="{EABFCE86-2E75-8EA2-15C1-94CC50C75BE1}"/>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5010605" y="3521131"/>
            <a:ext cx="1552354" cy="1552354"/>
          </a:xfrm>
          <a:prstGeom prst="rect">
            <a:avLst/>
          </a:prstGeom>
        </p:spPr>
      </p:pic>
      <p:pic>
        <p:nvPicPr>
          <p:cNvPr id="4" name="Picture 4" descr="A picture containing text, person, holding, hand&#10;&#10;Description automatically generated">
            <a:extLst>
              <a:ext uri="{FF2B5EF4-FFF2-40B4-BE49-F238E27FC236}">
                <a16:creationId xmlns:a16="http://schemas.microsoft.com/office/drawing/2014/main" id="{7235C67D-0DB8-D0D3-E476-887DDBDF2042}"/>
              </a:ext>
            </a:extLst>
          </p:cNvPr>
          <p:cNvPicPr>
            <a:picLocks noGrp="1" noRot="1" noChangeAspect="1" noMove="1" noResize="1" noEditPoints="1" noAdjustHandles="1" noChangeArrowheads="1" noChangeShapeType="1" noCrop="1"/>
          </p:cNvPicPr>
          <p:nvPr/>
        </p:nvPicPr>
        <p:blipFill>
          <a:blip r:embed="rId6"/>
          <a:stretch>
            <a:fillRect/>
          </a:stretch>
        </p:blipFill>
        <p:spPr>
          <a:xfrm>
            <a:off x="8005483" y="3894737"/>
            <a:ext cx="2488346" cy="1658897"/>
          </a:xfrm>
          <a:prstGeom prst="rect">
            <a:avLst/>
          </a:prstGeom>
        </p:spPr>
      </p:pic>
      <p:pic>
        <p:nvPicPr>
          <p:cNvPr id="5" name="Picture 5" descr="An injured walker with a sprained ankle using a smartphone to get help. ">
            <a:extLst>
              <a:ext uri="{FF2B5EF4-FFF2-40B4-BE49-F238E27FC236}">
                <a16:creationId xmlns:a16="http://schemas.microsoft.com/office/drawing/2014/main" id="{19D7443C-7C15-2934-66FE-4DC4BBE7F858}"/>
              </a:ext>
            </a:extLst>
          </p:cNvPr>
          <p:cNvPicPr>
            <a:picLocks noGrp="1" noRot="1" noChangeAspect="1" noMove="1" noResize="1" noEditPoints="1" noAdjustHandles="1" noChangeArrowheads="1" noChangeShapeType="1" noCrop="1"/>
          </p:cNvPicPr>
          <p:nvPr/>
        </p:nvPicPr>
        <p:blipFill>
          <a:blip r:embed="rId7"/>
          <a:stretch>
            <a:fillRect/>
          </a:stretch>
        </p:blipFill>
        <p:spPr>
          <a:xfrm>
            <a:off x="546847" y="3518647"/>
            <a:ext cx="3469340" cy="1927411"/>
          </a:xfrm>
          <a:prstGeom prst="rect">
            <a:avLst/>
          </a:prstGeom>
        </p:spPr>
      </p:pic>
    </p:spTree>
    <p:extLst>
      <p:ext uri="{BB962C8B-B14F-4D97-AF65-F5344CB8AC3E}">
        <p14:creationId xmlns:p14="http://schemas.microsoft.com/office/powerpoint/2010/main" val="3976685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F7D710-DEEC-537C-CD30-4BF705C30611}"/>
              </a:ext>
            </a:extLst>
          </p:cNvPr>
          <p:cNvSpPr txBox="1">
            <a:spLocks noGrp="1" noRot="1" noMove="1" noResize="1" noEditPoints="1" noAdjustHandles="1" noChangeArrowheads="1" noChangeShapeType="1"/>
          </p:cNvSpPr>
          <p:nvPr/>
        </p:nvSpPr>
        <p:spPr>
          <a:xfrm>
            <a:off x="4136982" y="5001667"/>
            <a:ext cx="2886294" cy="9849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1400"/>
          </a:p>
        </p:txBody>
      </p:sp>
      <p:pic>
        <p:nvPicPr>
          <p:cNvPr id="3" name="Picture 2">
            <a:extLst>
              <a:ext uri="{FF2B5EF4-FFF2-40B4-BE49-F238E27FC236}">
                <a16:creationId xmlns:a16="http://schemas.microsoft.com/office/drawing/2014/main" id="{00FDE539-951D-D260-10F5-C712D8A292D6}"/>
              </a:ext>
            </a:extLst>
          </p:cNvPr>
          <p:cNvPicPr>
            <a:picLocks noGrp="1" noRot="1" noChangeAspect="1" noMove="1" noResize="1" noEditPoints="1" noAdjustHandles="1" noChangeArrowheads="1" noChangeShapeType="1" noCrop="1"/>
          </p:cNvPicPr>
          <p:nvPr/>
        </p:nvPicPr>
        <p:blipFill rotWithShape="1">
          <a:blip r:embed="rId3"/>
          <a:srcRect l="27822" t="-14001" r="4954" b="-1532"/>
          <a:stretch/>
        </p:blipFill>
        <p:spPr>
          <a:xfrm>
            <a:off x="511518" y="688898"/>
            <a:ext cx="2389107" cy="343639"/>
          </a:xfrm>
          <a:prstGeom prst="rect">
            <a:avLst/>
          </a:prstGeom>
        </p:spPr>
      </p:pic>
      <p:sp>
        <p:nvSpPr>
          <p:cNvPr id="11" name="TextBox 10">
            <a:extLst>
              <a:ext uri="{FF2B5EF4-FFF2-40B4-BE49-F238E27FC236}">
                <a16:creationId xmlns:a16="http://schemas.microsoft.com/office/drawing/2014/main" id="{50CB55BC-453A-7257-2188-ED0596968A83}"/>
              </a:ext>
            </a:extLst>
          </p:cNvPr>
          <p:cNvSpPr txBox="1">
            <a:spLocks noGrp="1" noRot="1" noMove="1" noResize="1" noEditPoints="1" noAdjustHandles="1" noChangeArrowheads="1" noChangeShapeType="1"/>
          </p:cNvSpPr>
          <p:nvPr/>
        </p:nvSpPr>
        <p:spPr>
          <a:xfrm>
            <a:off x="790589" y="171710"/>
            <a:ext cx="2955374" cy="523220"/>
          </a:xfrm>
          <a:prstGeom prst="rect">
            <a:avLst/>
          </a:prstGeom>
          <a:noFill/>
        </p:spPr>
        <p:txBody>
          <a:bodyPr wrap="square" rtlCol="0">
            <a:spAutoFit/>
          </a:bodyPr>
          <a:lstStyle/>
          <a:p>
            <a:r>
              <a:rPr lang="en-GB" sz="2800" b="1" dirty="0">
                <a:latin typeface="Arial"/>
                <a:cs typeface="Arial"/>
              </a:rPr>
              <a:t>Flooding</a:t>
            </a:r>
          </a:p>
        </p:txBody>
      </p:sp>
      <p:pic>
        <p:nvPicPr>
          <p:cNvPr id="12" name="Picture 11">
            <a:extLst>
              <a:ext uri="{FF2B5EF4-FFF2-40B4-BE49-F238E27FC236}">
                <a16:creationId xmlns:a16="http://schemas.microsoft.com/office/drawing/2014/main" id="{EA53CFE4-5623-0A04-E94A-2B8789B0AD09}"/>
              </a:ext>
            </a:extLst>
          </p:cNvPr>
          <p:cNvPicPr>
            <a:picLocks noGrp="1" noRot="1" noChangeAspect="1" noMove="1" noResize="1" noEditPoints="1" noAdjustHandles="1" noChangeArrowheads="1" noChangeShapeType="1" noCrop="1"/>
          </p:cNvPicPr>
          <p:nvPr/>
        </p:nvPicPr>
        <p:blipFill rotWithShape="1">
          <a:blip r:embed="rId4"/>
          <a:srcRect l="27669" t="-4917" r="65925" b="3712"/>
          <a:stretch/>
        </p:blipFill>
        <p:spPr>
          <a:xfrm>
            <a:off x="475256" y="1375569"/>
            <a:ext cx="235366" cy="331478"/>
          </a:xfrm>
          <a:prstGeom prst="rect">
            <a:avLst/>
          </a:prstGeom>
        </p:spPr>
      </p:pic>
      <p:pic>
        <p:nvPicPr>
          <p:cNvPr id="16" name="Picture 15">
            <a:extLst>
              <a:ext uri="{FF2B5EF4-FFF2-40B4-BE49-F238E27FC236}">
                <a16:creationId xmlns:a16="http://schemas.microsoft.com/office/drawing/2014/main" id="{2DC8B02D-01A6-9826-D17F-79BD8FF4736C}"/>
              </a:ext>
            </a:extLst>
          </p:cNvPr>
          <p:cNvPicPr>
            <a:picLocks noGrp="1" noRot="1" noChangeAspect="1" noMove="1" noResize="1" noEditPoints="1" noAdjustHandles="1" noChangeArrowheads="1" noChangeShapeType="1" noCrop="1"/>
          </p:cNvPicPr>
          <p:nvPr/>
        </p:nvPicPr>
        <p:blipFill rotWithShape="1">
          <a:blip r:embed="rId5"/>
          <a:srcRect l="27334" t="-3308" r="5514"/>
          <a:stretch/>
        </p:blipFill>
        <p:spPr>
          <a:xfrm>
            <a:off x="498752" y="2392277"/>
            <a:ext cx="2364699" cy="307425"/>
          </a:xfrm>
          <a:prstGeom prst="rect">
            <a:avLst/>
          </a:prstGeom>
        </p:spPr>
      </p:pic>
      <p:pic>
        <p:nvPicPr>
          <p:cNvPr id="19" name="Picture 18">
            <a:extLst>
              <a:ext uri="{FF2B5EF4-FFF2-40B4-BE49-F238E27FC236}">
                <a16:creationId xmlns:a16="http://schemas.microsoft.com/office/drawing/2014/main" id="{21AE55E6-C76F-FF5C-D848-79F1A5BD0731}"/>
              </a:ext>
            </a:extLst>
          </p:cNvPr>
          <p:cNvPicPr>
            <a:picLocks noGrp="1" noRot="1" noChangeAspect="1" noMove="1" noResize="1" noEditPoints="1" noAdjustHandles="1" noChangeArrowheads="1" noChangeShapeType="1" noCrop="1"/>
          </p:cNvPicPr>
          <p:nvPr/>
        </p:nvPicPr>
        <p:blipFill rotWithShape="1">
          <a:blip r:embed="rId6"/>
          <a:srcRect l="29932" t="-8169" r="10947" b="3144"/>
          <a:stretch/>
        </p:blipFill>
        <p:spPr>
          <a:xfrm>
            <a:off x="498752" y="3203857"/>
            <a:ext cx="1794345" cy="200416"/>
          </a:xfrm>
          <a:prstGeom prst="rect">
            <a:avLst/>
          </a:prstGeom>
        </p:spPr>
      </p:pic>
      <p:pic>
        <p:nvPicPr>
          <p:cNvPr id="21" name="Picture 20">
            <a:extLst>
              <a:ext uri="{FF2B5EF4-FFF2-40B4-BE49-F238E27FC236}">
                <a16:creationId xmlns:a16="http://schemas.microsoft.com/office/drawing/2014/main" id="{31382604-34F5-E705-90CF-EC7C4665464B}"/>
              </a:ext>
            </a:extLst>
          </p:cNvPr>
          <p:cNvPicPr>
            <a:picLocks noGrp="1" noRot="1" noChangeAspect="1" noMove="1" noResize="1" noEditPoints="1" noAdjustHandles="1" noChangeArrowheads="1" noChangeShapeType="1" noCrop="1"/>
          </p:cNvPicPr>
          <p:nvPr/>
        </p:nvPicPr>
        <p:blipFill rotWithShape="1">
          <a:blip r:embed="rId7"/>
          <a:srcRect l="27465" t="18504" r="63907" b="2620"/>
          <a:stretch/>
        </p:blipFill>
        <p:spPr>
          <a:xfrm>
            <a:off x="511519" y="4026368"/>
            <a:ext cx="303892" cy="236360"/>
          </a:xfrm>
          <a:prstGeom prst="rect">
            <a:avLst/>
          </a:prstGeom>
        </p:spPr>
      </p:pic>
      <p:pic>
        <p:nvPicPr>
          <p:cNvPr id="23" name="Picture 22">
            <a:extLst>
              <a:ext uri="{FF2B5EF4-FFF2-40B4-BE49-F238E27FC236}">
                <a16:creationId xmlns:a16="http://schemas.microsoft.com/office/drawing/2014/main" id="{250B1E92-5A85-5A5B-AAD8-29DF64A821A9}"/>
              </a:ext>
            </a:extLst>
          </p:cNvPr>
          <p:cNvPicPr>
            <a:picLocks noGrp="1" noRot="1" noChangeAspect="1" noMove="1" noResize="1" noEditPoints="1" noAdjustHandles="1" noChangeArrowheads="1" noChangeShapeType="1" noCrop="1"/>
          </p:cNvPicPr>
          <p:nvPr/>
        </p:nvPicPr>
        <p:blipFill rotWithShape="1">
          <a:blip r:embed="rId8"/>
          <a:srcRect l="28017" t="20364" r="4506"/>
          <a:stretch/>
        </p:blipFill>
        <p:spPr>
          <a:xfrm>
            <a:off x="511518" y="4890037"/>
            <a:ext cx="2410378" cy="258252"/>
          </a:xfrm>
          <a:prstGeom prst="rect">
            <a:avLst/>
          </a:prstGeom>
        </p:spPr>
      </p:pic>
      <p:sp>
        <p:nvSpPr>
          <p:cNvPr id="25" name="TextBox 24">
            <a:extLst>
              <a:ext uri="{FF2B5EF4-FFF2-40B4-BE49-F238E27FC236}">
                <a16:creationId xmlns:a16="http://schemas.microsoft.com/office/drawing/2014/main" id="{0AFB1B27-EF2B-0157-6875-5342F18E5C52}"/>
              </a:ext>
            </a:extLst>
          </p:cNvPr>
          <p:cNvSpPr txBox="1">
            <a:spLocks noGrp="1" noRot="1" noMove="1" noResize="1" noEditPoints="1" noAdjustHandles="1" noChangeArrowheads="1" noChangeShapeType="1"/>
          </p:cNvSpPr>
          <p:nvPr/>
        </p:nvSpPr>
        <p:spPr>
          <a:xfrm>
            <a:off x="573217" y="984440"/>
            <a:ext cx="27708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lumMod val="50000"/>
                    <a:lumOff val="50000"/>
                  </a:prstClr>
                </a:solidFill>
                <a:effectLst/>
                <a:uLnTx/>
                <a:uFillTx/>
                <a:latin typeface="Arial"/>
                <a:ea typeface="+mn-ea"/>
                <a:cs typeface="Arial"/>
              </a:rPr>
              <a:t>Read 3 characters’ flood stories and discuss how they could be affected.</a:t>
            </a:r>
          </a:p>
        </p:txBody>
      </p:sp>
      <p:sp>
        <p:nvSpPr>
          <p:cNvPr id="26" name="TextBox 25">
            <a:extLst>
              <a:ext uri="{FF2B5EF4-FFF2-40B4-BE49-F238E27FC236}">
                <a16:creationId xmlns:a16="http://schemas.microsoft.com/office/drawing/2014/main" id="{6B6B1162-016B-D4E9-0E8E-0F93A2DC4E7D}"/>
              </a:ext>
            </a:extLst>
          </p:cNvPr>
          <p:cNvSpPr txBox="1">
            <a:spLocks noGrp="1" noRot="1" noMove="1" noResize="1" noEditPoints="1" noAdjustHandles="1" noChangeArrowheads="1" noChangeShapeType="1"/>
          </p:cNvSpPr>
          <p:nvPr/>
        </p:nvSpPr>
        <p:spPr>
          <a:xfrm>
            <a:off x="551508" y="1656591"/>
            <a:ext cx="27708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mn-cs"/>
              </a:rPr>
              <a:t>Look at local flood maps and the role of the emergency services to explore how flooding can affect us all.</a:t>
            </a:r>
          </a:p>
          <a:p>
            <a:pPr>
              <a:defRPr/>
            </a:pPr>
            <a:r>
              <a:rPr lang="en-GB" sz="1100" b="1" i="0" u="none" strike="noStrike" noProof="0" dirty="0">
                <a:solidFill>
                  <a:schemeClr val="tx1"/>
                </a:solidFill>
                <a:latin typeface="Arial"/>
              </a:rPr>
              <a:t>Worksheet: note writing help</a:t>
            </a:r>
          </a:p>
        </p:txBody>
      </p:sp>
      <p:sp>
        <p:nvSpPr>
          <p:cNvPr id="27" name="TextBox 26">
            <a:extLst>
              <a:ext uri="{FF2B5EF4-FFF2-40B4-BE49-F238E27FC236}">
                <a16:creationId xmlns:a16="http://schemas.microsoft.com/office/drawing/2014/main" id="{13B644EE-A486-0694-6721-5AB38D075452}"/>
              </a:ext>
            </a:extLst>
          </p:cNvPr>
          <p:cNvSpPr txBox="1">
            <a:spLocks noGrp="1" noRot="1" noMove="1" noResize="1" noEditPoints="1" noAdjustHandles="1" noChangeArrowheads="1" noChangeShapeType="1"/>
          </p:cNvSpPr>
          <p:nvPr/>
        </p:nvSpPr>
        <p:spPr>
          <a:xfrm>
            <a:off x="569847" y="2719623"/>
            <a:ext cx="2450422" cy="430887"/>
          </a:xfrm>
          <a:prstGeom prst="rect">
            <a:avLst/>
          </a:prstGeom>
          <a:noFill/>
        </p:spPr>
        <p:txBody>
          <a:bodyPr wrap="square" rtlCol="0">
            <a:spAutoFit/>
          </a:bodyPr>
          <a:lstStyle/>
          <a:p>
            <a:r>
              <a:rPr lang="en-GB" sz="1100" b="0" i="0" u="none" strike="noStrike" noProof="0" dirty="0">
                <a:solidFill>
                  <a:schemeClr val="tx1">
                    <a:lumMod val="50000"/>
                    <a:lumOff val="50000"/>
                  </a:schemeClr>
                </a:solidFill>
                <a:latin typeface="Arial"/>
                <a:cs typeface="Arial"/>
              </a:rPr>
              <a:t>Examine images of flooding and identify the dangers.</a:t>
            </a:r>
            <a:endParaRPr lang="en-GB" sz="1100" b="0" dirty="0">
              <a:solidFill>
                <a:schemeClr val="tx1">
                  <a:lumMod val="50000"/>
                  <a:lumOff val="50000"/>
                </a:schemeClr>
              </a:solidFill>
              <a:latin typeface="Arial"/>
              <a:cs typeface="Arial"/>
            </a:endParaRPr>
          </a:p>
        </p:txBody>
      </p:sp>
      <p:sp>
        <p:nvSpPr>
          <p:cNvPr id="28" name="TextBox 27">
            <a:extLst>
              <a:ext uri="{FF2B5EF4-FFF2-40B4-BE49-F238E27FC236}">
                <a16:creationId xmlns:a16="http://schemas.microsoft.com/office/drawing/2014/main" id="{86C34452-8274-1AEC-75FC-9CF964DD7588}"/>
              </a:ext>
            </a:extLst>
          </p:cNvPr>
          <p:cNvSpPr txBox="1">
            <a:spLocks noGrp="1" noRot="1" noMove="1" noResize="1" noEditPoints="1" noAdjustHandles="1" noChangeArrowheads="1" noChangeShapeType="1"/>
          </p:cNvSpPr>
          <p:nvPr/>
        </p:nvSpPr>
        <p:spPr>
          <a:xfrm>
            <a:off x="569847" y="3442230"/>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Play a scenario game to find out about bug out bags and why it is important to have one ready</a:t>
            </a:r>
            <a:r>
              <a:rPr lang="en-GB" sz="1100" b="0" i="0" u="none" strike="noStrike" noProof="0">
                <a:latin typeface="Arial"/>
                <a:cs typeface="Arial"/>
              </a:rPr>
              <a:t>.</a:t>
            </a:r>
            <a:endParaRPr lang="en-GB" sz="1100" b="0">
              <a:latin typeface="Arial"/>
              <a:cs typeface="Arial"/>
            </a:endParaRPr>
          </a:p>
        </p:txBody>
      </p:sp>
      <p:sp>
        <p:nvSpPr>
          <p:cNvPr id="29" name="TextBox 28">
            <a:extLst>
              <a:ext uri="{FF2B5EF4-FFF2-40B4-BE49-F238E27FC236}">
                <a16:creationId xmlns:a16="http://schemas.microsoft.com/office/drawing/2014/main" id="{9A7D2388-510C-6F30-8387-8A3478BA3D81}"/>
              </a:ext>
            </a:extLst>
          </p:cNvPr>
          <p:cNvSpPr txBox="1">
            <a:spLocks noGrp="1" noRot="1" noMove="1" noResize="1" noEditPoints="1" noAdjustHandles="1" noChangeArrowheads="1" noChangeShapeType="1"/>
          </p:cNvSpPr>
          <p:nvPr/>
        </p:nvSpPr>
        <p:spPr>
          <a:xfrm>
            <a:off x="569846" y="4262727"/>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Play a ‘choose your own adventure’ game to learn how to respond to flood alerts and warnings.</a:t>
            </a:r>
          </a:p>
        </p:txBody>
      </p:sp>
      <p:sp>
        <p:nvSpPr>
          <p:cNvPr id="30" name="TextBox 29">
            <a:extLst>
              <a:ext uri="{FF2B5EF4-FFF2-40B4-BE49-F238E27FC236}">
                <a16:creationId xmlns:a16="http://schemas.microsoft.com/office/drawing/2014/main" id="{A4959A43-9138-A16D-0EF5-72D394CC46BD}"/>
              </a:ext>
            </a:extLst>
          </p:cNvPr>
          <p:cNvSpPr txBox="1">
            <a:spLocks noGrp="1" noRot="1" noMove="1" noResize="1" noEditPoints="1" noAdjustHandles="1" noChangeArrowheads="1" noChangeShapeType="1"/>
          </p:cNvSpPr>
          <p:nvPr/>
        </p:nvSpPr>
        <p:spPr>
          <a:xfrm>
            <a:off x="511518" y="5099251"/>
            <a:ext cx="2770855"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Create resources to share with friends and family. This activity is designed to be repeated.</a:t>
            </a:r>
          </a:p>
        </p:txBody>
      </p:sp>
      <p:sp>
        <p:nvSpPr>
          <p:cNvPr id="32" name="TextBox 31">
            <a:extLst>
              <a:ext uri="{FF2B5EF4-FFF2-40B4-BE49-F238E27FC236}">
                <a16:creationId xmlns:a16="http://schemas.microsoft.com/office/drawing/2014/main" id="{AEEA70AA-E3AF-C54C-ED8D-78C60775251F}"/>
              </a:ext>
            </a:extLst>
          </p:cNvPr>
          <p:cNvSpPr txBox="1">
            <a:spLocks noGrp="1" noRot="1" noMove="1" noResize="1" noEditPoints="1" noAdjustHandles="1" noChangeArrowheads="1" noChangeShapeType="1"/>
          </p:cNvSpPr>
          <p:nvPr/>
        </p:nvSpPr>
        <p:spPr>
          <a:xfrm>
            <a:off x="4578465" y="154708"/>
            <a:ext cx="2955374" cy="523220"/>
          </a:xfrm>
          <a:prstGeom prst="rect">
            <a:avLst/>
          </a:prstGeom>
          <a:noFill/>
        </p:spPr>
        <p:txBody>
          <a:bodyPr wrap="square" rtlCol="0">
            <a:spAutoFit/>
          </a:bodyPr>
          <a:lstStyle/>
          <a:p>
            <a:r>
              <a:rPr lang="en-GB" sz="2800" b="1" dirty="0">
                <a:latin typeface="Arial"/>
                <a:cs typeface="Arial"/>
              </a:rPr>
              <a:t>Heatwaves</a:t>
            </a:r>
          </a:p>
        </p:txBody>
      </p:sp>
      <p:pic>
        <p:nvPicPr>
          <p:cNvPr id="34" name="Picture 33">
            <a:extLst>
              <a:ext uri="{FF2B5EF4-FFF2-40B4-BE49-F238E27FC236}">
                <a16:creationId xmlns:a16="http://schemas.microsoft.com/office/drawing/2014/main" id="{B635A158-3C56-858B-D811-EC2813C9F107}"/>
              </a:ext>
            </a:extLst>
          </p:cNvPr>
          <p:cNvPicPr>
            <a:picLocks noGrp="1" noRot="1" noChangeAspect="1" noMove="1" noResize="1" noEditPoints="1" noAdjustHandles="1" noChangeArrowheads="1" noChangeShapeType="1" noCrop="1"/>
          </p:cNvPicPr>
          <p:nvPr/>
        </p:nvPicPr>
        <p:blipFill rotWithShape="1">
          <a:blip r:embed="rId9"/>
          <a:srcRect l="37757" t="8442" b="1"/>
          <a:stretch/>
        </p:blipFill>
        <p:spPr>
          <a:xfrm>
            <a:off x="4178046" y="700874"/>
            <a:ext cx="1981702" cy="345566"/>
          </a:xfrm>
          <a:prstGeom prst="rect">
            <a:avLst/>
          </a:prstGeom>
        </p:spPr>
      </p:pic>
      <p:sp>
        <p:nvSpPr>
          <p:cNvPr id="35" name="TextBox 34">
            <a:extLst>
              <a:ext uri="{FF2B5EF4-FFF2-40B4-BE49-F238E27FC236}">
                <a16:creationId xmlns:a16="http://schemas.microsoft.com/office/drawing/2014/main" id="{D0349F97-01CB-CBD0-C77B-A4B7D0E600E1}"/>
              </a:ext>
            </a:extLst>
          </p:cNvPr>
          <p:cNvSpPr txBox="1">
            <a:spLocks noGrp="1" noRot="1" noMove="1" noResize="1" noEditPoints="1" noAdjustHandles="1" noChangeArrowheads="1" noChangeShapeType="1"/>
          </p:cNvSpPr>
          <p:nvPr/>
        </p:nvSpPr>
        <p:spPr>
          <a:xfrm>
            <a:off x="4221204" y="946611"/>
            <a:ext cx="2770855" cy="769441"/>
          </a:xfrm>
          <a:prstGeom prst="rect">
            <a:avLst/>
          </a:prstGeom>
          <a:noFill/>
        </p:spPr>
        <p:txBody>
          <a:bodyPr wrap="square" rtlCol="0">
            <a:spAutoFit/>
          </a:bodyPr>
          <a:lstStyle/>
          <a:p>
            <a:pPr>
              <a:defRPr/>
            </a:pPr>
            <a:r>
              <a:rPr lang="en-GB" sz="1100" b="0" i="0" u="none" strike="noStrike" noProof="0" dirty="0">
                <a:solidFill>
                  <a:schemeClr val="tx1">
                    <a:lumMod val="50000"/>
                    <a:lumOff val="50000"/>
                  </a:schemeClr>
                </a:solidFill>
                <a:latin typeface="Arial"/>
              </a:rPr>
              <a:t>Find out about the effects of heatwaves through completing a quiz</a:t>
            </a: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t>
            </a:r>
          </a:p>
          <a:p>
            <a:pPr>
              <a:defRPr/>
            </a:pPr>
            <a:r>
              <a:rPr lang="en-GB" sz="1100" b="1" i="0" u="none" strike="noStrike" noProof="0" dirty="0">
                <a:solidFill>
                  <a:schemeClr val="tx1"/>
                </a:solidFill>
                <a:latin typeface="Arial"/>
              </a:rPr>
              <a:t>Worksheet: heatwave facts to print</a:t>
            </a:r>
          </a:p>
          <a:p>
            <a:pPr>
              <a:defRPr/>
            </a:pPr>
            <a:endPar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pic>
        <p:nvPicPr>
          <p:cNvPr id="37" name="Picture 36">
            <a:extLst>
              <a:ext uri="{FF2B5EF4-FFF2-40B4-BE49-F238E27FC236}">
                <a16:creationId xmlns:a16="http://schemas.microsoft.com/office/drawing/2014/main" id="{913BF7E7-BDD7-E7A7-CF74-04B8E5038A5C}"/>
              </a:ext>
            </a:extLst>
          </p:cNvPr>
          <p:cNvPicPr>
            <a:picLocks noGrp="1" noRot="1" noChangeAspect="1" noMove="1" noResize="1" noEditPoints="1" noAdjustHandles="1" noChangeArrowheads="1" noChangeShapeType="1" noCrop="1"/>
          </p:cNvPicPr>
          <p:nvPr/>
        </p:nvPicPr>
        <p:blipFill rotWithShape="1">
          <a:blip r:embed="rId10"/>
          <a:srcRect l="38332" t="16944" b="7878"/>
          <a:stretch/>
        </p:blipFill>
        <p:spPr>
          <a:xfrm>
            <a:off x="4178046" y="1553749"/>
            <a:ext cx="1992500" cy="258930"/>
          </a:xfrm>
          <a:prstGeom prst="rect">
            <a:avLst/>
          </a:prstGeom>
        </p:spPr>
      </p:pic>
      <p:sp>
        <p:nvSpPr>
          <p:cNvPr id="38" name="TextBox 37">
            <a:extLst>
              <a:ext uri="{FF2B5EF4-FFF2-40B4-BE49-F238E27FC236}">
                <a16:creationId xmlns:a16="http://schemas.microsoft.com/office/drawing/2014/main" id="{FF3960BE-49FE-D703-C470-669D9B24147D}"/>
              </a:ext>
            </a:extLst>
          </p:cNvPr>
          <p:cNvSpPr txBox="1">
            <a:spLocks noGrp="1" noRot="1" noMove="1" noResize="1" noEditPoints="1" noAdjustHandles="1" noChangeArrowheads="1" noChangeShapeType="1"/>
          </p:cNvSpPr>
          <p:nvPr/>
        </p:nvSpPr>
        <p:spPr>
          <a:xfrm>
            <a:off x="7733979" y="1568365"/>
            <a:ext cx="2770855" cy="600164"/>
          </a:xfrm>
          <a:prstGeom prst="rect">
            <a:avLst/>
          </a:prstGeom>
          <a:noFill/>
        </p:spPr>
        <p:txBody>
          <a:bodyPr wrap="square" rtlCol="0">
            <a:spAutoFit/>
          </a:bodyPr>
          <a:lstStyle/>
          <a:p>
            <a:pPr marL="0" marR="0" lvl="0" indent="0" algn="l" rtl="0" eaLnBrk="1" fontAlgn="auto" latinLnBrk="0" hangingPunct="1">
              <a:lnSpc>
                <a:spcPct val="100000"/>
              </a:lnSpc>
              <a:spcBef>
                <a:spcPts val="0"/>
              </a:spcBef>
              <a:spcAft>
                <a:spcPts val="0"/>
              </a:spcAft>
              <a:buClrTx/>
              <a:buSzTx/>
              <a:buFontTx/>
              <a:buNone/>
            </a:pPr>
            <a:r>
              <a:rPr lang="en-GB" sz="1100" dirty="0">
                <a:solidFill>
                  <a:schemeClr val="tx1">
                    <a:lumMod val="50000"/>
                    <a:lumOff val="50000"/>
                  </a:schemeClr>
                </a:solidFill>
                <a:latin typeface="Arial"/>
                <a:cs typeface="Arial"/>
              </a:rPr>
              <a:t>Examine a list of ways to cope and apply this to yourself and others.</a:t>
            </a:r>
          </a:p>
          <a:p>
            <a:r>
              <a:rPr lang="en-GB" sz="1100" b="1" i="0" u="none" strike="noStrike" noProof="0" dirty="0">
                <a:solidFill>
                  <a:schemeClr val="tx1"/>
                </a:solidFill>
                <a:latin typeface="Arial"/>
              </a:rPr>
              <a:t>Worksheet: coping with eco-anxiety</a:t>
            </a:r>
          </a:p>
        </p:txBody>
      </p:sp>
      <p:pic>
        <p:nvPicPr>
          <p:cNvPr id="39" name="Picture 38">
            <a:extLst>
              <a:ext uri="{FF2B5EF4-FFF2-40B4-BE49-F238E27FC236}">
                <a16:creationId xmlns:a16="http://schemas.microsoft.com/office/drawing/2014/main" id="{1D2C9318-12E7-2314-230B-1C318C03DDE5}"/>
              </a:ext>
            </a:extLst>
          </p:cNvPr>
          <p:cNvPicPr>
            <a:picLocks noGrp="1" noRot="1" noChangeAspect="1" noMove="1" noResize="1" noEditPoints="1" noAdjustHandles="1" noChangeArrowheads="1" noChangeShapeType="1" noCrop="1"/>
          </p:cNvPicPr>
          <p:nvPr/>
        </p:nvPicPr>
        <p:blipFill rotWithShape="1">
          <a:blip r:embed="rId11"/>
          <a:srcRect l="34210" t="21075" b="19673"/>
          <a:stretch/>
        </p:blipFill>
        <p:spPr>
          <a:xfrm>
            <a:off x="4167051" y="2734318"/>
            <a:ext cx="2410370" cy="235499"/>
          </a:xfrm>
          <a:prstGeom prst="rect">
            <a:avLst/>
          </a:prstGeom>
        </p:spPr>
      </p:pic>
      <p:sp>
        <p:nvSpPr>
          <p:cNvPr id="41" name="TextBox 40">
            <a:extLst>
              <a:ext uri="{FF2B5EF4-FFF2-40B4-BE49-F238E27FC236}">
                <a16:creationId xmlns:a16="http://schemas.microsoft.com/office/drawing/2014/main" id="{D7C2A110-CB9A-A975-3DAB-584F31EF240E}"/>
              </a:ext>
            </a:extLst>
          </p:cNvPr>
          <p:cNvSpPr txBox="1">
            <a:spLocks noGrp="1" noRot="1" noMove="1" noResize="1" noEditPoints="1" noAdjustHandles="1" noChangeArrowheads="1" noChangeShapeType="1"/>
          </p:cNvSpPr>
          <p:nvPr/>
        </p:nvSpPr>
        <p:spPr>
          <a:xfrm>
            <a:off x="4178046" y="3020112"/>
            <a:ext cx="2743794" cy="769441"/>
          </a:xfrm>
          <a:prstGeom prst="rect">
            <a:avLst/>
          </a:prstGeom>
          <a:noFill/>
        </p:spPr>
        <p:txBody>
          <a:bodyPr wrap="square">
            <a:spAutoFit/>
          </a:bodyPr>
          <a:lstStyle/>
          <a:p>
            <a:pPr lvl="0">
              <a:buNone/>
            </a:pPr>
            <a:r>
              <a:rPr lang="en-GB" sz="1100" b="0" i="0" u="none" strike="noStrike" noProof="0" dirty="0">
                <a:solidFill>
                  <a:schemeClr val="tx1">
                    <a:lumMod val="50000"/>
                    <a:lumOff val="50000"/>
                  </a:schemeClr>
                </a:solidFill>
                <a:latin typeface="Arial"/>
              </a:rPr>
              <a:t>Create a decision flowchart to share with friends and family to help them prepare for a heatwave.</a:t>
            </a:r>
          </a:p>
          <a:p>
            <a:r>
              <a:rPr lang="en-GB" sz="1100" b="1" i="0" u="none" strike="noStrike" noProof="0" dirty="0">
                <a:solidFill>
                  <a:schemeClr val="tx1"/>
                </a:solidFill>
                <a:latin typeface="Arial"/>
              </a:rPr>
              <a:t>Worksheet: decision flowcharts</a:t>
            </a:r>
            <a:endParaRPr lang="en-GB" sz="1100" b="1" i="0" u="none" strike="noStrike" noProof="0" dirty="0">
              <a:solidFill>
                <a:schemeClr val="tx1">
                  <a:lumMod val="50000"/>
                  <a:lumOff val="50000"/>
                </a:schemeClr>
              </a:solidFill>
              <a:latin typeface="Arial"/>
            </a:endParaRPr>
          </a:p>
        </p:txBody>
      </p:sp>
      <p:sp>
        <p:nvSpPr>
          <p:cNvPr id="50" name="TextBox 49">
            <a:extLst>
              <a:ext uri="{FF2B5EF4-FFF2-40B4-BE49-F238E27FC236}">
                <a16:creationId xmlns:a16="http://schemas.microsoft.com/office/drawing/2014/main" id="{44662228-43DB-0356-8E3B-8C2C17974C72}"/>
              </a:ext>
            </a:extLst>
          </p:cNvPr>
          <p:cNvSpPr txBox="1">
            <a:spLocks noGrp="1" noRot="1" noMove="1" noResize="1" noEditPoints="1" noAdjustHandles="1" noChangeArrowheads="1" noChangeShapeType="1"/>
          </p:cNvSpPr>
          <p:nvPr/>
        </p:nvSpPr>
        <p:spPr>
          <a:xfrm>
            <a:off x="8154455" y="171710"/>
            <a:ext cx="2955374" cy="523220"/>
          </a:xfrm>
          <a:prstGeom prst="rect">
            <a:avLst/>
          </a:prstGeom>
          <a:noFill/>
        </p:spPr>
        <p:txBody>
          <a:bodyPr wrap="square" rtlCol="0">
            <a:spAutoFit/>
          </a:bodyPr>
          <a:lstStyle/>
          <a:p>
            <a:r>
              <a:rPr lang="en-GB" sz="2800" b="1" dirty="0">
                <a:latin typeface="Arial"/>
                <a:cs typeface="Arial"/>
              </a:rPr>
              <a:t>Eco-anxiety</a:t>
            </a:r>
          </a:p>
        </p:txBody>
      </p:sp>
      <p:pic>
        <p:nvPicPr>
          <p:cNvPr id="51" name="Picture 50">
            <a:extLst>
              <a:ext uri="{FF2B5EF4-FFF2-40B4-BE49-F238E27FC236}">
                <a16:creationId xmlns:a16="http://schemas.microsoft.com/office/drawing/2014/main" id="{1D185DA9-3951-3B26-E998-E535B328C729}"/>
              </a:ext>
            </a:extLst>
          </p:cNvPr>
          <p:cNvPicPr>
            <a:picLocks noGrp="1" noRot="1" noChangeAspect="1" noMove="1" noResize="1" noEditPoints="1" noAdjustHandles="1" noChangeArrowheads="1" noChangeShapeType="1" noCrop="1"/>
          </p:cNvPicPr>
          <p:nvPr/>
        </p:nvPicPr>
        <p:blipFill rotWithShape="1">
          <a:blip r:embed="rId12"/>
          <a:srcRect l="38165" t="8282" b="16866"/>
          <a:stretch/>
        </p:blipFill>
        <p:spPr>
          <a:xfrm>
            <a:off x="7755427" y="700874"/>
            <a:ext cx="1974828" cy="262578"/>
          </a:xfrm>
          <a:prstGeom prst="rect">
            <a:avLst/>
          </a:prstGeom>
        </p:spPr>
      </p:pic>
      <p:sp>
        <p:nvSpPr>
          <p:cNvPr id="52" name="TextBox 51">
            <a:extLst>
              <a:ext uri="{FF2B5EF4-FFF2-40B4-BE49-F238E27FC236}">
                <a16:creationId xmlns:a16="http://schemas.microsoft.com/office/drawing/2014/main" id="{422713A6-9B28-00BC-D0C6-23A6AFF7056A}"/>
              </a:ext>
            </a:extLst>
          </p:cNvPr>
          <p:cNvSpPr txBox="1">
            <a:spLocks noGrp="1" noRot="1" noMove="1" noResize="1" noEditPoints="1" noAdjustHandles="1" noChangeArrowheads="1" noChangeShapeType="1"/>
          </p:cNvSpPr>
          <p:nvPr/>
        </p:nvSpPr>
        <p:spPr>
          <a:xfrm>
            <a:off x="7737437" y="915711"/>
            <a:ext cx="2770855" cy="430887"/>
          </a:xfrm>
          <a:prstGeom prst="rect">
            <a:avLst/>
          </a:prstGeom>
          <a:noFill/>
        </p:spPr>
        <p:txBody>
          <a:bodyPr wrap="square" rtlCol="0">
            <a:spAutoFit/>
          </a:bodyPr>
          <a:lstStyle/>
          <a:p>
            <a:pPr>
              <a:buClr>
                <a:srgbClr val="EE2A24"/>
              </a:buClr>
            </a:pPr>
            <a:r>
              <a:rPr lang="en-GB" sz="1100" b="0" i="0" u="none" strike="noStrike" noProof="0">
                <a:solidFill>
                  <a:schemeClr val="tx1">
                    <a:lumMod val="50000"/>
                    <a:lumOff val="50000"/>
                  </a:schemeClr>
                </a:solidFill>
                <a:latin typeface="Arial"/>
                <a:cs typeface="Arial"/>
              </a:rPr>
              <a:t>Read a character’s experience of eco-anxiety and use this to define what it is.</a:t>
            </a:r>
            <a:endParaRPr lang="en-GB" sz="1100">
              <a:solidFill>
                <a:schemeClr val="tx1">
                  <a:lumMod val="50000"/>
                  <a:lumOff val="50000"/>
                </a:schemeClr>
              </a:solidFill>
              <a:latin typeface="Arial"/>
              <a:cs typeface="Arial"/>
            </a:endParaRPr>
          </a:p>
        </p:txBody>
      </p:sp>
      <p:sp>
        <p:nvSpPr>
          <p:cNvPr id="57" name="TextBox 56">
            <a:extLst>
              <a:ext uri="{FF2B5EF4-FFF2-40B4-BE49-F238E27FC236}">
                <a16:creationId xmlns:a16="http://schemas.microsoft.com/office/drawing/2014/main" id="{22AF5D08-CE75-2D27-2984-22024CFC996B}"/>
              </a:ext>
            </a:extLst>
          </p:cNvPr>
          <p:cNvSpPr txBox="1">
            <a:spLocks noGrp="1" noRot="1" noMove="1" noResize="1" noEditPoints="1" noAdjustHandles="1" noChangeArrowheads="1" noChangeShapeType="1"/>
          </p:cNvSpPr>
          <p:nvPr/>
        </p:nvSpPr>
        <p:spPr>
          <a:xfrm>
            <a:off x="4221204" y="1771407"/>
            <a:ext cx="2770855" cy="1107996"/>
          </a:xfrm>
          <a:prstGeom prst="rect">
            <a:avLst/>
          </a:prstGeom>
          <a:noFill/>
        </p:spPr>
        <p:txBody>
          <a:bodyPr wrap="square" lIns="91440" tIns="45720" rIns="91440" bIns="45720" rtlCol="0" anchor="t">
            <a:spAutoFit/>
          </a:bodyPr>
          <a:lstStyle/>
          <a:p>
            <a:pPr>
              <a:buClr>
                <a:srgbClr val="EE2A24"/>
              </a:buClr>
            </a:pPr>
            <a:r>
              <a:rPr lang="en-GB" sz="1100" b="0" i="0" u="none" strike="noStrike" noProof="0" dirty="0">
                <a:solidFill>
                  <a:schemeClr val="tx1">
                    <a:lumMod val="50000"/>
                    <a:lumOff val="50000"/>
                  </a:schemeClr>
                </a:solidFill>
                <a:latin typeface="Arial"/>
                <a:cs typeface="Arial"/>
              </a:rPr>
              <a:t>Learn how heatwaves affects our body and the first aid to help. Apply these to different scenarios.</a:t>
            </a:r>
          </a:p>
          <a:p>
            <a:pPr>
              <a:buClr>
                <a:srgbClr val="EE2A24"/>
              </a:buClr>
            </a:pPr>
            <a:r>
              <a:rPr lang="en-GB" sz="1100" b="1" dirty="0">
                <a:latin typeface="Arial"/>
              </a:rPr>
              <a:t>Poster: heatwaves scenarios</a:t>
            </a:r>
            <a:endParaRPr lang="en-GB" sz="1100" b="1" dirty="0">
              <a:latin typeface="Arial"/>
              <a:cs typeface="Arial"/>
            </a:endParaRPr>
          </a:p>
          <a:p>
            <a:pPr>
              <a:buClr>
                <a:srgbClr val="EE2A24"/>
              </a:buClr>
            </a:pPr>
            <a:r>
              <a:rPr lang="en-GB" sz="1100" b="1" dirty="0">
                <a:latin typeface="Arial"/>
              </a:rPr>
              <a:t>Poster</a:t>
            </a:r>
            <a:r>
              <a:rPr lang="en-GB" sz="1100" b="1" i="0" u="none" strike="noStrike" noProof="0" dirty="0">
                <a:latin typeface="Arial"/>
              </a:rPr>
              <a:t>: heatwaves first aid</a:t>
            </a:r>
            <a:r>
              <a:rPr lang="en-GB" sz="1100" b="1" dirty="0">
                <a:latin typeface="Arial"/>
              </a:rPr>
              <a:t> </a:t>
            </a:r>
            <a:endParaRPr lang="en-GB" sz="1100" b="1" i="0" u="none" strike="noStrike" noProof="0" dirty="0">
              <a:latin typeface="Arial"/>
              <a:cs typeface="Arial"/>
            </a:endParaRPr>
          </a:p>
          <a:p>
            <a:pPr>
              <a:buClr>
                <a:srgbClr val="EE2A24"/>
              </a:buClr>
            </a:pPr>
            <a:endParaRPr lang="en-GB" sz="1100" b="1" i="0" u="none" strike="noStrike" noProof="0" dirty="0">
              <a:solidFill>
                <a:schemeClr val="tx1"/>
              </a:solidFill>
              <a:latin typeface="Arial"/>
            </a:endParaRPr>
          </a:p>
        </p:txBody>
      </p:sp>
      <p:pic>
        <p:nvPicPr>
          <p:cNvPr id="58" name="Picture 57">
            <a:extLst>
              <a:ext uri="{FF2B5EF4-FFF2-40B4-BE49-F238E27FC236}">
                <a16:creationId xmlns:a16="http://schemas.microsoft.com/office/drawing/2014/main" id="{AB71378C-E49B-7DCB-02CF-0C965FDDFD73}"/>
              </a:ext>
            </a:extLst>
          </p:cNvPr>
          <p:cNvPicPr>
            <a:picLocks noGrp="1" noRot="1" noChangeAspect="1" noMove="1" noResize="1" noEditPoints="1" noAdjustHandles="1" noChangeArrowheads="1" noChangeShapeType="1" noCrop="1"/>
          </p:cNvPicPr>
          <p:nvPr/>
        </p:nvPicPr>
        <p:blipFill rotWithShape="1">
          <a:blip r:embed="rId13"/>
          <a:srcRect l="37311" t="29986" r="1430" b="14449"/>
          <a:stretch/>
        </p:blipFill>
        <p:spPr>
          <a:xfrm>
            <a:off x="7727778" y="2201340"/>
            <a:ext cx="1906901" cy="188956"/>
          </a:xfrm>
          <a:prstGeom prst="rect">
            <a:avLst/>
          </a:prstGeom>
        </p:spPr>
      </p:pic>
      <p:sp>
        <p:nvSpPr>
          <p:cNvPr id="59" name="TextBox 58">
            <a:extLst>
              <a:ext uri="{FF2B5EF4-FFF2-40B4-BE49-F238E27FC236}">
                <a16:creationId xmlns:a16="http://schemas.microsoft.com/office/drawing/2014/main" id="{37F834ED-1DB2-55D3-2C47-98AD7911918F}"/>
              </a:ext>
            </a:extLst>
          </p:cNvPr>
          <p:cNvSpPr txBox="1">
            <a:spLocks noGrp="1" noRot="1" noMove="1" noResize="1" noEditPoints="1" noAdjustHandles="1" noChangeArrowheads="1" noChangeShapeType="1"/>
          </p:cNvSpPr>
          <p:nvPr/>
        </p:nvSpPr>
        <p:spPr>
          <a:xfrm>
            <a:off x="7751561" y="2424264"/>
            <a:ext cx="2743794" cy="769441"/>
          </a:xfrm>
          <a:prstGeom prst="rect">
            <a:avLst/>
          </a:prstGeom>
          <a:noFill/>
        </p:spPr>
        <p:txBody>
          <a:bodyPr wrap="square">
            <a:spAutoFit/>
          </a:bodyPr>
          <a:lstStyle/>
          <a:p>
            <a:pPr>
              <a:buClr>
                <a:srgbClr val="EE2A24"/>
              </a:buClr>
            </a:pPr>
            <a:r>
              <a:rPr lang="en-GB" sz="1100" b="0" i="0" u="none" strike="noStrike" noProof="0" dirty="0">
                <a:solidFill>
                  <a:schemeClr val="tx1">
                    <a:lumMod val="50000"/>
                    <a:lumOff val="50000"/>
                  </a:schemeClr>
                </a:solidFill>
                <a:latin typeface="Arial"/>
                <a:cs typeface="Arial"/>
              </a:rPr>
              <a:t>Create a video/script for social media of how to cope with eco-anxiety to share with friends and family.</a:t>
            </a:r>
          </a:p>
          <a:p>
            <a:pPr>
              <a:buClr>
                <a:srgbClr val="EE2A24"/>
              </a:buClr>
            </a:pPr>
            <a:r>
              <a:rPr lang="en-GB" sz="1100" b="1" i="0" u="none" strike="noStrike" noProof="0" dirty="0">
                <a:solidFill>
                  <a:schemeClr val="tx1"/>
                </a:solidFill>
                <a:latin typeface="Arial"/>
              </a:rPr>
              <a:t>Worksheet: </a:t>
            </a:r>
            <a:r>
              <a:rPr lang="en-GB" sz="1100" b="1" i="0" u="none" strike="noStrike" noProof="0" dirty="0" err="1">
                <a:solidFill>
                  <a:schemeClr val="tx1"/>
                </a:solidFill>
                <a:latin typeface="Arial"/>
              </a:rPr>
              <a:t>ec</a:t>
            </a:r>
            <a:r>
              <a:rPr lang="en-GB" sz="1100" b="1" dirty="0">
                <a:latin typeface="Arial"/>
              </a:rPr>
              <a:t>o-anxiety video script</a:t>
            </a:r>
            <a:endParaRPr lang="en-GB" sz="1100" b="1" i="0" u="none" strike="noStrike" noProof="0" dirty="0">
              <a:solidFill>
                <a:schemeClr val="tx1"/>
              </a:solidFill>
              <a:latin typeface="Arial"/>
            </a:endParaRPr>
          </a:p>
        </p:txBody>
      </p:sp>
      <p:sp>
        <p:nvSpPr>
          <p:cNvPr id="70" name="TextBox 69">
            <a:extLst>
              <a:ext uri="{FF2B5EF4-FFF2-40B4-BE49-F238E27FC236}">
                <a16:creationId xmlns:a16="http://schemas.microsoft.com/office/drawing/2014/main" id="{49DBBE03-11A5-B6E8-F460-30F764155F4E}"/>
              </a:ext>
            </a:extLst>
          </p:cNvPr>
          <p:cNvSpPr txBox="1">
            <a:spLocks noGrp="1" noRot="1" noMove="1" noResize="1" noEditPoints="1" noAdjustHandles="1" noChangeArrowheads="1" noChangeShapeType="1"/>
          </p:cNvSpPr>
          <p:nvPr/>
        </p:nvSpPr>
        <p:spPr>
          <a:xfrm>
            <a:off x="9548921" y="3791918"/>
            <a:ext cx="1929116" cy="1015663"/>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Bronze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Silver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Gold certificate</a:t>
            </a:r>
          </a:p>
        </p:txBody>
      </p:sp>
      <p:sp>
        <p:nvSpPr>
          <p:cNvPr id="2" name="Rectangle 1">
            <a:extLst>
              <a:ext uri="{FF2B5EF4-FFF2-40B4-BE49-F238E27FC236}">
                <a16:creationId xmlns:a16="http://schemas.microsoft.com/office/drawing/2014/main" id="{B04F7814-AC5B-16FC-44B0-5789E243A877}"/>
              </a:ext>
            </a:extLst>
          </p:cNvPr>
          <p:cNvSpPr>
            <a:spLocks noGrp="1" noRot="1" noMove="1" noResize="1" noEditPoints="1" noAdjustHandles="1" noChangeArrowheads="1" noChangeShapeType="1"/>
          </p:cNvSpPr>
          <p:nvPr/>
        </p:nvSpPr>
        <p:spPr>
          <a:xfrm>
            <a:off x="501426" y="2872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700672B-09FD-16E8-F8E8-059C9FA99D3D}"/>
              </a:ext>
            </a:extLst>
          </p:cNvPr>
          <p:cNvSpPr>
            <a:spLocks noGrp="1" noRot="1" noMove="1" noResize="1" noEditPoints="1" noAdjustHandles="1" noChangeArrowheads="1" noChangeShapeType="1"/>
          </p:cNvSpPr>
          <p:nvPr/>
        </p:nvSpPr>
        <p:spPr>
          <a:xfrm>
            <a:off x="4204715" y="2777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DADC611-178F-8EE6-CAC5-A5AEA86D9FA6}"/>
              </a:ext>
            </a:extLst>
          </p:cNvPr>
          <p:cNvSpPr>
            <a:spLocks noGrp="1" noRot="1" noMove="1" noResize="1" noEditPoints="1" noAdjustHandles="1" noChangeArrowheads="1" noChangeShapeType="1"/>
          </p:cNvSpPr>
          <p:nvPr/>
        </p:nvSpPr>
        <p:spPr>
          <a:xfrm>
            <a:off x="7749024" y="285570"/>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41ACD9DC-046C-6E28-4128-5F8A73AFB373}"/>
              </a:ext>
            </a:extLst>
          </p:cNvPr>
          <p:cNvSpPr txBox="1">
            <a:spLocks noGrp="1" noRot="1" noMove="1" noResize="1" noEditPoints="1" noAdjustHandles="1" noChangeArrowheads="1" noChangeShapeType="1"/>
          </p:cNvSpPr>
          <p:nvPr/>
        </p:nvSpPr>
        <p:spPr>
          <a:xfrm>
            <a:off x="8008815" y="3424920"/>
            <a:ext cx="2955374" cy="369332"/>
          </a:xfrm>
          <a:prstGeom prst="rect">
            <a:avLst/>
          </a:prstGeom>
          <a:noFill/>
        </p:spPr>
        <p:txBody>
          <a:bodyPr wrap="square" rtlCol="0">
            <a:spAutoFit/>
          </a:bodyPr>
          <a:lstStyle/>
          <a:p>
            <a:pPr algn="ctr"/>
            <a:r>
              <a:rPr lang="en-GB" sz="1800" b="1" dirty="0">
                <a:solidFill>
                  <a:srgbClr val="EE2A24"/>
                </a:solidFill>
                <a:latin typeface="Arial"/>
                <a:cs typeface="Arial"/>
              </a:rPr>
              <a:t>For use across all topics</a:t>
            </a:r>
          </a:p>
        </p:txBody>
      </p:sp>
      <p:sp>
        <p:nvSpPr>
          <p:cNvPr id="69" name="TextBox 68">
            <a:extLst>
              <a:ext uri="{FF2B5EF4-FFF2-40B4-BE49-F238E27FC236}">
                <a16:creationId xmlns:a16="http://schemas.microsoft.com/office/drawing/2014/main" id="{1162C92D-3865-F7B7-BBA9-790024B5C96D}"/>
              </a:ext>
            </a:extLst>
          </p:cNvPr>
          <p:cNvSpPr txBox="1">
            <a:spLocks noGrp="1" noRot="1" noMove="1" noResize="1" noEditPoints="1" noAdjustHandles="1" noChangeArrowheads="1" noChangeShapeType="1"/>
          </p:cNvSpPr>
          <p:nvPr/>
        </p:nvSpPr>
        <p:spPr>
          <a:xfrm>
            <a:off x="7914585" y="3789878"/>
            <a:ext cx="1513302" cy="120032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Starters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Plenaries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Weather Together </a:t>
            </a:r>
          </a:p>
          <a:p>
            <a:r>
              <a:rPr lang="en-GB" sz="1200" b="1" dirty="0">
                <a:latin typeface="Arial" panose="020B0604020202020204" pitchFamily="34" charset="0"/>
                <a:cs typeface="Arial" panose="020B0604020202020204" pitchFamily="34" charset="0"/>
              </a:rPr>
              <a:t>award tracker</a:t>
            </a:r>
          </a:p>
        </p:txBody>
      </p:sp>
      <p:sp>
        <p:nvSpPr>
          <p:cNvPr id="6" name="Rectangle 5">
            <a:extLst>
              <a:ext uri="{FF2B5EF4-FFF2-40B4-BE49-F238E27FC236}">
                <a16:creationId xmlns:a16="http://schemas.microsoft.com/office/drawing/2014/main" id="{9FD48F1D-5075-A893-5EB8-A16DA3E4C8E6}"/>
              </a:ext>
            </a:extLst>
          </p:cNvPr>
          <p:cNvSpPr>
            <a:spLocks noGrp="1" noRot="1" noMove="1" noResize="1" noEditPoints="1" noAdjustHandles="1" noChangeArrowheads="1" noChangeShapeType="1"/>
          </p:cNvSpPr>
          <p:nvPr/>
        </p:nvSpPr>
        <p:spPr>
          <a:xfrm>
            <a:off x="7745901" y="3406219"/>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06536FA-836C-EC7B-A292-4EDBF7A2C4F5}"/>
              </a:ext>
            </a:extLst>
          </p:cNvPr>
          <p:cNvPicPr>
            <a:picLocks noGrp="1" noRot="1" noChangeAspect="1" noMove="1" noResize="1" noEditPoints="1" noAdjustHandles="1" noChangeArrowheads="1" noChangeShapeType="1" noCrop="1"/>
          </p:cNvPicPr>
          <p:nvPr/>
        </p:nvPicPr>
        <p:blipFill>
          <a:blip r:embed="rId14"/>
          <a:stretch>
            <a:fillRect/>
          </a:stretch>
        </p:blipFill>
        <p:spPr>
          <a:xfrm>
            <a:off x="4019462" y="3773249"/>
            <a:ext cx="3121333" cy="1562071"/>
          </a:xfrm>
          <a:prstGeom prst="rect">
            <a:avLst/>
          </a:prstGeom>
        </p:spPr>
      </p:pic>
      <p:sp>
        <p:nvSpPr>
          <p:cNvPr id="13" name="TextBox 12">
            <a:extLst>
              <a:ext uri="{FF2B5EF4-FFF2-40B4-BE49-F238E27FC236}">
                <a16:creationId xmlns:a16="http://schemas.microsoft.com/office/drawing/2014/main" id="{7C4FB78C-D2BE-C5E6-4376-21C3CF7EFEBD}"/>
              </a:ext>
            </a:extLst>
          </p:cNvPr>
          <p:cNvSpPr txBox="1">
            <a:spLocks noGrp="1" noRot="1" noMove="1" noResize="1" noEditPoints="1" noAdjustHandles="1" noChangeArrowheads="1" noChangeShapeType="1"/>
          </p:cNvSpPr>
          <p:nvPr/>
        </p:nvSpPr>
        <p:spPr>
          <a:xfrm>
            <a:off x="4283655" y="5563365"/>
            <a:ext cx="2838145" cy="461665"/>
          </a:xfrm>
          <a:prstGeom prst="rect">
            <a:avLst/>
          </a:prstGeom>
          <a:noFill/>
        </p:spPr>
        <p:txBody>
          <a:bodyPr wrap="square" rtlCol="0">
            <a:spAutoFit/>
          </a:bodyPr>
          <a:lstStyle/>
          <a:p>
            <a:r>
              <a:rPr lang="en-GB" sz="1200" dirty="0">
                <a:solidFill>
                  <a:srgbClr val="7F7F7F"/>
                </a:solidFill>
                <a:latin typeface="Arial"/>
              </a:rPr>
              <a:t>Fill in this quick survey to help us improve Weather Together.</a:t>
            </a:r>
            <a:endParaRPr lang="en-GB" sz="1200" i="0" u="none" strike="noStrike" noProof="0" dirty="0">
              <a:solidFill>
                <a:srgbClr val="7F7F7F"/>
              </a:solidFill>
              <a:latin typeface="Arial"/>
            </a:endParaRPr>
          </a:p>
        </p:txBody>
      </p:sp>
      <p:pic>
        <p:nvPicPr>
          <p:cNvPr id="43" name="Picture 42">
            <a:extLst>
              <a:ext uri="{FF2B5EF4-FFF2-40B4-BE49-F238E27FC236}">
                <a16:creationId xmlns:a16="http://schemas.microsoft.com/office/drawing/2014/main" id="{3A3B48B8-968B-7C48-3772-99A82D5B3572}"/>
              </a:ext>
            </a:extLst>
          </p:cNvPr>
          <p:cNvPicPr>
            <a:picLocks noGrp="1" noRot="1" noChangeAspect="1" noMove="1" noResize="1" noEditPoints="1" noAdjustHandles="1" noChangeArrowheads="1" noChangeShapeType="1" noCrop="1"/>
          </p:cNvPicPr>
          <p:nvPr/>
        </p:nvPicPr>
        <p:blipFill>
          <a:blip r:embed="rId15"/>
          <a:stretch>
            <a:fillRect/>
          </a:stretch>
        </p:blipFill>
        <p:spPr>
          <a:xfrm>
            <a:off x="7731552" y="1388835"/>
            <a:ext cx="1801097" cy="211809"/>
          </a:xfrm>
          <a:prstGeom prst="rect">
            <a:avLst/>
          </a:prstGeom>
        </p:spPr>
      </p:pic>
      <p:pic>
        <p:nvPicPr>
          <p:cNvPr id="44" name="Picture 43">
            <a:extLst>
              <a:ext uri="{FF2B5EF4-FFF2-40B4-BE49-F238E27FC236}">
                <a16:creationId xmlns:a16="http://schemas.microsoft.com/office/drawing/2014/main" id="{BA84FC77-4396-B072-E560-19F8A46C4CD3}"/>
              </a:ext>
            </a:extLst>
          </p:cNvPr>
          <p:cNvPicPr>
            <a:picLocks noGrp="1" noRot="1" noChangeAspect="1" noMove="1" noResize="1" noEditPoints="1" noAdjustHandles="1" noChangeArrowheads="1" noChangeShapeType="1" noCrop="1"/>
          </p:cNvPicPr>
          <p:nvPr/>
        </p:nvPicPr>
        <p:blipFill rotWithShape="1">
          <a:blip r:embed="rId4"/>
          <a:srcRect l="35303" t="-2205" r="4145" b="-1"/>
          <a:stretch/>
        </p:blipFill>
        <p:spPr>
          <a:xfrm>
            <a:off x="721453" y="1365508"/>
            <a:ext cx="2225033" cy="334756"/>
          </a:xfrm>
          <a:prstGeom prst="rect">
            <a:avLst/>
          </a:prstGeom>
        </p:spPr>
      </p:pic>
      <p:pic>
        <p:nvPicPr>
          <p:cNvPr id="46" name="Picture 45">
            <a:extLst>
              <a:ext uri="{FF2B5EF4-FFF2-40B4-BE49-F238E27FC236}">
                <a16:creationId xmlns:a16="http://schemas.microsoft.com/office/drawing/2014/main" id="{E4F1DF51-B17F-BC68-3908-E2BFBAF37E1D}"/>
              </a:ext>
            </a:extLst>
          </p:cNvPr>
          <p:cNvPicPr>
            <a:picLocks noGrp="1" noRot="1" noChangeAspect="1" noMove="1" noResize="1" noEditPoints="1" noAdjustHandles="1" noChangeArrowheads="1" noChangeShapeType="1" noCrop="1"/>
          </p:cNvPicPr>
          <p:nvPr/>
        </p:nvPicPr>
        <p:blipFill rotWithShape="1">
          <a:blip r:embed="rId7"/>
          <a:srcRect l="34140" t="30905" r="5399" b="-3095"/>
          <a:stretch/>
        </p:blipFill>
        <p:spPr>
          <a:xfrm>
            <a:off x="651910" y="4044399"/>
            <a:ext cx="2129594" cy="216322"/>
          </a:xfrm>
          <a:prstGeom prst="rect">
            <a:avLst/>
          </a:prstGeom>
        </p:spPr>
      </p:pic>
      <p:sp>
        <p:nvSpPr>
          <p:cNvPr id="17" name="TextBox 16">
            <a:extLst>
              <a:ext uri="{FF2B5EF4-FFF2-40B4-BE49-F238E27FC236}">
                <a16:creationId xmlns:a16="http://schemas.microsoft.com/office/drawing/2014/main" id="{3AD5A2B4-A62E-61EE-B07D-7FDF13A1CFAB}"/>
              </a:ext>
            </a:extLst>
          </p:cNvPr>
          <p:cNvSpPr txBox="1">
            <a:spLocks noGrp="1" noRot="1" noMove="1" noResize="1" noEditPoints="1" noAdjustHandles="1" noChangeArrowheads="1" noChangeShapeType="1"/>
          </p:cNvSpPr>
          <p:nvPr/>
        </p:nvSpPr>
        <p:spPr>
          <a:xfrm>
            <a:off x="7905138" y="5558714"/>
            <a:ext cx="2838145" cy="276999"/>
          </a:xfrm>
          <a:prstGeom prst="rect">
            <a:avLst/>
          </a:prstGeom>
          <a:noFill/>
        </p:spPr>
        <p:txBody>
          <a:bodyPr wrap="square" rtlCol="0">
            <a:spAutoFit/>
          </a:bodyPr>
          <a:lstStyle/>
          <a:p>
            <a:r>
              <a:rPr lang="en-GB" sz="1200" dirty="0">
                <a:solidFill>
                  <a:schemeClr val="tx1">
                    <a:lumMod val="50000"/>
                    <a:lumOff val="50000"/>
                  </a:schemeClr>
                </a:solidFill>
                <a:latin typeface="Arial"/>
              </a:rPr>
              <a:t>Click here to open the full web index.</a:t>
            </a:r>
            <a:endParaRPr lang="en-GB" sz="1200" b="0" i="0" u="none" strike="noStrike" noProof="0" dirty="0">
              <a:solidFill>
                <a:schemeClr val="tx1">
                  <a:lumMod val="50000"/>
                  <a:lumOff val="50000"/>
                </a:schemeClr>
              </a:solidFill>
              <a:latin typeface="Arial"/>
            </a:endParaRPr>
          </a:p>
        </p:txBody>
      </p:sp>
      <p:sp>
        <p:nvSpPr>
          <p:cNvPr id="7" name="TextBox 6">
            <a:extLst>
              <a:ext uri="{FF2B5EF4-FFF2-40B4-BE49-F238E27FC236}">
                <a16:creationId xmlns:a16="http://schemas.microsoft.com/office/drawing/2014/main" id="{D4348D22-1B6B-916E-558C-618FDA8FBC57}"/>
              </a:ext>
            </a:extLst>
          </p:cNvPr>
          <p:cNvSpPr txBox="1">
            <a:spLocks noGrp="1" noRot="1" noMove="1" noResize="1" noEditPoints="1" noAdjustHandles="1" noChangeArrowheads="1" noChangeShapeType="1"/>
          </p:cNvSpPr>
          <p:nvPr/>
        </p:nvSpPr>
        <p:spPr>
          <a:xfrm>
            <a:off x="4389414" y="5328788"/>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Rate these resources</a:t>
            </a:r>
          </a:p>
        </p:txBody>
      </p:sp>
      <p:pic>
        <p:nvPicPr>
          <p:cNvPr id="9" name="Picture 8">
            <a:extLst>
              <a:ext uri="{FF2B5EF4-FFF2-40B4-BE49-F238E27FC236}">
                <a16:creationId xmlns:a16="http://schemas.microsoft.com/office/drawing/2014/main" id="{EF0D9239-EC5A-53FD-FDB7-7ADCC37B3C9F}"/>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4272464" y="5367208"/>
            <a:ext cx="218682" cy="200157"/>
          </a:xfrm>
          <a:prstGeom prst="rect">
            <a:avLst/>
          </a:prstGeom>
        </p:spPr>
      </p:pic>
      <p:sp>
        <p:nvSpPr>
          <p:cNvPr id="14" name="Rectangle 13">
            <a:hlinkClick r:id="rId16"/>
            <a:extLst>
              <a:ext uri="{FF2B5EF4-FFF2-40B4-BE49-F238E27FC236}">
                <a16:creationId xmlns:a16="http://schemas.microsoft.com/office/drawing/2014/main" id="{CF5E5D50-4C8D-E3F6-5E4D-441A08499C32}"/>
              </a:ext>
            </a:extLst>
          </p:cNvPr>
          <p:cNvSpPr>
            <a:spLocks noGrp="1" noRot="1" noMove="1" noResize="1" noEditPoints="1" noAdjustHandles="1" noChangeArrowheads="1" noChangeShapeType="1"/>
          </p:cNvSpPr>
          <p:nvPr/>
        </p:nvSpPr>
        <p:spPr>
          <a:xfrm>
            <a:off x="6804536" y="5390689"/>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p>
        </p:txBody>
      </p:sp>
      <p:sp>
        <p:nvSpPr>
          <p:cNvPr id="15" name="TextBox 14">
            <a:extLst>
              <a:ext uri="{FF2B5EF4-FFF2-40B4-BE49-F238E27FC236}">
                <a16:creationId xmlns:a16="http://schemas.microsoft.com/office/drawing/2014/main" id="{C0EAD123-06E5-ED54-6FAD-66DF8156B5C8}"/>
              </a:ext>
            </a:extLst>
          </p:cNvPr>
          <p:cNvSpPr txBox="1">
            <a:spLocks noGrp="1" noRot="1" noMove="1" noResize="1" noEditPoints="1" noAdjustHandles="1" noChangeArrowheads="1" noChangeShapeType="1"/>
          </p:cNvSpPr>
          <p:nvPr/>
        </p:nvSpPr>
        <p:spPr>
          <a:xfrm>
            <a:off x="7980076" y="5326916"/>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Open another activity</a:t>
            </a:r>
          </a:p>
        </p:txBody>
      </p:sp>
      <p:pic>
        <p:nvPicPr>
          <p:cNvPr id="18" name="Picture 17">
            <a:extLst>
              <a:ext uri="{FF2B5EF4-FFF2-40B4-BE49-F238E27FC236}">
                <a16:creationId xmlns:a16="http://schemas.microsoft.com/office/drawing/2014/main" id="{B61775E1-09DF-B156-F386-44C653F7D65A}"/>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7776505" y="5365336"/>
            <a:ext cx="218682" cy="200157"/>
          </a:xfrm>
          <a:prstGeom prst="rect">
            <a:avLst/>
          </a:prstGeom>
        </p:spPr>
      </p:pic>
      <p:sp>
        <p:nvSpPr>
          <p:cNvPr id="20" name="Rectangle 19">
            <a:hlinkClick r:id="rId17"/>
            <a:extLst>
              <a:ext uri="{FF2B5EF4-FFF2-40B4-BE49-F238E27FC236}">
                <a16:creationId xmlns:a16="http://schemas.microsoft.com/office/drawing/2014/main" id="{081618CC-521B-0783-B28E-2FFB6AA99BF4}"/>
              </a:ext>
            </a:extLst>
          </p:cNvPr>
          <p:cNvSpPr>
            <a:spLocks noGrp="1" noRot="1" noMove="1" noResize="1" noEditPoints="1" noAdjustHandles="1" noChangeArrowheads="1" noChangeShapeType="1"/>
          </p:cNvSpPr>
          <p:nvPr/>
        </p:nvSpPr>
        <p:spPr>
          <a:xfrm>
            <a:off x="10620756" y="5400810"/>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endParaRPr lang="en-GB" sz="10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62334BB-06B5-09FF-0AE7-53F74452922D}"/>
              </a:ext>
            </a:extLst>
          </p:cNvPr>
          <p:cNvSpPr>
            <a:spLocks noGrp="1" noRot="1" noMove="1" noResize="1" noEditPoints="1" noAdjustHandles="1" noChangeArrowheads="1" noChangeShapeType="1"/>
          </p:cNvSpPr>
          <p:nvPr/>
        </p:nvSpPr>
        <p:spPr>
          <a:xfrm>
            <a:off x="29162" y="101166"/>
            <a:ext cx="12053981" cy="5225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66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ving collage of people's faces. Weather together logo of a grey cloud with flashing lightening. ">
            <a:extLst>
              <a:ext uri="{FF2B5EF4-FFF2-40B4-BE49-F238E27FC236}">
                <a16:creationId xmlns:a16="http://schemas.microsoft.com/office/drawing/2014/main" id="{2892C79C-A310-000C-C7D3-B64CCCEA4D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 y="-1340"/>
            <a:ext cx="12189618" cy="6859340"/>
          </a:xfrm>
          <a:prstGeom prst="rect">
            <a:avLst/>
          </a:prstGeom>
        </p:spPr>
      </p:pic>
      <p:sp>
        <p:nvSpPr>
          <p:cNvPr id="4" name="Title 3">
            <a:extLst>
              <a:ext uri="{FF2B5EF4-FFF2-40B4-BE49-F238E27FC236}">
                <a16:creationId xmlns:a16="http://schemas.microsoft.com/office/drawing/2014/main" id="{C2E99737-6EDE-781C-5115-F7B781E791DA}"/>
              </a:ext>
            </a:extLst>
          </p:cNvPr>
          <p:cNvSpPr>
            <a:spLocks noGrp="1" noRot="1" noMove="1" noResize="1" noEditPoints="1" noAdjustHandles="1" noChangeArrowheads="1" noChangeShapeType="1"/>
          </p:cNvSpPr>
          <p:nvPr>
            <p:ph type="title" idx="4294967295"/>
          </p:nvPr>
        </p:nvSpPr>
        <p:spPr>
          <a:xfrm>
            <a:off x="838202" y="-1325563"/>
            <a:ext cx="10371371" cy="1325563"/>
          </a:xfrm>
        </p:spPr>
        <p:txBody>
          <a:bodyPr vert="horz" lIns="91440" tIns="45720" rIns="91440" bIns="45720" rtlCol="0" anchor="b">
            <a:normAutofit/>
          </a:bodyPr>
          <a:lstStyle/>
          <a:p>
            <a:r>
              <a:rPr lang="en-GB" dirty="0"/>
              <a:t>Screensaver</a:t>
            </a:r>
          </a:p>
        </p:txBody>
      </p:sp>
    </p:spTree>
    <p:extLst>
      <p:ext uri="{BB962C8B-B14F-4D97-AF65-F5344CB8AC3E}">
        <p14:creationId xmlns:p14="http://schemas.microsoft.com/office/powerpoint/2010/main" val="2895140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3F39B6-92F3-DCE4-1108-C57988F4BC18}"/>
              </a:ext>
            </a:extLst>
          </p:cNvPr>
          <p:cNvPicPr>
            <a:picLocks noGrp="1" noRot="1" noChangeAspect="1" noMove="1" noResize="1" noEditPoints="1" noAdjustHandles="1" noChangeArrowheads="1" noChangeShapeType="1" noCrop="1"/>
          </p:cNvPicPr>
          <p:nvPr/>
        </p:nvPicPr>
        <p:blipFill rotWithShape="1">
          <a:blip r:embed="rId3"/>
          <a:srcRect l="826" t="40296" r="-826" b="2753"/>
          <a:stretch/>
        </p:blipFill>
        <p:spPr>
          <a:xfrm>
            <a:off x="0" y="-446"/>
            <a:ext cx="10458508" cy="1198087"/>
          </a:xfrm>
          <a:prstGeom prst="rect">
            <a:avLst/>
          </a:prstGeom>
        </p:spPr>
      </p:pic>
      <p:sp>
        <p:nvSpPr>
          <p:cNvPr id="6" name="Title 5">
            <a:extLst>
              <a:ext uri="{FF2B5EF4-FFF2-40B4-BE49-F238E27FC236}">
                <a16:creationId xmlns:a16="http://schemas.microsoft.com/office/drawing/2014/main" id="{1CA21017-BB73-A603-C95E-55D52A6C3B7F}"/>
              </a:ext>
            </a:extLst>
          </p:cNvPr>
          <p:cNvSpPr txBox="1">
            <a:spLocks noGrp="1" noRot="1" noMove="1" noResize="1" noEditPoints="1" noAdjustHandles="1" noChangeArrowheads="1" noChangeShapeType="1"/>
          </p:cNvSpPr>
          <p:nvPr>
            <p:ph type="title" idx="4294967295"/>
          </p:nvPr>
        </p:nvSpPr>
        <p:spPr>
          <a:xfrm rot="16200000">
            <a:off x="10724083" y="905699"/>
            <a:ext cx="174858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Pause</a:t>
            </a:r>
          </a:p>
        </p:txBody>
      </p:sp>
      <p:sp>
        <p:nvSpPr>
          <p:cNvPr id="7" name="Content Placeholder 8">
            <a:extLst>
              <a:ext uri="{FF2B5EF4-FFF2-40B4-BE49-F238E27FC236}">
                <a16:creationId xmlns:a16="http://schemas.microsoft.com/office/drawing/2014/main" id="{B20BA2F2-8367-2851-7B95-45892B27E7B6}"/>
              </a:ext>
            </a:extLst>
          </p:cNvPr>
          <p:cNvSpPr txBox="1">
            <a:spLocks noGrp="1" noRot="1" noMove="1" noResize="1" noEditPoints="1" noAdjustHandles="1" noChangeArrowheads="1" noChangeShapeType="1"/>
          </p:cNvSpPr>
          <p:nvPr/>
        </p:nvSpPr>
        <p:spPr>
          <a:xfrm>
            <a:off x="489470" y="1979414"/>
            <a:ext cx="7746943" cy="39798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System Font Regular"/>
              <a:buNone/>
            </a:pPr>
            <a:r>
              <a:rPr lang="en-GB" sz="2200">
                <a:latin typeface="HelveticaNeueLT Pro 45 Lt" panose="020B0403020202020204"/>
              </a:rPr>
              <a:t>Sit up, place your feet flat on the ground and put your hands in your lap. You might like to close your eyes.</a:t>
            </a:r>
          </a:p>
          <a:p>
            <a:pPr marL="514350" indent="-514350">
              <a:lnSpc>
                <a:spcPct val="110000"/>
              </a:lnSpc>
              <a:buFont typeface="+mj-lt"/>
              <a:buAutoNum type="arabicPeriod"/>
            </a:pPr>
            <a:r>
              <a:rPr lang="en-GB" sz="2200">
                <a:latin typeface="HelveticaNeueLT Pro 45 Lt" panose="020B0403020202020204"/>
                <a:cs typeface="Calibri"/>
              </a:rPr>
              <a:t>Spend one minute inwardly (to yourself) answering, ‘</a:t>
            </a:r>
            <a:r>
              <a:rPr lang="en-GB" sz="2200" b="1">
                <a:latin typeface="HelveticaNeueLT Pro 45 Lt" panose="020B0403020202020204"/>
                <a:cs typeface="Calibri"/>
              </a:rPr>
              <a:t>how am I right now</a:t>
            </a:r>
            <a:r>
              <a:rPr lang="en-GB" sz="2200">
                <a:latin typeface="HelveticaNeueLT Pro 45 Lt" panose="020B0403020202020204"/>
                <a:cs typeface="Calibri"/>
              </a:rPr>
              <a:t>?’ Focus on your emotions, how your body feels, and your thoughts.</a:t>
            </a:r>
          </a:p>
          <a:p>
            <a:pPr marL="514350" indent="-514350">
              <a:lnSpc>
                <a:spcPct val="110000"/>
              </a:lnSpc>
              <a:buFont typeface="+mj-lt"/>
              <a:buAutoNum type="arabicPeriod"/>
            </a:pPr>
            <a:r>
              <a:rPr lang="en-GB" sz="2200">
                <a:latin typeface="HelveticaNeueLT Pro 45 Lt" panose="020B0403020202020204"/>
                <a:cs typeface="Calibri"/>
              </a:rPr>
              <a:t>Spend the next minute focussing on your breath. Notice how your nose/mouth feel as you breathe in and out.</a:t>
            </a:r>
          </a:p>
          <a:p>
            <a:pPr marL="514350" indent="-514350">
              <a:lnSpc>
                <a:spcPct val="110000"/>
              </a:lnSpc>
              <a:buFont typeface="+mj-lt"/>
              <a:buAutoNum type="arabicPeriod"/>
            </a:pPr>
            <a:r>
              <a:rPr lang="en-GB" sz="2200">
                <a:latin typeface="HelveticaNeueLT Pro 45 Lt" panose="020B0403020202020204"/>
                <a:cs typeface="Calibri"/>
              </a:rPr>
              <a:t>Spend the last-minute noticing how this feels in the rest of your body.</a:t>
            </a:r>
          </a:p>
        </p:txBody>
      </p:sp>
      <p:sp>
        <p:nvSpPr>
          <p:cNvPr id="14" name="TextBox 13">
            <a:extLst>
              <a:ext uri="{FF2B5EF4-FFF2-40B4-BE49-F238E27FC236}">
                <a16:creationId xmlns:a16="http://schemas.microsoft.com/office/drawing/2014/main" id="{98429A41-3C28-E1EE-8515-8844AC0FFE02}"/>
              </a:ext>
            </a:extLst>
          </p:cNvPr>
          <p:cNvSpPr txBox="1">
            <a:spLocks noGrp="1" noRot="1" noMove="1" noResize="1" noEditPoints="1" noAdjustHandles="1" noChangeArrowheads="1" noChangeShapeType="1"/>
          </p:cNvSpPr>
          <p:nvPr/>
        </p:nvSpPr>
        <p:spPr>
          <a:xfrm>
            <a:off x="489470" y="1292516"/>
            <a:ext cx="7004829" cy="592022"/>
          </a:xfrm>
          <a:prstGeom prst="rect">
            <a:avLst/>
          </a:prstGeom>
          <a:noFill/>
        </p:spPr>
        <p:txBody>
          <a:bodyPr wrap="square">
            <a:spAutoFit/>
          </a:bodyPr>
          <a:lstStyle/>
          <a:p>
            <a:pPr marL="0" indent="0">
              <a:lnSpc>
                <a:spcPct val="110000"/>
              </a:lnSpc>
              <a:buNone/>
            </a:pPr>
            <a:r>
              <a:rPr lang="en-GB" sz="3200" b="1">
                <a:latin typeface="HelveticaNeueLT Pro 45 Lt" panose="020B0403020202020204"/>
              </a:rPr>
              <a:t>This is a three-minute activity.</a:t>
            </a:r>
          </a:p>
        </p:txBody>
      </p:sp>
      <p:pic>
        <p:nvPicPr>
          <p:cNvPr id="2" name="Picture 1" descr="A picture containing logo&#10;&#10;Description automatically generated">
            <a:extLst>
              <a:ext uri="{FF2B5EF4-FFF2-40B4-BE49-F238E27FC236}">
                <a16:creationId xmlns:a16="http://schemas.microsoft.com/office/drawing/2014/main" id="{A7D51594-BB75-3703-F3EA-D7C2B7F8984C}"/>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t="9865"/>
          <a:stretch/>
        </p:blipFill>
        <p:spPr>
          <a:xfrm>
            <a:off x="10329461" y="56257"/>
            <a:ext cx="1184387" cy="615892"/>
          </a:xfrm>
          <a:prstGeom prst="rect">
            <a:avLst/>
          </a:prstGeom>
        </p:spPr>
      </p:pic>
      <p:pic>
        <p:nvPicPr>
          <p:cNvPr id="3" name="Picture 2" descr="Logo&#10;&#10;Description automatically generated">
            <a:extLst>
              <a:ext uri="{FF2B5EF4-FFF2-40B4-BE49-F238E27FC236}">
                <a16:creationId xmlns:a16="http://schemas.microsoft.com/office/drawing/2014/main" id="{9CD82E81-6775-3281-78D0-AD0057B60E79}"/>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l="28300" t="14389" r="27052" b="10271"/>
          <a:stretch/>
        </p:blipFill>
        <p:spPr>
          <a:xfrm>
            <a:off x="8575364" y="2442595"/>
            <a:ext cx="2373086" cy="2253342"/>
          </a:xfrm>
          <a:prstGeom prst="rect">
            <a:avLst/>
          </a:prstGeom>
          <a:ln w="19050">
            <a:solidFill>
              <a:schemeClr val="bg1"/>
            </a:solidFill>
          </a:ln>
        </p:spPr>
      </p:pic>
      <p:sp>
        <p:nvSpPr>
          <p:cNvPr id="4" name="Rectangle 3" descr="Pause symbol">
            <a:extLst>
              <a:ext uri="{FF2B5EF4-FFF2-40B4-BE49-F238E27FC236}">
                <a16:creationId xmlns:a16="http://schemas.microsoft.com/office/drawing/2014/main" id="{53F80403-C169-39B1-DF73-C9223609D7D0}"/>
              </a:ext>
            </a:extLst>
          </p:cNvPr>
          <p:cNvSpPr>
            <a:spLocks noGrp="1" noRot="1" noMove="1" noResize="1" noEditPoints="1" noAdjustHandles="1" noChangeArrowheads="1" noChangeShapeType="1"/>
          </p:cNvSpPr>
          <p:nvPr/>
        </p:nvSpPr>
        <p:spPr>
          <a:xfrm>
            <a:off x="8433850" y="2406789"/>
            <a:ext cx="2514600" cy="225334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95D8068-7055-1256-EE04-1BF0B65A7C0E}"/>
              </a:ext>
            </a:extLst>
          </p:cNvPr>
          <p:cNvSpPr>
            <a:spLocks noGrp="1" noRot="1" noMove="1" noResize="1" noEditPoints="1" noAdjustHandles="1" noChangeArrowheads="1" noChangeShapeType="1"/>
          </p:cNvSpPr>
          <p:nvPr/>
        </p:nvSpPr>
        <p:spPr>
          <a:xfrm>
            <a:off x="8620196" y="2425171"/>
            <a:ext cx="2283421" cy="2253342"/>
          </a:xfrm>
          <a:prstGeom prst="rect">
            <a:avLst/>
          </a:pr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descr="A black and white flashing pause sign.">
            <a:extLst>
              <a:ext uri="{FF2B5EF4-FFF2-40B4-BE49-F238E27FC236}">
                <a16:creationId xmlns:a16="http://schemas.microsoft.com/office/drawing/2014/main" id="{7CFD75E1-62A2-56D7-EC78-A517B386DDB6}"/>
              </a:ext>
            </a:extLst>
          </p:cNvPr>
          <p:cNvSpPr txBox="1">
            <a:spLocks noGrp="1" noRot="1" noMove="1" noResize="1" noEditPoints="1" noAdjustHandles="1" noChangeArrowheads="1" noChangeShapeType="1"/>
          </p:cNvSpPr>
          <p:nvPr/>
        </p:nvSpPr>
        <p:spPr>
          <a:xfrm>
            <a:off x="8257484" y="2129420"/>
            <a:ext cx="2867333" cy="3177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GB" sz="2800" b="1" dirty="0">
                <a:solidFill>
                  <a:srgbClr val="FF0000"/>
                </a:solidFill>
                <a:latin typeface="HelveticaNeueLT Pro 55 Roman" panose="020B0604020202020204" pitchFamily="34" charset="0"/>
              </a:rPr>
              <a:t>Take a pause</a:t>
            </a: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r>
              <a:rPr lang="en-GB" sz="2800" dirty="0">
                <a:latin typeface="HelveticaNeueLT Pro 55 Roman" panose="020B0604020202020204" pitchFamily="34" charset="0"/>
              </a:rPr>
              <a:t> </a:t>
            </a:r>
            <a:r>
              <a:rPr lang="en-GB" sz="2800" b="1" dirty="0">
                <a:solidFill>
                  <a:srgbClr val="FF0000"/>
                </a:solidFill>
                <a:latin typeface="HelveticaNeueLT Pro 55 Roman"/>
              </a:rPr>
              <a:t>breathing space</a:t>
            </a:r>
            <a:endParaRPr lang="en-GB" sz="2800" b="1" dirty="0">
              <a:solidFill>
                <a:srgbClr val="FF0000"/>
              </a:solidFill>
              <a:latin typeface="HelveticaNeueLT Pro 55 Roman" panose="020B0604020202020204" pitchFamily="34" charset="0"/>
            </a:endParaRPr>
          </a:p>
        </p:txBody>
      </p:sp>
    </p:spTree>
    <p:extLst>
      <p:ext uri="{BB962C8B-B14F-4D97-AF65-F5344CB8AC3E}">
        <p14:creationId xmlns:p14="http://schemas.microsoft.com/office/powerpoint/2010/main" val="7579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xEl>
                                              <p:pRg st="1" end="1"/>
                                            </p:txEl>
                                          </p:spTgt>
                                        </p:tgtEl>
                                      </p:cBhvr>
                                    </p:animEffect>
                                    <p:set>
                                      <p:cBhvr>
                                        <p:cTn id="12" dur="1" fill="hold">
                                          <p:stCondLst>
                                            <p:cond delay="499"/>
                                          </p:stCondLst>
                                        </p:cTn>
                                        <p:tgtEl>
                                          <p:spTgt spid="7">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xEl>
                                              <p:pRg st="2" end="2"/>
                                            </p:txEl>
                                          </p:spTgt>
                                        </p:tgtEl>
                                      </p:cBhvr>
                                    </p:animEffect>
                                    <p:set>
                                      <p:cBhvr>
                                        <p:cTn id="22" dur="1" fill="hold">
                                          <p:stCondLst>
                                            <p:cond delay="499"/>
                                          </p:stCondLst>
                                        </p:cTn>
                                        <p:tgtEl>
                                          <p:spTgt spid="7">
                                            <p:txEl>
                                              <p:pRg st="2" end="2"/>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xEl>
                                              <p:pRg st="3" end="3"/>
                                            </p:txEl>
                                          </p:spTgt>
                                        </p:tgtEl>
                                      </p:cBhvr>
                                    </p:animEffect>
                                    <p:set>
                                      <p:cBhvr>
                                        <p:cTn id="32" dur="1" fill="hold">
                                          <p:stCondLst>
                                            <p:cond delay="499"/>
                                          </p:stCondLst>
                                        </p:cTn>
                                        <p:tgtEl>
                                          <p:spTgt spid="7">
                                            <p:txEl>
                                              <p:pRg st="3" end="3"/>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79F7B17C-B45F-41BB-30B0-D22DE3085E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596997" y="445321"/>
            <a:ext cx="10985809" cy="5571304"/>
          </a:xfrm>
          <a:prstGeom prst="rect">
            <a:avLst/>
          </a:prstGeom>
        </p:spPr>
      </p:pic>
      <p:pic>
        <p:nvPicPr>
          <p:cNvPr id="7" name="Picture 2">
            <a:extLst>
              <a:ext uri="{FF2B5EF4-FFF2-40B4-BE49-F238E27FC236}">
                <a16:creationId xmlns:a16="http://schemas.microsoft.com/office/drawing/2014/main" id="{3D7F7519-5B04-7B31-A377-D2EEEFF6916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1127545" cy="2381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FBE0452-AC8A-1681-7F13-5FE7F69B69F9}"/>
              </a:ext>
            </a:extLst>
          </p:cNvPr>
          <p:cNvSpPr txBox="1">
            <a:spLocks noGrp="1" noRot="1" noMove="1" noResize="1" noEditPoints="1" noAdjustHandles="1" noChangeArrowheads="1" noChangeShapeType="1"/>
          </p:cNvSpPr>
          <p:nvPr/>
        </p:nvSpPr>
        <p:spPr>
          <a:xfrm>
            <a:off x="1341764" y="4057013"/>
            <a:ext cx="9462224" cy="1547347"/>
          </a:xfrm>
          <a:prstGeom prst="rect">
            <a:avLst/>
          </a:prstGeom>
          <a:solidFill>
            <a:schemeClr val="bg1"/>
          </a:solidFill>
        </p:spPr>
        <p:txBody>
          <a:bodyPr wrap="square">
            <a:spAutoFit/>
          </a:bodyPr>
          <a:lstStyle/>
          <a:p>
            <a:pPr algn="ctr">
              <a:lnSpc>
                <a:spcPct val="120000"/>
              </a:lnSpc>
            </a:pPr>
            <a:r>
              <a:rPr lang="en-GB" sz="2400">
                <a:latin typeface="HelveticaNeueLT Pro 55 Roman" panose="020B0604020202020204" pitchFamily="34" charset="0"/>
              </a:rPr>
              <a:t>Objective: </a:t>
            </a:r>
            <a:r>
              <a:rPr lang="en-GB" sz="2400" b="1">
                <a:solidFill>
                  <a:srgbClr val="FF0000"/>
                </a:solidFill>
                <a:latin typeface="HelveticaNeueLT Pro 55 Roman" panose="020B0604020202020204" pitchFamily="34" charset="0"/>
              </a:rPr>
              <a:t>Learn</a:t>
            </a:r>
            <a:r>
              <a:rPr lang="en-GB" sz="2400">
                <a:solidFill>
                  <a:srgbClr val="000000"/>
                </a:solidFill>
                <a:latin typeface="HelveticaNeueLT Pro 55 Roman" panose="020B0604020202020204" pitchFamily="34" charset="0"/>
              </a:rPr>
              <a:t> why </a:t>
            </a:r>
            <a:r>
              <a:rPr lang="en-GB" sz="2400" b="1">
                <a:solidFill>
                  <a:srgbClr val="000000"/>
                </a:solidFill>
                <a:latin typeface="HelveticaNeueLT Pro 55 Roman" panose="020B0604020202020204" pitchFamily="34" charset="0"/>
              </a:rPr>
              <a:t>you</a:t>
            </a:r>
            <a:r>
              <a:rPr lang="en-GB" sz="2400">
                <a:solidFill>
                  <a:srgbClr val="000000"/>
                </a:solidFill>
                <a:latin typeface="HelveticaNeueLT Pro 55 Roman" panose="020B0604020202020204" pitchFamily="34" charset="0"/>
              </a:rPr>
              <a:t> need to prepare for a flood emergency.</a:t>
            </a:r>
            <a:r>
              <a:rPr lang="en-GB" sz="3300">
                <a:latin typeface="HelveticaNeueLT Pro 55 Roman" panose="020B0604020202020204" pitchFamily="34" charset="0"/>
              </a:rPr>
              <a:t> </a:t>
            </a:r>
          </a:p>
          <a:p>
            <a:pPr algn="ctr">
              <a:lnSpc>
                <a:spcPct val="120000"/>
              </a:lnSpc>
            </a:pPr>
            <a:r>
              <a:rPr lang="en-GB" sz="2400">
                <a:latin typeface="HelveticaNeueLT Pro 55 Roman" panose="020B0604020202020204" pitchFamily="34" charset="0"/>
              </a:rPr>
              <a:t>To meet this objective, you will listen to the stories of 3 people who live in different places and consider how flooding could affect them.</a:t>
            </a:r>
          </a:p>
        </p:txBody>
      </p:sp>
      <p:sp>
        <p:nvSpPr>
          <p:cNvPr id="2" name="TextBox 1">
            <a:extLst>
              <a:ext uri="{FF2B5EF4-FFF2-40B4-BE49-F238E27FC236}">
                <a16:creationId xmlns:a16="http://schemas.microsoft.com/office/drawing/2014/main" id="{72E3D393-9F54-4FDE-C140-384DA68C3F65}"/>
              </a:ext>
            </a:extLst>
          </p:cNvPr>
          <p:cNvSpPr txBox="1">
            <a:spLocks noGrp="1" noRot="1" noMove="1" noResize="1" noEditPoints="1" noAdjustHandles="1" noChangeArrowheads="1" noChangeShapeType="1"/>
          </p:cNvSpPr>
          <p:nvPr/>
        </p:nvSpPr>
        <p:spPr>
          <a:xfrm rot="16200000">
            <a:off x="10404378" y="1130623"/>
            <a:ext cx="238125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Welcome</a:t>
            </a:r>
          </a:p>
        </p:txBody>
      </p:sp>
      <p:pic>
        <p:nvPicPr>
          <p:cNvPr id="14" name="Picture 13" descr="A cartoon image of a house in a flood. There are sandbags in front of the house and a person kayaking in the floodwater. ">
            <a:extLst>
              <a:ext uri="{FF2B5EF4-FFF2-40B4-BE49-F238E27FC236}">
                <a16:creationId xmlns:a16="http://schemas.microsoft.com/office/drawing/2014/main" id="{FD1857DC-78A1-CF61-CF3C-50AD3C8BF9F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2947988" y="541336"/>
            <a:ext cx="5672137" cy="3191824"/>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AE24A354-FCCB-74E3-4147-6CB1C68D8018}"/>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56257"/>
            <a:ext cx="1184387" cy="615892"/>
          </a:xfrm>
          <a:prstGeom prst="rect">
            <a:avLst/>
          </a:prstGeom>
        </p:spPr>
      </p:pic>
      <p:sp>
        <p:nvSpPr>
          <p:cNvPr id="4" name="Title 3">
            <a:extLst>
              <a:ext uri="{FF2B5EF4-FFF2-40B4-BE49-F238E27FC236}">
                <a16:creationId xmlns:a16="http://schemas.microsoft.com/office/drawing/2014/main" id="{B1BAC9FC-C84E-69A9-C800-8B8BF234B104}"/>
              </a:ext>
            </a:extLst>
          </p:cNvPr>
          <p:cNvSpPr>
            <a:spLocks noGrp="1" noRot="1" noMove="1" noResize="1" noEditPoints="1" noAdjustHandles="1" noChangeArrowheads="1" noChangeShapeType="1"/>
          </p:cNvSpPr>
          <p:nvPr>
            <p:ph type="title"/>
          </p:nvPr>
        </p:nvSpPr>
        <p:spPr>
          <a:xfrm>
            <a:off x="679622" y="-1325563"/>
            <a:ext cx="10478529" cy="1325563"/>
          </a:xfrm>
        </p:spPr>
        <p:txBody>
          <a:bodyPr vert="horz" lIns="91440" tIns="45720" rIns="91440" bIns="45720" rtlCol="0" anchor="b">
            <a:normAutofit/>
          </a:bodyPr>
          <a:lstStyle/>
          <a:p>
            <a:r>
              <a:rPr lang="en-GB" dirty="0"/>
              <a:t>Objective</a:t>
            </a:r>
          </a:p>
        </p:txBody>
      </p:sp>
    </p:spTree>
    <p:extLst>
      <p:ext uri="{BB962C8B-B14F-4D97-AF65-F5344CB8AC3E}">
        <p14:creationId xmlns:p14="http://schemas.microsoft.com/office/powerpoint/2010/main" val="29827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ars parked in an area that has become flooded with a bridge in the background. Everything is black and white apart from the flood water which is blue.&#10;&#10;">
            <a:extLst>
              <a:ext uri="{FF2B5EF4-FFF2-40B4-BE49-F238E27FC236}">
                <a16:creationId xmlns:a16="http://schemas.microsoft.com/office/drawing/2014/main" id="{FACA540F-CEEB-CD8D-84B4-A24BFDD0453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32321" y="337318"/>
            <a:ext cx="10392517" cy="5416898"/>
          </a:xfrm>
          <a:prstGeom prst="rect">
            <a:avLst/>
          </a:prstGeom>
        </p:spPr>
      </p:pic>
      <p:pic>
        <p:nvPicPr>
          <p:cNvPr id="18" name="Picture 17" descr="A large question mark.">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732322" y="695381"/>
            <a:ext cx="4781438" cy="4781438"/>
          </a:xfrm>
          <a:prstGeom prst="rect">
            <a:avLst/>
          </a:prstGeom>
        </p:spPr>
      </p:pic>
      <p:sp>
        <p:nvSpPr>
          <p:cNvPr id="2" name="Title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ph type="title" idx="4294967295"/>
          </p:nvPr>
        </p:nvSpPr>
        <p:spPr>
          <a:xfrm rot="16200000">
            <a:off x="10149081" y="1487969"/>
            <a:ext cx="288607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Big question</a:t>
            </a:r>
          </a:p>
        </p:txBody>
      </p:sp>
      <p:sp>
        <p:nvSpPr>
          <p:cNvPr id="4" name="Rectangle 3">
            <a:extLst>
              <a:ext uri="{FF2B5EF4-FFF2-40B4-BE49-F238E27FC236}">
                <a16:creationId xmlns:a16="http://schemas.microsoft.com/office/drawing/2014/main" id="{98B7657A-020A-1904-5D1E-46F2D9C5EA4F}"/>
              </a:ext>
            </a:extLst>
          </p:cNvPr>
          <p:cNvSpPr>
            <a:spLocks noGrp="1" noRot="1" noMove="1" noResize="1" noEditPoints="1" noAdjustHandles="1" noChangeArrowheads="1" noChangeShapeType="1"/>
          </p:cNvSpPr>
          <p:nvPr/>
        </p:nvSpPr>
        <p:spPr>
          <a:xfrm>
            <a:off x="8482818" y="3348857"/>
            <a:ext cx="2775826" cy="249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nvSpPr>
        <p:spPr>
          <a:xfrm>
            <a:off x="8595359" y="3611974"/>
            <a:ext cx="2416938" cy="19676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b="1">
                <a:latin typeface="Arial" panose="020B0604020202020204" pitchFamily="34" charset="0"/>
                <a:cs typeface="Arial" panose="020B0604020202020204" pitchFamily="34" charset="0"/>
              </a:rPr>
              <a:t>Can flooding affect all of us?</a:t>
            </a:r>
          </a:p>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 name="Picture 2" descr="A picture containing logo&#10;&#10;Description automatically generated">
            <a:extLst>
              <a:ext uri="{FF2B5EF4-FFF2-40B4-BE49-F238E27FC236}">
                <a16:creationId xmlns:a16="http://schemas.microsoft.com/office/drawing/2014/main" id="{A121DB80-BD1C-C0CA-154C-7975C88B10B9}"/>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56257"/>
            <a:ext cx="1184387" cy="615892"/>
          </a:xfrm>
          <a:prstGeom prst="rect">
            <a:avLst/>
          </a:prstGeom>
        </p:spPr>
      </p:pic>
    </p:spTree>
    <p:extLst>
      <p:ext uri="{BB962C8B-B14F-4D97-AF65-F5344CB8AC3E}">
        <p14:creationId xmlns:p14="http://schemas.microsoft.com/office/powerpoint/2010/main" val="412081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D6350F9-1DBD-107C-F693-096713AFF11E}"/>
              </a:ext>
            </a:extLst>
          </p:cNvPr>
          <p:cNvSpPr>
            <a:spLocks noGrp="1" noRot="1" noMove="1" noResize="1" noEditPoints="1" noAdjustHandles="1" noChangeArrowheads="1" noChangeShapeType="1"/>
          </p:cNvSpPr>
          <p:nvPr>
            <p:ph type="title"/>
          </p:nvPr>
        </p:nvSpPr>
        <p:spPr>
          <a:xfrm>
            <a:off x="609601" y="430440"/>
            <a:ext cx="10371371" cy="1325563"/>
          </a:xfrm>
        </p:spPr>
        <p:txBody>
          <a:bodyPr>
            <a:normAutofit/>
          </a:bodyPr>
          <a:lstStyle/>
          <a:p>
            <a:r>
              <a:rPr lang="en-GB" sz="3600" dirty="0">
                <a:latin typeface="HelveticaNeueLT Pro 55 Roman" panose="020B0604020202020204" pitchFamily="34" charset="0"/>
              </a:rPr>
              <a:t>Hear these three people’s flood stories</a:t>
            </a:r>
            <a:endParaRPr lang="en-GB" sz="3600" dirty="0">
              <a:solidFill>
                <a:schemeClr val="tx1"/>
              </a:solidFill>
              <a:latin typeface="HelveticaNeueLT Pro 55 Roman" panose="020B0604020202020204" pitchFamily="34" charset="0"/>
            </a:endParaRPr>
          </a:p>
        </p:txBody>
      </p:sp>
      <p:sp>
        <p:nvSpPr>
          <p:cNvPr id="14" name="Rectangle 13">
            <a:extLst>
              <a:ext uri="{FF2B5EF4-FFF2-40B4-BE49-F238E27FC236}">
                <a16:creationId xmlns:a16="http://schemas.microsoft.com/office/drawing/2014/main" id="{124466D4-B1CD-86C0-F9A4-671D4F7B62C4}"/>
              </a:ext>
            </a:extLst>
          </p:cNvPr>
          <p:cNvSpPr>
            <a:spLocks noGrp="1" noRot="1" noMove="1" noResize="1" noEditPoints="1" noAdjustHandles="1" noChangeArrowheads="1" noChangeShapeType="1"/>
          </p:cNvSpPr>
          <p:nvPr/>
        </p:nvSpPr>
        <p:spPr>
          <a:xfrm>
            <a:off x="1257558" y="1998025"/>
            <a:ext cx="2609203" cy="325451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713A85DF-9A93-AC77-3B23-0CCE41AD0144}"/>
              </a:ext>
            </a:extLst>
          </p:cNvPr>
          <p:cNvSpPr>
            <a:spLocks noGrp="1" noRot="1" noMove="1" noResize="1" noEditPoints="1" noAdjustHandles="1" noChangeArrowheads="1" noChangeShapeType="1"/>
          </p:cNvSpPr>
          <p:nvPr/>
        </p:nvSpPr>
        <p:spPr>
          <a:xfrm>
            <a:off x="1423601" y="2059045"/>
            <a:ext cx="1938092" cy="11066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latin typeface="HelveticaNeueLT Pro 55 Roman" panose="020B0604020202020204" pitchFamily="34" charset="0"/>
              </a:rPr>
              <a:t>How do you think flooding affected them?</a:t>
            </a:r>
            <a:endParaRPr lang="en-GB">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75E91076-1973-B4A9-D827-10089C848DD7}"/>
              </a:ext>
            </a:extLst>
          </p:cNvPr>
          <p:cNvSpPr>
            <a:spLocks noGrp="1" noRot="1" noMove="1" noResize="1" noEditPoints="1" noAdjustHandles="1" noChangeArrowheads="1" noChangeShapeType="1"/>
          </p:cNvSpPr>
          <p:nvPr/>
        </p:nvSpPr>
        <p:spPr>
          <a:xfrm>
            <a:off x="2012953" y="3226685"/>
            <a:ext cx="1806255" cy="774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latin typeface="HelveticaNeueLT Pro 55 Roman" panose="020B0604020202020204" pitchFamily="34" charset="0"/>
              </a:rPr>
              <a:t>Make notes as you listen.</a:t>
            </a:r>
            <a:endParaRPr lang="en-GB">
              <a:solidFill>
                <a:schemeClr val="tx1"/>
              </a:solidFill>
              <a:latin typeface="Arial" panose="020B0604020202020204" pitchFamily="34" charset="0"/>
              <a:cs typeface="Arial" panose="020B0604020202020204" pitchFamily="34" charset="0"/>
            </a:endParaRPr>
          </a:p>
        </p:txBody>
      </p:sp>
      <p:pic>
        <p:nvPicPr>
          <p:cNvPr id="21" name="Picture 7" descr="Cartoon of a face with text @Femi.">
            <a:extLst>
              <a:ext uri="{FF2B5EF4-FFF2-40B4-BE49-F238E27FC236}">
                <a16:creationId xmlns:a16="http://schemas.microsoft.com/office/drawing/2014/main" id="{EB3C89BF-53B3-08CF-1665-8A28A697F498}"/>
              </a:ext>
            </a:extLst>
          </p:cNvPr>
          <p:cNvPicPr>
            <a:picLocks noGrp="1" noRot="1" noChangeAspect="1" noMove="1" noResize="1" noEditPoints="1" noAdjustHandles="1" noChangeArrowheads="1" noChangeShapeType="1" noCrop="1"/>
          </p:cNvPicPr>
          <p:nvPr/>
        </p:nvPicPr>
        <p:blipFill rotWithShape="1">
          <a:blip r:embed="rId3"/>
          <a:srcRect r="55103" b="38972"/>
          <a:stretch/>
        </p:blipFill>
        <p:spPr>
          <a:xfrm>
            <a:off x="4832726" y="1998025"/>
            <a:ext cx="1231627" cy="1515477"/>
          </a:xfrm>
          <a:prstGeom prst="rect">
            <a:avLst/>
          </a:prstGeom>
        </p:spPr>
      </p:pic>
      <p:pic>
        <p:nvPicPr>
          <p:cNvPr id="23" name="Picture 7" descr="Cartoon of a face with text @Charlie.">
            <a:extLst>
              <a:ext uri="{FF2B5EF4-FFF2-40B4-BE49-F238E27FC236}">
                <a16:creationId xmlns:a16="http://schemas.microsoft.com/office/drawing/2014/main" id="{C02EBB55-1020-5BD4-A49D-07F0122CD05A}"/>
              </a:ext>
            </a:extLst>
          </p:cNvPr>
          <p:cNvPicPr>
            <a:picLocks noGrp="1" noRot="1" noChangeAspect="1" noMove="1" noResize="1" noEditPoints="1" noAdjustHandles="1" noChangeArrowheads="1" noChangeShapeType="1" noCrop="1"/>
          </p:cNvPicPr>
          <p:nvPr/>
        </p:nvPicPr>
        <p:blipFill rotWithShape="1">
          <a:blip r:embed="rId4"/>
          <a:srcRect r="57763" b="42620"/>
          <a:stretch/>
        </p:blipFill>
        <p:spPr>
          <a:xfrm>
            <a:off x="6417298" y="3452482"/>
            <a:ext cx="1158628" cy="1515478"/>
          </a:xfrm>
          <a:prstGeom prst="rect">
            <a:avLst/>
          </a:prstGeom>
        </p:spPr>
      </p:pic>
      <p:pic>
        <p:nvPicPr>
          <p:cNvPr id="24" name="Picture 8" descr="Cartoon of a face with text @Cheyenne.">
            <a:extLst>
              <a:ext uri="{FF2B5EF4-FFF2-40B4-BE49-F238E27FC236}">
                <a16:creationId xmlns:a16="http://schemas.microsoft.com/office/drawing/2014/main" id="{EE04BC4B-1BD7-D304-974E-AE2E27FE0827}"/>
              </a:ext>
            </a:extLst>
          </p:cNvPr>
          <p:cNvPicPr>
            <a:picLocks noGrp="1" noRot="1" noChangeAspect="1" noMove="1" noResize="1" noEditPoints="1" noAdjustHandles="1" noChangeArrowheads="1" noChangeShapeType="1" noCrop="1"/>
          </p:cNvPicPr>
          <p:nvPr/>
        </p:nvPicPr>
        <p:blipFill rotWithShape="1">
          <a:blip r:embed="rId5"/>
          <a:srcRect r="63742" b="41617"/>
          <a:stretch/>
        </p:blipFill>
        <p:spPr>
          <a:xfrm>
            <a:off x="8001870" y="2187938"/>
            <a:ext cx="994638" cy="1325564"/>
          </a:xfrm>
          <a:prstGeom prst="rect">
            <a:avLst/>
          </a:prstGeom>
        </p:spPr>
      </p:pic>
      <p:sp>
        <p:nvSpPr>
          <p:cNvPr id="25" name="TextBox 24">
            <a:extLst>
              <a:ext uri="{FF2B5EF4-FFF2-40B4-BE49-F238E27FC236}">
                <a16:creationId xmlns:a16="http://schemas.microsoft.com/office/drawing/2014/main" id="{BD03138F-C834-FB9E-F012-BA56E1CD2952}"/>
              </a:ext>
            </a:extLst>
          </p:cNvPr>
          <p:cNvSpPr txBox="1">
            <a:spLocks noGrp="1" noRot="1" noMove="1" noResize="1" noEditPoints="1" noAdjustHandles="1" noChangeArrowheads="1" noChangeShapeType="1"/>
          </p:cNvSpPr>
          <p:nvPr/>
        </p:nvSpPr>
        <p:spPr>
          <a:xfrm rot="16200000">
            <a:off x="10666303" y="963478"/>
            <a:ext cx="1864143" cy="584775"/>
          </a:xfrm>
          <a:prstGeom prst="rect">
            <a:avLst/>
          </a:prstGeom>
          <a:noFill/>
        </p:spPr>
        <p:txBody>
          <a:bodyPr wrap="square" rtlCol="0">
            <a:spAutoFit/>
          </a:bodyPr>
          <a:lstStyle/>
          <a:p>
            <a:r>
              <a:rPr lang="en-GB" sz="3200" b="1">
                <a:solidFill>
                  <a:srgbClr val="FF0000"/>
                </a:solidFill>
                <a:latin typeface="HelveticaNeueLT Pro 55 Roman" panose="020B0604020202020204"/>
              </a:rPr>
              <a:t>Stories</a:t>
            </a:r>
          </a:p>
        </p:txBody>
      </p:sp>
      <p:sp>
        <p:nvSpPr>
          <p:cNvPr id="26" name="Rectangle: Rounded Corners 25">
            <a:extLst>
              <a:ext uri="{FF2B5EF4-FFF2-40B4-BE49-F238E27FC236}">
                <a16:creationId xmlns:a16="http://schemas.microsoft.com/office/drawing/2014/main" id="{EB042450-FF3F-EAD6-50C0-FFFBC1DC539C}"/>
              </a:ext>
            </a:extLst>
          </p:cNvPr>
          <p:cNvSpPr>
            <a:spLocks noGrp="1" noRot="1" noMove="1" noResize="1" noEditPoints="1" noAdjustHandles="1" noChangeArrowheads="1" noChangeShapeType="1"/>
          </p:cNvSpPr>
          <p:nvPr/>
        </p:nvSpPr>
        <p:spPr>
          <a:xfrm>
            <a:off x="2012953" y="4062424"/>
            <a:ext cx="1806255" cy="9085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latin typeface="HelveticaNeueLT Pro 55 Roman" panose="020B0604020202020204" pitchFamily="34" charset="0"/>
              </a:rPr>
              <a:t>Discuss how flooding could affect them.</a:t>
            </a:r>
            <a:endParaRPr lang="en-GB">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F3C04C0-2C25-76B2-DDA8-CAFC46814198}"/>
              </a:ext>
            </a:extLst>
          </p:cNvPr>
          <p:cNvSpPr txBox="1">
            <a:spLocks noGrp="1" noRot="1" noMove="1" noResize="1" noEditPoints="1" noAdjustHandles="1" noChangeArrowheads="1" noChangeShapeType="1"/>
          </p:cNvSpPr>
          <p:nvPr/>
        </p:nvSpPr>
        <p:spPr>
          <a:xfrm>
            <a:off x="8996508" y="2558332"/>
            <a:ext cx="2866767" cy="553998"/>
          </a:xfrm>
          <a:prstGeom prst="rect">
            <a:avLst/>
          </a:prstGeom>
          <a:noFill/>
        </p:spPr>
        <p:txBody>
          <a:bodyPr wrap="square" rtlCol="0">
            <a:spAutoFit/>
          </a:bodyPr>
          <a:lstStyle/>
          <a:p>
            <a:r>
              <a:rPr lang="en-GB" sz="3000" b="1">
                <a:solidFill>
                  <a:schemeClr val="tx1">
                    <a:lumMod val="85000"/>
                    <a:lumOff val="15000"/>
                  </a:schemeClr>
                </a:solidFill>
                <a:latin typeface="HelveticaNeueLT Pro 55 Roman" panose="020B0604020202020204" pitchFamily="34" charset="0"/>
              </a:rPr>
              <a:t>@Cheyenne</a:t>
            </a:r>
          </a:p>
        </p:txBody>
      </p:sp>
      <p:sp>
        <p:nvSpPr>
          <p:cNvPr id="3" name="TextBox 2">
            <a:extLst>
              <a:ext uri="{FF2B5EF4-FFF2-40B4-BE49-F238E27FC236}">
                <a16:creationId xmlns:a16="http://schemas.microsoft.com/office/drawing/2014/main" id="{150D4B49-CCBF-2884-F696-E746A5201EDB}"/>
              </a:ext>
            </a:extLst>
          </p:cNvPr>
          <p:cNvSpPr txBox="1">
            <a:spLocks noGrp="1" noRot="1" noMove="1" noResize="1" noEditPoints="1" noAdjustHandles="1" noChangeArrowheads="1" noChangeShapeType="1"/>
          </p:cNvSpPr>
          <p:nvPr/>
        </p:nvSpPr>
        <p:spPr>
          <a:xfrm>
            <a:off x="7468389" y="4087631"/>
            <a:ext cx="2866767" cy="553998"/>
          </a:xfrm>
          <a:prstGeom prst="rect">
            <a:avLst/>
          </a:prstGeom>
          <a:noFill/>
        </p:spPr>
        <p:txBody>
          <a:bodyPr wrap="square" rtlCol="0">
            <a:spAutoFit/>
          </a:bodyPr>
          <a:lstStyle/>
          <a:p>
            <a:r>
              <a:rPr lang="en-GB" sz="3000" b="1">
                <a:solidFill>
                  <a:schemeClr val="tx1">
                    <a:lumMod val="85000"/>
                    <a:lumOff val="15000"/>
                  </a:schemeClr>
                </a:solidFill>
                <a:latin typeface="HelveticaNeueLT Pro 55 Roman" panose="020B0604020202020204" pitchFamily="34" charset="0"/>
              </a:rPr>
              <a:t>@Charlie</a:t>
            </a:r>
          </a:p>
        </p:txBody>
      </p:sp>
      <p:sp>
        <p:nvSpPr>
          <p:cNvPr id="4" name="TextBox 3">
            <a:extLst>
              <a:ext uri="{FF2B5EF4-FFF2-40B4-BE49-F238E27FC236}">
                <a16:creationId xmlns:a16="http://schemas.microsoft.com/office/drawing/2014/main" id="{8DE341C6-15CE-A4F3-362E-8E9291685D0E}"/>
              </a:ext>
            </a:extLst>
          </p:cNvPr>
          <p:cNvSpPr txBox="1">
            <a:spLocks noGrp="1" noRot="1" noMove="1" noResize="1" noEditPoints="1" noAdjustHandles="1" noChangeArrowheads="1" noChangeShapeType="1"/>
          </p:cNvSpPr>
          <p:nvPr/>
        </p:nvSpPr>
        <p:spPr>
          <a:xfrm>
            <a:off x="6035005" y="2580910"/>
            <a:ext cx="2866767" cy="553998"/>
          </a:xfrm>
          <a:prstGeom prst="rect">
            <a:avLst/>
          </a:prstGeom>
          <a:noFill/>
        </p:spPr>
        <p:txBody>
          <a:bodyPr wrap="square" rtlCol="0">
            <a:spAutoFit/>
          </a:bodyPr>
          <a:lstStyle/>
          <a:p>
            <a:r>
              <a:rPr lang="en-GB" sz="3000" b="1">
                <a:solidFill>
                  <a:schemeClr val="tx1">
                    <a:lumMod val="85000"/>
                    <a:lumOff val="15000"/>
                  </a:schemeClr>
                </a:solidFill>
                <a:latin typeface="HelveticaNeueLT Pro 55 Roman" panose="020B0604020202020204" pitchFamily="34" charset="0"/>
              </a:rPr>
              <a:t>@Femi</a:t>
            </a:r>
          </a:p>
        </p:txBody>
      </p:sp>
      <p:pic>
        <p:nvPicPr>
          <p:cNvPr id="5122" name="Picture 2" descr="A mobile phone containing messages about how flooding affects people.">
            <a:extLst>
              <a:ext uri="{FF2B5EF4-FFF2-40B4-BE49-F238E27FC236}">
                <a16:creationId xmlns:a16="http://schemas.microsoft.com/office/drawing/2014/main" id="{DC02AE55-17CA-A085-BA58-F3E035DD94E3}"/>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11631" y="1461860"/>
            <a:ext cx="3380970" cy="45325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logo&#10;&#10;Description automatically generated">
            <a:extLst>
              <a:ext uri="{FF2B5EF4-FFF2-40B4-BE49-F238E27FC236}">
                <a16:creationId xmlns:a16="http://schemas.microsoft.com/office/drawing/2014/main" id="{660AF4D4-D803-F871-42C8-8CC1A3E79D2C}"/>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val="0"/>
              </a:ext>
            </a:extLst>
          </a:blip>
          <a:srcRect t="9865"/>
          <a:stretch/>
        </p:blipFill>
        <p:spPr>
          <a:xfrm>
            <a:off x="10329461" y="56257"/>
            <a:ext cx="1184387" cy="615892"/>
          </a:xfrm>
          <a:prstGeom prst="rect">
            <a:avLst/>
          </a:prstGeom>
        </p:spPr>
      </p:pic>
    </p:spTree>
    <p:extLst>
      <p:ext uri="{BB962C8B-B14F-4D97-AF65-F5344CB8AC3E}">
        <p14:creationId xmlns:p14="http://schemas.microsoft.com/office/powerpoint/2010/main" val="308174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80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1800"/>
                            </p:stCondLst>
                            <p:childTnLst>
                              <p:par>
                                <p:cTn id="11" presetID="1" presetClass="entr" presetSubtype="0" fill="hold" grpId="0" nodeType="afterEffect">
                                  <p:stCondLst>
                                    <p:cond delay="190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mobile phone with text messages. ">
            <a:extLst>
              <a:ext uri="{FF2B5EF4-FFF2-40B4-BE49-F238E27FC236}">
                <a16:creationId xmlns:a16="http://schemas.microsoft.com/office/drawing/2014/main" id="{9AEE08F0-E8BE-DE95-F76C-A5F20B0C574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62661" y="-67103"/>
            <a:ext cx="4952848" cy="65493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2174CF7-9804-FE6E-70A4-2EE803495E93}"/>
              </a:ext>
            </a:extLst>
          </p:cNvPr>
          <p:cNvSpPr>
            <a:spLocks noGrp="1" noRot="1" noMove="1" noResize="1" noEditPoints="1" noAdjustHandles="1" noChangeArrowheads="1" noChangeShapeType="1"/>
          </p:cNvSpPr>
          <p:nvPr>
            <p:ph type="title"/>
          </p:nvPr>
        </p:nvSpPr>
        <p:spPr>
          <a:xfrm>
            <a:off x="679622" y="365125"/>
            <a:ext cx="4567627" cy="1325563"/>
          </a:xfrm>
        </p:spPr>
        <p:txBody>
          <a:bodyPr/>
          <a:lstStyle/>
          <a:p>
            <a:r>
              <a:rPr lang="en-GB">
                <a:latin typeface="HelveticaNeueLT Pro 55 Roman" panose="020B0604020202020204" pitchFamily="34" charset="0"/>
              </a:rPr>
              <a:t>Meet Femi</a:t>
            </a:r>
          </a:p>
        </p:txBody>
      </p:sp>
      <p:pic>
        <p:nvPicPr>
          <p:cNvPr id="7" name="Picture 7">
            <a:extLst>
              <a:ext uri="{FF2B5EF4-FFF2-40B4-BE49-F238E27FC236}">
                <a16:creationId xmlns:a16="http://schemas.microsoft.com/office/drawing/2014/main" id="{799521D1-1EA1-CEE8-C7A9-62E26C5617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1713571" y="2308182"/>
            <a:ext cx="2743200" cy="2483246"/>
          </a:xfrm>
          <a:prstGeom prst="rect">
            <a:avLst/>
          </a:prstGeom>
        </p:spPr>
      </p:pic>
      <p:sp>
        <p:nvSpPr>
          <p:cNvPr id="4" name="TextBox 3">
            <a:extLst>
              <a:ext uri="{FF2B5EF4-FFF2-40B4-BE49-F238E27FC236}">
                <a16:creationId xmlns:a16="http://schemas.microsoft.com/office/drawing/2014/main" id="{C7F17E42-F08F-0419-7C8C-813311CBB28C}"/>
              </a:ext>
            </a:extLst>
          </p:cNvPr>
          <p:cNvSpPr txBox="1">
            <a:spLocks noGrp="1" noRot="1" noMove="1" noResize="1" noEditPoints="1" noAdjustHandles="1" noChangeArrowheads="1" noChangeShapeType="1"/>
          </p:cNvSpPr>
          <p:nvPr/>
        </p:nvSpPr>
        <p:spPr>
          <a:xfrm rot="16200000">
            <a:off x="10845873" y="783910"/>
            <a:ext cx="150500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Femi</a:t>
            </a:r>
          </a:p>
        </p:txBody>
      </p:sp>
      <p:sp>
        <p:nvSpPr>
          <p:cNvPr id="11" name="Rectangle 10">
            <a:extLst>
              <a:ext uri="{FF2B5EF4-FFF2-40B4-BE49-F238E27FC236}">
                <a16:creationId xmlns:a16="http://schemas.microsoft.com/office/drawing/2014/main" id="{33324368-A3F1-D6CE-5608-A52948D99978}"/>
              </a:ext>
            </a:extLst>
          </p:cNvPr>
          <p:cNvSpPr>
            <a:spLocks noGrp="1" noRot="1" noMove="1" noResize="1" noEditPoints="1" noAdjustHandles="1" noChangeArrowheads="1" noChangeShapeType="1"/>
          </p:cNvSpPr>
          <p:nvPr/>
        </p:nvSpPr>
        <p:spPr>
          <a:xfrm>
            <a:off x="6096000" y="650307"/>
            <a:ext cx="3923239" cy="489353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38510125-AA1D-3CEE-7740-68FC37D35290}"/>
              </a:ext>
            </a:extLst>
          </p:cNvPr>
          <p:cNvSpPr>
            <a:spLocks noGrp="1" noRot="1" noMove="1" noResize="1" noEditPoints="1" noAdjustHandles="1" noChangeArrowheads="1" noChangeShapeType="1"/>
          </p:cNvSpPr>
          <p:nvPr/>
        </p:nvSpPr>
        <p:spPr>
          <a:xfrm>
            <a:off x="6307984" y="675707"/>
            <a:ext cx="3639452" cy="67665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HelveticaNeueLT Pro 45 Lt" panose="020B0403020202020204" pitchFamily="34" charset="0"/>
                <a:ea typeface="Calibri" panose="020F0502020204030204" pitchFamily="34" charset="0"/>
                <a:cs typeface="Arial" panose="020B0604020202020204" pitchFamily="34" charset="0"/>
              </a:rPr>
              <a:t>Where I live, it’s high up on a hill. The whole area is pretty hilly.</a:t>
            </a:r>
            <a:endParaRPr lang="en-GB" dirty="0">
              <a:solidFill>
                <a:schemeClr val="tx1"/>
              </a:solidFill>
              <a:latin typeface="HelveticaNeueLT Pro 45 Lt" panose="020B0403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7CAB8DF6-42FE-FE6D-0449-987B96530F38}"/>
              </a:ext>
            </a:extLst>
          </p:cNvPr>
          <p:cNvSpPr>
            <a:spLocks noGrp="1" noRot="1" noMove="1" noResize="1" noEditPoints="1" noAdjustHandles="1" noChangeArrowheads="1" noChangeShapeType="1"/>
          </p:cNvSpPr>
          <p:nvPr/>
        </p:nvSpPr>
        <p:spPr>
          <a:xfrm>
            <a:off x="6726608" y="1400156"/>
            <a:ext cx="3202455" cy="62341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a:solidFill>
                  <a:schemeClr val="tx1"/>
                </a:solidFill>
                <a:effectLst/>
                <a:latin typeface="HelveticaNeueLT Pro 45 Lt" panose="020B0403020202020204" pitchFamily="34" charset="0"/>
                <a:ea typeface="Calibri" panose="020F0502020204030204" pitchFamily="34" charset="0"/>
                <a:cs typeface="Arial" panose="020B0604020202020204" pitchFamily="34" charset="0"/>
              </a:rPr>
              <a:t>I live in a semi-detached house with my dad.</a:t>
            </a:r>
            <a:endParaRPr lang="en-GB">
              <a:solidFill>
                <a:schemeClr val="tx1"/>
              </a:solidFill>
              <a:latin typeface="HelveticaNeueLT Pro 45 Lt" panose="020B0403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28639B1-9C34-1764-2CB2-F2F4B771F867}"/>
              </a:ext>
            </a:extLst>
          </p:cNvPr>
          <p:cNvSpPr>
            <a:spLocks noGrp="1" noRot="1" noMove="1" noResize="1" noEditPoints="1" noAdjustHandles="1" noChangeArrowheads="1" noChangeShapeType="1"/>
          </p:cNvSpPr>
          <p:nvPr/>
        </p:nvSpPr>
        <p:spPr>
          <a:xfrm>
            <a:off x="6226579" y="2097569"/>
            <a:ext cx="3702049" cy="96313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a:solidFill>
                  <a:schemeClr val="tx1"/>
                </a:solidFill>
                <a:effectLst/>
                <a:latin typeface="HelveticaNeueLT Pro 45 Lt" panose="020B0403020202020204" pitchFamily="34" charset="0"/>
                <a:ea typeface="Calibri" panose="020F0502020204030204" pitchFamily="34" charset="0"/>
                <a:cs typeface="Arial" panose="020B0604020202020204" pitchFamily="34" charset="0"/>
              </a:rPr>
              <a:t>We’ve got quite a </a:t>
            </a:r>
            <a:r>
              <a:rPr lang="en-GB" sz="1800">
                <a:solidFill>
                  <a:schemeClr val="tx1"/>
                </a:solidFill>
                <a:latin typeface="HelveticaNeueLT Pro 45 Lt" panose="020B0403020202020204" pitchFamily="34" charset="0"/>
                <a:ea typeface="Calibri" panose="020F0502020204030204" pitchFamily="34" charset="0"/>
                <a:cs typeface="Arial" panose="020B0604020202020204" pitchFamily="34" charset="0"/>
              </a:rPr>
              <a:t>good-sized</a:t>
            </a:r>
            <a:r>
              <a:rPr lang="en-GB" sz="1800">
                <a:solidFill>
                  <a:schemeClr val="tx1"/>
                </a:solidFill>
                <a:effectLst/>
                <a:latin typeface="HelveticaNeueLT Pro 45 Lt" panose="020B0403020202020204" pitchFamily="34" charset="0"/>
                <a:ea typeface="Calibri" panose="020F0502020204030204" pitchFamily="34" charset="0"/>
                <a:cs typeface="Arial" panose="020B0604020202020204" pitchFamily="34" charset="0"/>
              </a:rPr>
              <a:t> garden where we grow potatoes, </a:t>
            </a:r>
            <a:r>
              <a:rPr lang="en-GB" sz="1800">
                <a:solidFill>
                  <a:schemeClr val="tx1"/>
                </a:solidFill>
                <a:latin typeface="HelveticaNeueLT Pro 45 Lt" panose="020B0403020202020204" pitchFamily="34" charset="0"/>
                <a:ea typeface="Calibri" panose="020F0502020204030204" pitchFamily="34" charset="0"/>
                <a:cs typeface="Arial" panose="020B0604020202020204" pitchFamily="34" charset="0"/>
              </a:rPr>
              <a:t>herbs, </a:t>
            </a:r>
            <a:r>
              <a:rPr lang="en-GB" sz="1800">
                <a:solidFill>
                  <a:schemeClr val="tx1"/>
                </a:solidFill>
                <a:effectLst/>
                <a:latin typeface="HelveticaNeueLT Pro 45 Lt" panose="020B0403020202020204" pitchFamily="34" charset="0"/>
                <a:ea typeface="Calibri" panose="020F0502020204030204" pitchFamily="34" charset="0"/>
                <a:cs typeface="Arial" panose="020B0604020202020204" pitchFamily="34" charset="0"/>
              </a:rPr>
              <a:t>veg, things like that.</a:t>
            </a:r>
            <a:endParaRPr lang="en-GB">
              <a:solidFill>
                <a:schemeClr val="tx1"/>
              </a:solidFill>
              <a:latin typeface="HelveticaNeueLT Pro 45 Lt" panose="020B0403020202020204" pitchFamily="34" charset="0"/>
              <a:cs typeface="Arial" panose="020B0604020202020204" pitchFamily="34" charset="0"/>
            </a:endParaRPr>
          </a:p>
        </p:txBody>
      </p:sp>
      <p:sp>
        <p:nvSpPr>
          <p:cNvPr id="15" name="Rectangle: Rounded Corners 14" descr="A mobile phone containing messages. ">
            <a:extLst>
              <a:ext uri="{FF2B5EF4-FFF2-40B4-BE49-F238E27FC236}">
                <a16:creationId xmlns:a16="http://schemas.microsoft.com/office/drawing/2014/main" id="{1F9813B7-5CAF-BE46-C713-D2ADA312DF18}"/>
              </a:ext>
            </a:extLst>
          </p:cNvPr>
          <p:cNvSpPr>
            <a:spLocks noGrp="1" noRot="1" noMove="1" noResize="1" noEditPoints="1" noAdjustHandles="1" noChangeArrowheads="1" noChangeShapeType="1"/>
          </p:cNvSpPr>
          <p:nvPr/>
        </p:nvSpPr>
        <p:spPr>
          <a:xfrm>
            <a:off x="6626387" y="3135221"/>
            <a:ext cx="3321049" cy="11209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a:solidFill>
                  <a:schemeClr val="tx1"/>
                </a:solidFill>
                <a:latin typeface="HelveticaNeueLT Pro 45 Lt" panose="020B0403020202020204" pitchFamily="34" charset="0"/>
                <a:ea typeface="Calibri" panose="020F0502020204030204" pitchFamily="34" charset="0"/>
                <a:cs typeface="Arial" panose="020B0604020202020204" pitchFamily="34" charset="0"/>
              </a:rPr>
              <a:t>The town centre is about 10 minutes by bus. I go to school there and my dad works in the centre too. </a:t>
            </a:r>
          </a:p>
        </p:txBody>
      </p:sp>
      <p:sp>
        <p:nvSpPr>
          <p:cNvPr id="16" name="Rectangle: Rounded Corners 15">
            <a:extLst>
              <a:ext uri="{FF2B5EF4-FFF2-40B4-BE49-F238E27FC236}">
                <a16:creationId xmlns:a16="http://schemas.microsoft.com/office/drawing/2014/main" id="{2D39D1AC-8C43-41BC-33B6-700170B53434}"/>
              </a:ext>
            </a:extLst>
          </p:cNvPr>
          <p:cNvSpPr>
            <a:spLocks noGrp="1" noRot="1" noMove="1" noResize="1" noEditPoints="1" noAdjustHandles="1" noChangeArrowheads="1" noChangeShapeType="1"/>
          </p:cNvSpPr>
          <p:nvPr/>
        </p:nvSpPr>
        <p:spPr>
          <a:xfrm>
            <a:off x="6226579" y="4330702"/>
            <a:ext cx="3702049" cy="11209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a:solidFill>
                  <a:schemeClr val="tx1"/>
                </a:solidFill>
                <a:effectLst/>
                <a:latin typeface="HelveticaNeueLT Pro 45 Lt" panose="020B0403020202020204" pitchFamily="34" charset="0"/>
                <a:ea typeface="Calibri" panose="020F0502020204030204" pitchFamily="34" charset="0"/>
                <a:cs typeface="Arial" panose="020B0604020202020204" pitchFamily="34" charset="0"/>
              </a:rPr>
              <a:t>I never thought we could be affected by </a:t>
            </a:r>
            <a:r>
              <a:rPr lang="en-GB" sz="1800">
                <a:solidFill>
                  <a:schemeClr val="tx1"/>
                </a:solidFill>
                <a:latin typeface="HelveticaNeueLT Pro 45 Lt" panose="020B0403020202020204" pitchFamily="34" charset="0"/>
                <a:ea typeface="Calibri" panose="020F0502020204030204" pitchFamily="34" charset="0"/>
                <a:cs typeface="Arial" panose="020B0604020202020204" pitchFamily="34" charset="0"/>
              </a:rPr>
              <a:t>flooding, but</a:t>
            </a:r>
            <a:r>
              <a:rPr lang="en-GB" sz="1800">
                <a:solidFill>
                  <a:schemeClr val="tx1"/>
                </a:solidFill>
                <a:effectLst/>
                <a:latin typeface="HelveticaNeueLT Pro 45 Lt" panose="020B0403020202020204" pitchFamily="34" charset="0"/>
                <a:ea typeface="Calibri" panose="020F0502020204030204" pitchFamily="34" charset="0"/>
                <a:cs typeface="Arial" panose="020B0604020202020204" pitchFamily="34" charset="0"/>
              </a:rPr>
              <a:t> we were when the town centre was flooded.</a:t>
            </a:r>
            <a:endParaRPr lang="en-GB" sz="1800">
              <a:solidFill>
                <a:schemeClr val="tx1"/>
              </a:solidFill>
              <a:latin typeface="HelveticaNeueLT Pro 45 Lt" panose="020B0403020202020204" pitchFamily="34" charset="0"/>
              <a:cs typeface="Arial" panose="020B060402020202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200BADAA-5B83-5532-570A-CD6709D091A1}"/>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56257"/>
            <a:ext cx="1184387" cy="615892"/>
          </a:xfrm>
          <a:prstGeom prst="rect">
            <a:avLst/>
          </a:prstGeom>
        </p:spPr>
      </p:pic>
    </p:spTree>
    <p:extLst>
      <p:ext uri="{BB962C8B-B14F-4D97-AF65-F5344CB8AC3E}">
        <p14:creationId xmlns:p14="http://schemas.microsoft.com/office/powerpoint/2010/main" val="222513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9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900"/>
                            </p:stCondLst>
                            <p:childTnLst>
                              <p:par>
                                <p:cTn id="11" presetID="1" presetClass="entr" presetSubtype="0" fill="hold" grpId="0" nodeType="afterEffect">
                                  <p:stCondLst>
                                    <p:cond delay="160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470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630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74CF7-9804-FE6E-70A4-2EE803495E93}"/>
              </a:ext>
            </a:extLst>
          </p:cNvPr>
          <p:cNvSpPr>
            <a:spLocks noGrp="1" noRot="1" noMove="1" noResize="1" noEditPoints="1" noAdjustHandles="1" noChangeArrowheads="1" noChangeShapeType="1"/>
          </p:cNvSpPr>
          <p:nvPr>
            <p:ph type="title"/>
          </p:nvPr>
        </p:nvSpPr>
        <p:spPr/>
        <p:txBody>
          <a:bodyPr/>
          <a:lstStyle/>
          <a:p>
            <a:r>
              <a:rPr lang="en-GB">
                <a:latin typeface="HelveticaNeueLT Pro 55 Roman" panose="020B0604020202020204" pitchFamily="34" charset="0"/>
              </a:rPr>
              <a:t>Meet Charlie</a:t>
            </a:r>
          </a:p>
        </p:txBody>
      </p:sp>
      <p:pic>
        <p:nvPicPr>
          <p:cNvPr id="4" name="Picture 7" descr="Graphical user interface, text, application, chat or text message&#10;&#10;Description automatically generated">
            <a:extLst>
              <a:ext uri="{FF2B5EF4-FFF2-40B4-BE49-F238E27FC236}">
                <a16:creationId xmlns:a16="http://schemas.microsoft.com/office/drawing/2014/main" id="{46DCE7BD-950A-9108-92D1-3262989C1FAA}"/>
              </a:ext>
            </a:extLst>
          </p:cNvPr>
          <p:cNvPicPr>
            <a:picLocks noGrp="1" noRot="1" noChangeAspect="1" noMove="1" noResize="1" noEditPoints="1" noAdjustHandles="1" noChangeArrowheads="1" noChangeShapeType="1" noCrop="1"/>
          </p:cNvPicPr>
          <p:nvPr/>
        </p:nvPicPr>
        <p:blipFill>
          <a:blip r:embed="rId3"/>
          <a:stretch>
            <a:fillRect/>
          </a:stretch>
        </p:blipFill>
        <p:spPr>
          <a:xfrm>
            <a:off x="688513" y="2108436"/>
            <a:ext cx="2743200" cy="2641127"/>
          </a:xfrm>
          <a:prstGeom prst="rect">
            <a:avLst/>
          </a:prstGeom>
        </p:spPr>
      </p:pic>
      <p:sp>
        <p:nvSpPr>
          <p:cNvPr id="9" name="Rectangle 8">
            <a:extLst>
              <a:ext uri="{FF2B5EF4-FFF2-40B4-BE49-F238E27FC236}">
                <a16:creationId xmlns:a16="http://schemas.microsoft.com/office/drawing/2014/main" id="{BDF09512-0BCC-4283-12AE-227D57953443}"/>
              </a:ext>
            </a:extLst>
          </p:cNvPr>
          <p:cNvSpPr>
            <a:spLocks noGrp="1" noRot="1" noMove="1" noResize="1" noEditPoints="1" noAdjustHandles="1" noChangeArrowheads="1" noChangeShapeType="1"/>
          </p:cNvSpPr>
          <p:nvPr/>
        </p:nvSpPr>
        <p:spPr>
          <a:xfrm>
            <a:off x="6095999" y="549616"/>
            <a:ext cx="3923239" cy="489353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A mobile phone with text messages.">
            <a:extLst>
              <a:ext uri="{FF2B5EF4-FFF2-40B4-BE49-F238E27FC236}">
                <a16:creationId xmlns:a16="http://schemas.microsoft.com/office/drawing/2014/main" id="{8A550DCC-31DE-2205-AEB0-5816C069553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37199" y="-66241"/>
            <a:ext cx="4945173" cy="65591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8141C56E-C990-67F1-DBCF-32DC7DB72D01}"/>
              </a:ext>
            </a:extLst>
          </p:cNvPr>
          <p:cNvSpPr>
            <a:spLocks noGrp="1" noRot="1" noMove="1" noResize="1" noEditPoints="1" noAdjustHandles="1" noChangeArrowheads="1" noChangeShapeType="1"/>
          </p:cNvSpPr>
          <p:nvPr/>
        </p:nvSpPr>
        <p:spPr>
          <a:xfrm>
            <a:off x="6399323" y="790007"/>
            <a:ext cx="3408413" cy="84260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latin typeface="HelveticaNeueLT Pro 45 Lt" panose="020B0403020202020204" pitchFamily="34" charset="0"/>
                <a:ea typeface="Calibri" panose="020F0502020204030204" pitchFamily="34" charset="0"/>
                <a:cs typeface="Times New Roman" panose="02020603050405020304" pitchFamily="18" charset="0"/>
              </a:rPr>
              <a:t>I live in a small village. If I want to get anywhere, I have to take the bus or ask for a lift.</a:t>
            </a:r>
            <a:endParaRPr lang="en-GB">
              <a:solidFill>
                <a:schemeClr val="tx1"/>
              </a:solidFill>
              <a:latin typeface="HelveticaNeueLT Pro 45 Lt" panose="020B0403020202020204" pitchFamily="34" charset="0"/>
              <a:cs typeface="Arial" panose="020B0604020202020204" pitchFamily="34" charset="0"/>
            </a:endParaRPr>
          </a:p>
        </p:txBody>
      </p:sp>
      <p:sp>
        <p:nvSpPr>
          <p:cNvPr id="12" name="Rectangle: Rounded Corners 11" descr="A mobile phone containing messages. ">
            <a:extLst>
              <a:ext uri="{FF2B5EF4-FFF2-40B4-BE49-F238E27FC236}">
                <a16:creationId xmlns:a16="http://schemas.microsoft.com/office/drawing/2014/main" id="{D3CD8C32-DC00-4BAA-B336-F7E3FB1AD3AF}"/>
              </a:ext>
            </a:extLst>
          </p:cNvPr>
          <p:cNvSpPr>
            <a:spLocks noGrp="1" noRot="1" noMove="1" noResize="1" noEditPoints="1" noAdjustHandles="1" noChangeArrowheads="1" noChangeShapeType="1"/>
          </p:cNvSpPr>
          <p:nvPr/>
        </p:nvSpPr>
        <p:spPr>
          <a:xfrm>
            <a:off x="6127046" y="1690971"/>
            <a:ext cx="3702484" cy="107793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latin typeface="HelveticaNeueLT Pro 45 Lt" panose="020B0403020202020204" pitchFamily="34" charset="0"/>
                <a:ea typeface="Calibri" panose="020F0502020204030204" pitchFamily="34" charset="0"/>
                <a:cs typeface="Times New Roman" panose="02020603050405020304" pitchFamily="18" charset="0"/>
              </a:rPr>
              <a:t>It’s beautiful here, and quiet, but it can get annoying when I want to see my friends. None of them live in this village.</a:t>
            </a:r>
            <a:endParaRPr lang="en-GB">
              <a:solidFill>
                <a:schemeClr val="tx1"/>
              </a:solidFill>
              <a:latin typeface="HelveticaNeueLT Pro 45 Lt" panose="020B0403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D3D1AF20-30CE-8387-AA08-2D6EB5A7B481}"/>
              </a:ext>
            </a:extLst>
          </p:cNvPr>
          <p:cNvSpPr>
            <a:spLocks noGrp="1" noRot="1" noMove="1" noResize="1" noEditPoints="1" noAdjustHandles="1" noChangeArrowheads="1" noChangeShapeType="1"/>
          </p:cNvSpPr>
          <p:nvPr/>
        </p:nvSpPr>
        <p:spPr>
          <a:xfrm>
            <a:off x="6475523" y="2832837"/>
            <a:ext cx="3369618" cy="67665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latin typeface="HelveticaNeueLT Pro 45 Lt" panose="020B0403020202020204" pitchFamily="34" charset="0"/>
                <a:ea typeface="Calibri" panose="020F0502020204030204" pitchFamily="34" charset="0"/>
                <a:cs typeface="Times New Roman" panose="02020603050405020304" pitchFamily="18" charset="0"/>
              </a:rPr>
              <a:t>My school is in the town a few miles away. There’s no shops.</a:t>
            </a:r>
            <a:endParaRPr lang="en-GB">
              <a:solidFill>
                <a:schemeClr val="tx1"/>
              </a:solidFill>
              <a:latin typeface="HelveticaNeueLT Pro 45 Lt" panose="020B0403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4E71C649-3837-1914-C8BA-7FDFF9BAFFFB}"/>
              </a:ext>
            </a:extLst>
          </p:cNvPr>
          <p:cNvSpPr>
            <a:spLocks noGrp="1" noRot="1" noMove="1" noResize="1" noEditPoints="1" noAdjustHandles="1" noChangeArrowheads="1" noChangeShapeType="1"/>
          </p:cNvSpPr>
          <p:nvPr/>
        </p:nvSpPr>
        <p:spPr>
          <a:xfrm>
            <a:off x="6150379" y="3569921"/>
            <a:ext cx="3702049" cy="85091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latin typeface="HelveticaNeueLT Pro 45 Lt" panose="020B0403020202020204" pitchFamily="34" charset="0"/>
                <a:ea typeface="Calibri" panose="020F0502020204030204" pitchFamily="34" charset="0"/>
                <a:cs typeface="Times New Roman" panose="02020603050405020304" pitchFamily="18" charset="0"/>
              </a:rPr>
              <a:t>My area has never had any trouble with flooding. So, I didn’t think we could ever be affected.</a:t>
            </a:r>
            <a:endParaRPr lang="en-GB" sz="1800">
              <a:solidFill>
                <a:schemeClr val="tx1"/>
              </a:solidFill>
              <a:latin typeface="HelveticaNeueLT Pro 45 Lt" panose="020B0403020202020204" pitchFamily="34" charset="0"/>
              <a:ea typeface="Calibri" panose="020F050202020403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373EA706-795D-1CCC-3BF2-A7BCE5F49A2F}"/>
              </a:ext>
            </a:extLst>
          </p:cNvPr>
          <p:cNvSpPr>
            <a:spLocks noGrp="1" noRot="1" noMove="1" noResize="1" noEditPoints="1" noAdjustHandles="1" noChangeArrowheads="1" noChangeShapeType="1"/>
          </p:cNvSpPr>
          <p:nvPr/>
        </p:nvSpPr>
        <p:spPr>
          <a:xfrm>
            <a:off x="6468993" y="4461540"/>
            <a:ext cx="3369619" cy="96832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a:solidFill>
                  <a:schemeClr val="tx1"/>
                </a:solidFill>
                <a:latin typeface="HelveticaNeueLT Pro 45 Lt"/>
                <a:ea typeface="Calibri" panose="020F0502020204030204" pitchFamily="34" charset="0"/>
                <a:cs typeface="Times New Roman"/>
              </a:rPr>
              <a:t>After heavy rains, the roads and fields and surrounding areas were full of water.</a:t>
            </a:r>
            <a:endParaRPr lang="en-GB" sz="2400">
              <a:solidFill>
                <a:schemeClr val="tx1"/>
              </a:solidFill>
              <a:latin typeface="HelveticaNeueLT Pro 45 Lt"/>
              <a:cs typeface="Times New Roman"/>
            </a:endParaRPr>
          </a:p>
        </p:txBody>
      </p:sp>
      <p:sp>
        <p:nvSpPr>
          <p:cNvPr id="16" name="TextBox 15">
            <a:extLst>
              <a:ext uri="{FF2B5EF4-FFF2-40B4-BE49-F238E27FC236}">
                <a16:creationId xmlns:a16="http://schemas.microsoft.com/office/drawing/2014/main" id="{D2AEAF2B-F0C6-5179-9354-B70B0A5BFD5A}"/>
              </a:ext>
            </a:extLst>
          </p:cNvPr>
          <p:cNvSpPr txBox="1">
            <a:spLocks noGrp="1" noRot="1" noMove="1" noResize="1" noEditPoints="1" noAdjustHandles="1" noChangeArrowheads="1" noChangeShapeType="1"/>
          </p:cNvSpPr>
          <p:nvPr/>
        </p:nvSpPr>
        <p:spPr>
          <a:xfrm rot="16200000">
            <a:off x="10651565" y="978220"/>
            <a:ext cx="189362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Charlie</a:t>
            </a:r>
          </a:p>
        </p:txBody>
      </p:sp>
      <p:pic>
        <p:nvPicPr>
          <p:cNvPr id="3" name="Picture 2" descr="A picture containing logo&#10;&#10;Description automatically generated">
            <a:extLst>
              <a:ext uri="{FF2B5EF4-FFF2-40B4-BE49-F238E27FC236}">
                <a16:creationId xmlns:a16="http://schemas.microsoft.com/office/drawing/2014/main" id="{02769D09-AEC6-626F-6E41-C992FEB6D183}"/>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56257"/>
            <a:ext cx="1184387" cy="615892"/>
          </a:xfrm>
          <a:prstGeom prst="rect">
            <a:avLst/>
          </a:prstGeom>
        </p:spPr>
      </p:pic>
    </p:spTree>
    <p:extLst>
      <p:ext uri="{BB962C8B-B14F-4D97-AF65-F5344CB8AC3E}">
        <p14:creationId xmlns:p14="http://schemas.microsoft.com/office/powerpoint/2010/main" val="75065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9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900"/>
                            </p:stCondLst>
                            <p:childTnLst>
                              <p:par>
                                <p:cTn id="11" presetID="1" presetClass="entr" presetSubtype="0" fill="hold" grpId="0" nodeType="afterEffect">
                                  <p:stCondLst>
                                    <p:cond delay="16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3500"/>
                            </p:stCondLst>
                            <p:childTnLst>
                              <p:par>
                                <p:cTn id="14" presetID="1"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74CF7-9804-FE6E-70A4-2EE803495E93}"/>
              </a:ext>
            </a:extLst>
          </p:cNvPr>
          <p:cNvSpPr>
            <a:spLocks noGrp="1" noRot="1" noMove="1" noResize="1" noEditPoints="1" noAdjustHandles="1" noChangeArrowheads="1" noChangeShapeType="1"/>
          </p:cNvSpPr>
          <p:nvPr>
            <p:ph type="title"/>
          </p:nvPr>
        </p:nvSpPr>
        <p:spPr/>
        <p:txBody>
          <a:bodyPr>
            <a:normAutofit/>
          </a:bodyPr>
          <a:lstStyle/>
          <a:p>
            <a:r>
              <a:rPr lang="en-GB">
                <a:latin typeface="HelveticaNeueLT Pro 55 Roman"/>
                <a:cs typeface="Arial"/>
              </a:rPr>
              <a:t>Meet Cheyenne</a:t>
            </a:r>
          </a:p>
        </p:txBody>
      </p:sp>
      <p:pic>
        <p:nvPicPr>
          <p:cNvPr id="7" name="Picture 8" descr="Graphical user interface, text, application, chat or text message&#10;&#10;Description automatically generated">
            <a:extLst>
              <a:ext uri="{FF2B5EF4-FFF2-40B4-BE49-F238E27FC236}">
                <a16:creationId xmlns:a16="http://schemas.microsoft.com/office/drawing/2014/main" id="{10693E82-E12F-82A4-E941-9B38D557A8EB}"/>
              </a:ext>
            </a:extLst>
          </p:cNvPr>
          <p:cNvPicPr>
            <a:picLocks noGrp="1" noRot="1" noChangeAspect="1" noMove="1" noResize="1" noEditPoints="1" noAdjustHandles="1" noChangeArrowheads="1" noChangeShapeType="1" noCrop="1"/>
          </p:cNvPicPr>
          <p:nvPr/>
        </p:nvPicPr>
        <p:blipFill>
          <a:blip r:embed="rId3"/>
          <a:stretch>
            <a:fillRect/>
          </a:stretch>
        </p:blipFill>
        <p:spPr>
          <a:xfrm>
            <a:off x="1533525" y="2496182"/>
            <a:ext cx="2743200" cy="2270449"/>
          </a:xfrm>
          <a:prstGeom prst="rect">
            <a:avLst/>
          </a:prstGeom>
        </p:spPr>
      </p:pic>
      <p:sp>
        <p:nvSpPr>
          <p:cNvPr id="9" name="Rectangle 8">
            <a:extLst>
              <a:ext uri="{FF2B5EF4-FFF2-40B4-BE49-F238E27FC236}">
                <a16:creationId xmlns:a16="http://schemas.microsoft.com/office/drawing/2014/main" id="{F7A43EE4-D39E-BFE8-B6DC-F1C87D6488FC}"/>
              </a:ext>
            </a:extLst>
          </p:cNvPr>
          <p:cNvSpPr>
            <a:spLocks noGrp="1" noRot="1" noMove="1" noResize="1" noEditPoints="1" noAdjustHandles="1" noChangeArrowheads="1" noChangeShapeType="1"/>
          </p:cNvSpPr>
          <p:nvPr/>
        </p:nvSpPr>
        <p:spPr>
          <a:xfrm>
            <a:off x="6345923" y="818437"/>
            <a:ext cx="3923239" cy="489353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7BC7D18-6B39-BAE9-E23A-CC2EB76AA4D7}"/>
              </a:ext>
            </a:extLst>
          </p:cNvPr>
          <p:cNvSpPr>
            <a:spLocks noGrp="1" noRot="1" noMove="1" noResize="1" noEditPoints="1" noAdjustHandles="1" noChangeArrowheads="1" noChangeShapeType="1"/>
          </p:cNvSpPr>
          <p:nvPr/>
        </p:nvSpPr>
        <p:spPr>
          <a:xfrm>
            <a:off x="6488030" y="821872"/>
            <a:ext cx="3639452" cy="72901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latin typeface="HelveticaNeueLT Pro 45 Lt" panose="020B0403020202020204" pitchFamily="34" charset="0"/>
                <a:ea typeface="Calibri" panose="020F0502020204030204" pitchFamily="34" charset="0"/>
                <a:cs typeface="Times New Roman" panose="02020603050405020304" pitchFamily="18" charset="0"/>
              </a:rPr>
              <a:t>I live in a flat in the middle of the city.</a:t>
            </a:r>
            <a:endParaRPr lang="en-GB">
              <a:solidFill>
                <a:schemeClr val="tx1"/>
              </a:solidFill>
              <a:latin typeface="HelveticaNeueLT Pro 45 Lt" panose="020B0403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020F1184-B63D-B774-015F-100E0AFDB577}"/>
              </a:ext>
            </a:extLst>
          </p:cNvPr>
          <p:cNvSpPr>
            <a:spLocks noGrp="1" noRot="1" noMove="1" noResize="1" noEditPoints="1" noAdjustHandles="1" noChangeArrowheads="1" noChangeShapeType="1"/>
          </p:cNvSpPr>
          <p:nvPr/>
        </p:nvSpPr>
        <p:spPr>
          <a:xfrm>
            <a:off x="7309638" y="1584420"/>
            <a:ext cx="2799471" cy="67665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latin typeface="HelveticaNeueLT Pro 45 Lt" panose="020B0403020202020204" pitchFamily="34" charset="0"/>
                <a:ea typeface="Calibri" panose="020F0502020204030204" pitchFamily="34" charset="0"/>
                <a:cs typeface="Times New Roman" panose="02020603050405020304" pitchFamily="18" charset="0"/>
              </a:rPr>
              <a:t>I live with my aunt and sib on the 5th floor. </a:t>
            </a:r>
            <a:endParaRPr lang="en-GB">
              <a:solidFill>
                <a:schemeClr val="tx1"/>
              </a:solidFill>
              <a:latin typeface="HelveticaNeueLT Pro 45 Lt" panose="020B0403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86F7E087-7032-8C01-DA41-B678B971E68F}"/>
              </a:ext>
            </a:extLst>
          </p:cNvPr>
          <p:cNvSpPr>
            <a:spLocks noGrp="1" noRot="1" noMove="1" noResize="1" noEditPoints="1" noAdjustHandles="1" noChangeArrowheads="1" noChangeShapeType="1"/>
          </p:cNvSpPr>
          <p:nvPr/>
        </p:nvSpPr>
        <p:spPr>
          <a:xfrm>
            <a:off x="6407060" y="2304284"/>
            <a:ext cx="3702049" cy="92575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a:solidFill>
                  <a:schemeClr val="tx1"/>
                </a:solidFill>
                <a:latin typeface="HelveticaNeueLT Pro 45 Lt"/>
                <a:ea typeface="Calibri" panose="020F0502020204030204" pitchFamily="34" charset="0"/>
                <a:cs typeface="Times New Roman"/>
              </a:rPr>
              <a:t>The views are great; you can see for miles out of the window in my room.</a:t>
            </a:r>
            <a:endParaRPr lang="en-GB">
              <a:solidFill>
                <a:schemeClr val="tx1"/>
              </a:solidFill>
              <a:latin typeface="HelveticaNeueLT Pro 45 Lt"/>
              <a:cs typeface="Times New Roman"/>
            </a:endParaRPr>
          </a:p>
        </p:txBody>
      </p:sp>
      <p:sp>
        <p:nvSpPr>
          <p:cNvPr id="13" name="Rectangle: Rounded Corners 12">
            <a:extLst>
              <a:ext uri="{FF2B5EF4-FFF2-40B4-BE49-F238E27FC236}">
                <a16:creationId xmlns:a16="http://schemas.microsoft.com/office/drawing/2014/main" id="{70BA7CBD-89C3-A0A8-9D3A-4D52BC588155}"/>
              </a:ext>
            </a:extLst>
          </p:cNvPr>
          <p:cNvSpPr>
            <a:spLocks noGrp="1" noRot="1" noMove="1" noResize="1" noEditPoints="1" noAdjustHandles="1" noChangeArrowheads="1" noChangeShapeType="1"/>
          </p:cNvSpPr>
          <p:nvPr/>
        </p:nvSpPr>
        <p:spPr>
          <a:xfrm>
            <a:off x="6406624" y="3273246"/>
            <a:ext cx="3702049" cy="92575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latin typeface="HelveticaNeueLT Pro 45 Lt" panose="020B0403020202020204" pitchFamily="34" charset="0"/>
                <a:ea typeface="Calibri" panose="020F0502020204030204" pitchFamily="34" charset="0"/>
                <a:cs typeface="Times New Roman" panose="02020603050405020304" pitchFamily="18" charset="0"/>
              </a:rPr>
              <a:t>Because we live high up, I never thought we could be affected by flooding.</a:t>
            </a:r>
            <a:endParaRPr lang="en-GB" sz="1800">
              <a:solidFill>
                <a:schemeClr val="tx1"/>
              </a:solidFill>
              <a:latin typeface="HelveticaNeueLT Pro 45 Lt" panose="020B0403020202020204" pitchFamily="34" charset="0"/>
              <a:ea typeface="Calibri" panose="020F050202020403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D2C64751-004B-5301-C752-8E8BB660A2FA}"/>
              </a:ext>
            </a:extLst>
          </p:cNvPr>
          <p:cNvSpPr>
            <a:spLocks noGrp="1" noRot="1" noMove="1" noResize="1" noEditPoints="1" noAdjustHandles="1" noChangeArrowheads="1" noChangeShapeType="1"/>
          </p:cNvSpPr>
          <p:nvPr/>
        </p:nvSpPr>
        <p:spPr>
          <a:xfrm>
            <a:off x="6406624" y="4242208"/>
            <a:ext cx="3702049" cy="11209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a:solidFill>
                  <a:schemeClr val="tx1"/>
                </a:solidFill>
                <a:latin typeface="HelveticaNeueLT Pro 45 Lt"/>
                <a:ea typeface="Calibri" panose="020F0502020204030204" pitchFamily="34" charset="0"/>
                <a:cs typeface="Times New Roman"/>
              </a:rPr>
              <a:t>After really heavy rain, for about a week, the river overflowed and all the flats on the ground floor were flooded.</a:t>
            </a:r>
            <a:endParaRPr lang="en-GB" sz="1800">
              <a:solidFill>
                <a:schemeClr val="tx1"/>
              </a:solidFill>
              <a:latin typeface="HelveticaNeueLT Pro 45 Lt"/>
              <a:cs typeface="Times New Roman"/>
            </a:endParaRPr>
          </a:p>
        </p:txBody>
      </p:sp>
      <p:sp>
        <p:nvSpPr>
          <p:cNvPr id="15" name="TextBox 14">
            <a:extLst>
              <a:ext uri="{FF2B5EF4-FFF2-40B4-BE49-F238E27FC236}">
                <a16:creationId xmlns:a16="http://schemas.microsoft.com/office/drawing/2014/main" id="{C1904DB6-5027-A20F-E3B1-FC8501D32B3A}"/>
              </a:ext>
            </a:extLst>
          </p:cNvPr>
          <p:cNvSpPr txBox="1">
            <a:spLocks noGrp="1" noRot="1" noMove="1" noResize="1" noEditPoints="1" noAdjustHandles="1" noChangeArrowheads="1" noChangeShapeType="1"/>
          </p:cNvSpPr>
          <p:nvPr/>
        </p:nvSpPr>
        <p:spPr>
          <a:xfrm rot="16200000">
            <a:off x="10382959" y="1246825"/>
            <a:ext cx="243083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Cheyenne</a:t>
            </a:r>
          </a:p>
        </p:txBody>
      </p:sp>
      <p:pic>
        <p:nvPicPr>
          <p:cNvPr id="2050" name="Picture 2" descr="A mobile phone containing messages. ">
            <a:extLst>
              <a:ext uri="{FF2B5EF4-FFF2-40B4-BE49-F238E27FC236}">
                <a16:creationId xmlns:a16="http://schemas.microsoft.com/office/drawing/2014/main" id="{9770EAB0-9207-2D44-8F5A-1612B2F8EF5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43048" y="-5819"/>
            <a:ext cx="5029200" cy="64717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logo&#10;&#10;Description automatically generated">
            <a:extLst>
              <a:ext uri="{FF2B5EF4-FFF2-40B4-BE49-F238E27FC236}">
                <a16:creationId xmlns:a16="http://schemas.microsoft.com/office/drawing/2014/main" id="{7288E722-AE67-620D-1840-6EC260061297}"/>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56257"/>
            <a:ext cx="1184387" cy="615892"/>
          </a:xfrm>
          <a:prstGeom prst="rect">
            <a:avLst/>
          </a:prstGeom>
        </p:spPr>
      </p:pic>
    </p:spTree>
    <p:extLst>
      <p:ext uri="{BB962C8B-B14F-4D97-AF65-F5344CB8AC3E}">
        <p14:creationId xmlns:p14="http://schemas.microsoft.com/office/powerpoint/2010/main" val="153641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9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900"/>
                            </p:stCondLst>
                            <p:childTnLst>
                              <p:par>
                                <p:cTn id="11" presetID="1" presetClass="entr" presetSubtype="0" fill="hold" grpId="0" nodeType="afterEffect">
                                  <p:stCondLst>
                                    <p:cond delay="16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350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rchive xmlns="7aff5d3a-ac69-412e-8e86-2dc83d63a9de">false</Archive>
    <lcf76f155ced4ddcb4097134ff3c332f xmlns="7aff5d3a-ac69-412e-8e86-2dc83d63a9de">
      <Terms xmlns="http://schemas.microsoft.com/office/infopath/2007/PartnerControls"/>
    </lcf76f155ced4ddcb4097134ff3c332f>
    <Status xmlns="7aff5d3a-ac69-412e-8e86-2dc83d63a9de" xsi:nil="true"/>
    <Area xmlns="7aff5d3a-ac69-412e-8e86-2dc83d63a9de">Youth Portfolio</Area>
    <GDPRnonCompliancedate xmlns="7aff5d3a-ac69-412e-8e86-2dc83d63a9de" xsi:nil="true"/>
    <HighLevelFolder xmlns="7aff5d3a-ac69-412e-8e86-2dc83d63a9de">Products</HighLevelFolder>
    <Subfolder2 xmlns="7aff5d3a-ac69-412e-8e86-2dc83d63a9de" xsi:nil="true"/>
    <SubFolder xmlns="7aff5d3a-ac69-412e-8e86-2dc83d63a9de" xsi:nil="true"/>
    <Misc_x002e_ xmlns="7aff5d3a-ac69-412e-8e86-2dc83d63a9d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70018B266A524D8C6ED64754E3AA0C" ma:contentTypeVersion="37" ma:contentTypeDescription="Create a new document." ma:contentTypeScope="" ma:versionID="c831e5b4ba52a2175605a5b4f6d6f25f">
  <xsd:schema xmlns:xsd="http://www.w3.org/2001/XMLSchema" xmlns:xs="http://www.w3.org/2001/XMLSchema" xmlns:p="http://schemas.microsoft.com/office/2006/metadata/properties" xmlns:ns2="097b2218-eb8c-44f0-b50d-d57756f492cd" xmlns:ns3="7aff5d3a-ac69-412e-8e86-2dc83d63a9de" targetNamespace="http://schemas.microsoft.com/office/2006/metadata/properties" ma:root="true" ma:fieldsID="f0fd2728a11996335c4f59060800ad63" ns2:_="" ns3:_="">
    <xsd:import namespace="097b2218-eb8c-44f0-b50d-d57756f492cd"/>
    <xsd:import namespace="7aff5d3a-ac69-412e-8e86-2dc83d63a9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Area"/>
                <xsd:element ref="ns3:HighLevelFolder"/>
                <xsd:element ref="ns3:SubFolder" minOccurs="0"/>
                <xsd:element ref="ns3:Archive" minOccurs="0"/>
                <xsd:element ref="ns3:Subfolder2" minOccurs="0"/>
                <xsd:element ref="ns3:Status" minOccurs="0"/>
                <xsd:element ref="ns3:GDPRnonCompliancedate" minOccurs="0"/>
                <xsd:element ref="ns3:Misc_x002e_"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2218-eb8c-44f0-b50d-d57756f492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ff5d3a-ac69-412e-8e86-2dc83d63a9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Area" ma:index="19" ma:displayName="Area (of responsibility)" ma:description="An area of CE activity with a named manager responsible for it. " ma:format="Dropdown" ma:indexed="true" ma:internalName="Area">
      <xsd:simpleType>
        <xsd:restriction base="dms:Choice">
          <xsd:enumeration value="Adult Portfolio"/>
          <xsd:enumeration value="Learning Design"/>
          <xsd:enumeration value="Direct Delivery"/>
          <xsd:enumeration value="Learning and Development"/>
          <xsd:enumeration value="Marketing"/>
          <xsd:enumeration value="Youth Portfolio"/>
          <xsd:enumeration value="Leadership Team"/>
          <xsd:enumeration value="Funding"/>
        </xsd:restriction>
      </xsd:simpleType>
    </xsd:element>
    <xsd:element name="HighLevelFolder" ma:index="20" ma:displayName="High Level Folder" ma:description="The main types of document CE produce" ma:format="Dropdown" ma:indexed="true" ma:internalName="HighLevelFolder">
      <xsd:simpleType>
        <xsd:restriction base="dms:Choice">
          <xsd:enumeration value="Communication"/>
          <xsd:enumeration value="Learning Design"/>
          <xsd:enumeration value="Products"/>
          <xsd:enumeration value="Procedural Documents"/>
          <xsd:enumeration value="Policy Documents"/>
          <xsd:enumeration value="Portfolio"/>
          <xsd:enumeration value="Content Assets"/>
          <xsd:enumeration value="Strategy"/>
          <xsd:enumeration value="Research and Insight"/>
          <xsd:enumeration value="Products / Resources"/>
        </xsd:restriction>
      </xsd:simpleType>
    </xsd:element>
    <xsd:element name="SubFolder" ma:index="21" nillable="true" ma:displayName="Topic" ma:description="What overall topic does this file belong under? - A tag audit is currently ongoing, currently available tags are not representative of the final selection." ma:format="Dropdown" ma:internalName="SubFolder">
      <xsd:complexType>
        <xsd:complexContent>
          <xsd:extension base="dms:MultiChoice">
            <xsd:sequence>
              <xsd:element name="Value" maxOccurs="unbounded" minOccurs="0" nillable="true">
                <xsd:simpleType>
                  <xsd:restriction base="dms:Choice">
                    <xsd:enumeration value="-Apps"/>
                    <xsd:enumeration value="-Kindness"/>
                    <xsd:enumeration value="-Climate Change"/>
                    <xsd:enumeration value="-Curriculum"/>
                    <xsd:enumeration value="-Loneliness"/>
                    <xsd:enumeration value="-Disasters and Emergencies"/>
                    <xsd:enumeration value="-First Aid"/>
                    <xsd:enumeration value="-Refugees and Migration"/>
                    <xsd:enumeration value="-Empathy"/>
                    <xsd:enumeration value="-Pedagogy"/>
                    <xsd:enumeration value="-Agile"/>
                    <xsd:enumeration value="-Support Centre"/>
                    <xsd:enumeration value="-Recruitment and Development"/>
                    <xsd:enumeration value="-Volunteers"/>
                    <xsd:enumeration value="-Ways of Working"/>
                    <xsd:enumeration value="-Conflict"/>
                    <xsd:enumeration value="-Marketing Tools"/>
                    <xsd:enumeration value="-Preparedness"/>
                    <xsd:enumeration value="-Returning to Face to Face"/>
                    <xsd:enumeration value="-Handovers"/>
                    <xsd:enumeration value="-Wellbeing"/>
                    <xsd:enumeration value="-Equality Diversity and Inclusion (EDI)"/>
                    <xsd:enumeration value="- Adapt and Recover"/>
                    <xsd:enumeration value="-Health inequalities"/>
                    <xsd:enumeration value="-Education Standards"/>
                    <xsd:enumeration value="-Respect"/>
                  </xsd:restriction>
                </xsd:simpleType>
              </xsd:element>
            </xsd:sequence>
          </xsd:extension>
        </xsd:complexContent>
      </xsd:complexType>
    </xsd:element>
    <xsd:element name="Archive" ma:index="22" nillable="true" ma:displayName="Archive" ma:default="0" ma:description="If yes is selected the file will be archived and no longer appear in the general view. It will instead appear in the archive view." ma:format="Dropdown" ma:indexed="true" ma:internalName="Archive">
      <xsd:simpleType>
        <xsd:restriction base="dms:Boolean"/>
      </xsd:simpleType>
    </xsd:element>
    <xsd:element name="Subfolder2" ma:index="23" nillable="true" ma:displayName="Project" ma:description="Which Product or Project does this file relate to? - A tag audit is currently ongoing, currently available tags are not representative of the final selection." ma:format="Dropdown" ma:internalName="Subfolder2">
      <xsd:complexType>
        <xsd:complexContent>
          <xsd:extension base="dms:MultiChoice">
            <xsd:sequence>
              <xsd:element name="Value" maxOccurs="unbounded" minOccurs="0" nillable="true">
                <xsd:simpleType>
                  <xsd:restriction base="dms:Choice">
                    <xsd:enumeration value="-Drugs and Alcohol"/>
                    <xsd:enumeration value="-First Aid Champions"/>
                    <xsd:enumeration value="-Homelessness"/>
                    <xsd:enumeration value="-Knife Crime"/>
                    <xsd:enumeration value="-Lifescan"/>
                    <xsd:enumeration value="-Museums and Archives Posters"/>
                    <xsd:enumeration value="-Older People"/>
                    <xsd:enumeration value="-Sprint"/>
                    <xsd:enumeration value="-Summer of Kindness"/>
                    <xsd:enumeration value="-Training Programmes"/>
                    <xsd:enumeration value="-Bitesize"/>
                    <xsd:enumeration value="-Life Live It"/>
                    <xsd:enumeration value="-Global Disaster Preparedness Centre"/>
                    <xsd:enumeration value="-Not on Sunday"/>
                    <xsd:enumeration value="-World First Aid Day"/>
                    <xsd:enumeration value="-EveryDay First Aid"/>
                    <xsd:enumeration value="-EDI Working Group"/>
                    <xsd:enumeration value="-Scouts"/>
                    <xsd:enumeration value="-Vaccine Voices"/>
                    <xsd:enumeration value="-Refugee Week"/>
                    <xsd:enumeration value="-Newsthink"/>
                    <xsd:enumeration value="-Black Lives Matter"/>
                    <xsd:enumeration value="-Online Teaching Resource"/>
                    <xsd:enumeration value="-Education Standards"/>
                    <xsd:enumeration value="-Co-production"/>
                    <xsd:enumeration value="-Face to Face"/>
                    <xsd:enumeration value="Coping with challenges"/>
                    <xsd:enumeration value="Quality Assurance"/>
                  </xsd:restriction>
                </xsd:simpleType>
              </xsd:element>
            </xsd:sequence>
          </xsd:extension>
        </xsd:complexContent>
      </xsd:complexType>
    </xsd:element>
    <xsd:element name="Status" ma:index="24" nillable="true" ma:displayName="Status" ma:description="To show which of the documents reflects the final live product, and which are just drafts or supported development of product" ma:format="Dropdown" ma:internalName="Status">
      <xsd:simpleType>
        <xsd:union memberTypes="dms:Text">
          <xsd:simpleType>
            <xsd:restriction base="dms:Choice">
              <xsd:enumeration value="Live"/>
              <xsd:enumeration value="In review"/>
              <xsd:enumeration value="Draft"/>
              <xsd:enumeration value="Supporting documents"/>
              <xsd:enumeration value="Non GDPR Compliant"/>
            </xsd:restriction>
          </xsd:simpleType>
        </xsd:union>
      </xsd:simpleType>
    </xsd:element>
    <xsd:element name="GDPRnonCompliancedate" ma:index="25" nillable="true" ma:displayName="GDPR non Compliance date" ma:format="DateOnly" ma:indexed="true" ma:internalName="GDPRnonCompliancedate">
      <xsd:simpleType>
        <xsd:restriction base="dms:DateTime"/>
      </xsd:simpleType>
    </xsd:element>
    <xsd:element name="Misc_x002e_" ma:index="26" nillable="true" ma:displayName="Misc. " ma:description="After the file has been tagged under Topic and Project, this column is for any further description to be added. Please avoid acronyms where possible. " ma:format="Dropdown" ma:internalName="Misc_x002e_">
      <xsd:complexType>
        <xsd:complexContent>
          <xsd:extension base="dms:MultiChoice">
            <xsd:sequence>
              <xsd:element name="Value" maxOccurs="unbounded" minOccurs="0" nillable="true">
                <xsd:simpleType>
                  <xsd:restriction base="dms:Choice">
                    <xsd:enumeration value="Business Case"/>
                    <xsd:enumeration value="-Covid-19"/>
                    <xsd:enumeration value="-Comms Plans"/>
                    <xsd:enumeration value="-Creative"/>
                    <xsd:enumeration value="-Direct Delivery"/>
                    <xsd:enumeration value="-Discrimination"/>
                    <xsd:enumeration value="-Diversity"/>
                    <xsd:enumeration value="-Evaluation"/>
                    <xsd:enumeration value="-GDPR"/>
                    <xsd:enumeration value="-Guidance"/>
                    <xsd:enumeration value="-Induction"/>
                    <xsd:enumeration value="-Minutes"/>
                    <xsd:enumeration value="-Partnerships"/>
                    <xsd:enumeration value="-Printed Pack"/>
                    <xsd:enumeration value="-Retrospective"/>
                    <xsd:enumeration value="-Analysis"/>
                    <xsd:enumeration value="-21 Day Challenge"/>
                    <xsd:enumeration value="-Bookings"/>
                    <xsd:enumeration value="-Competitor Landscape"/>
                    <xsd:enumeration value="-Advocacy"/>
                    <xsd:enumeration value="-Style Guide"/>
                    <xsd:enumeration value="-Engagement"/>
                    <xsd:enumeration value="-Impact Assessment"/>
                    <xsd:enumeration value="-Evidence"/>
                    <xsd:enumeration value="-Kick-off"/>
                    <xsd:enumeration value="-Forms"/>
                    <xsd:enumeration value="-Kids Kits Cards"/>
                    <xsd:enumeration value="-Icons"/>
                    <xsd:enumeration value="-Intern"/>
                    <xsd:enumeration value="-Introduction"/>
                    <xsd:enumeration value="-July 2020 survey"/>
                    <xsd:enumeration value="-Lunch and Learn"/>
                    <xsd:enumeration value="-Visuals and Artwork"/>
                    <xsd:enumeration value="-Pilot"/>
                    <xsd:enumeration value="-Primary School"/>
                    <xsd:enumeration value="-Project Board"/>
                    <xsd:enumeration value="-React"/>
                    <xsd:enumeration value="-Recover"/>
                    <xsd:enumeration value="-Reflect"/>
                    <xsd:enumeration value="-Reporting"/>
                    <xsd:enumeration value="-Risk Assessments"/>
                    <xsd:enumeration value="-Secondary School"/>
                    <xsd:enumeration value="-Skill Guide"/>
                    <xsd:enumeration value="-Comms"/>
                    <xsd:enumeration value="-Content"/>
                    <xsd:enumeration value="-Other"/>
                    <xsd:enumeration value="-Welsh Language"/>
                    <xsd:enumeration value="-Sticker"/>
                    <xsd:enumeration value="-Minutes"/>
                    <xsd:enumeration value="-Template"/>
                    <xsd:enumeration value="-User Workshop"/>
                    <xsd:enumeration value="-Project Management"/>
                    <xsd:enumeration value="-Baby and Child"/>
                    <xsd:enumeration value="-E-mails"/>
                    <xsd:enumeration value="-Photos"/>
                    <xsd:enumeration value="-Video"/>
                    <xsd:enumeration value="Leaflet"/>
                  </xsd:restriction>
                </xsd:simpleType>
              </xsd:element>
            </xsd:sequence>
          </xsd:extension>
        </xsd:complexContent>
      </xsd:complex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15167c16-a890-4d0e-8066-19c144e748d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12714B-E8CF-4131-8DEE-ACF45CEF79A1}">
  <ds:schemaRefs>
    <ds:schemaRef ds:uri="http://schemas.microsoft.com/sharepoint/v3/contenttype/forms"/>
  </ds:schemaRefs>
</ds:datastoreItem>
</file>

<file path=customXml/itemProps2.xml><?xml version="1.0" encoding="utf-8"?>
<ds:datastoreItem xmlns:ds="http://schemas.openxmlformats.org/officeDocument/2006/customXml" ds:itemID="{A35B6D3D-0E55-42BD-B419-16C2318A6E53}">
  <ds:schemaRefs>
    <ds:schemaRef ds:uri="http://www.w3.org/XML/1998/namespace"/>
    <ds:schemaRef ds:uri="http://schemas.microsoft.com/office/infopath/2007/PartnerControls"/>
    <ds:schemaRef ds:uri="http://schemas.openxmlformats.org/package/2006/metadata/core-properties"/>
    <ds:schemaRef ds:uri="7aff5d3a-ac69-412e-8e86-2dc83d63a9de"/>
    <ds:schemaRef ds:uri="http://purl.org/dc/elements/1.1/"/>
    <ds:schemaRef ds:uri="http://purl.org/dc/terms/"/>
    <ds:schemaRef ds:uri="097b2218-eb8c-44f0-b50d-d57756f492cd"/>
    <ds:schemaRef ds:uri="http://schemas.microsoft.com/office/2006/metadata/properties"/>
    <ds:schemaRef ds:uri="http://schemas.microsoft.com/office/2006/documentManagement/types"/>
    <ds:schemaRef ds:uri="http://purl.org/dc/dcmitype/"/>
  </ds:schemaRefs>
</ds:datastoreItem>
</file>

<file path=customXml/itemProps3.xml><?xml version="1.0" encoding="utf-8"?>
<ds:datastoreItem xmlns:ds="http://schemas.openxmlformats.org/officeDocument/2006/customXml" ds:itemID="{24A1315C-8A52-428A-B6C5-B7EA5004AF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b2218-eb8c-44f0-b50d-d57756f492cd"/>
    <ds:schemaRef ds:uri="7aff5d3a-ac69-412e-8e86-2dc83d63a9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2127</Words>
  <Application>Microsoft Office PowerPoint</Application>
  <PresentationFormat>Widescreen</PresentationFormat>
  <Paragraphs>188</Paragraphs>
  <Slides>16</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Calibri</vt:lpstr>
      <vt:lpstr>Calibri Light</vt:lpstr>
      <vt:lpstr>HelveticaNeueLT Pro 45 Lt</vt:lpstr>
      <vt:lpstr>HelveticaNeueLT Pro 55 Roman</vt:lpstr>
      <vt:lpstr>HelveticaNeueLT Pro 65 Md</vt:lpstr>
      <vt:lpstr>System Font Regular</vt:lpstr>
      <vt:lpstr>Office Theme 2013 - 2022</vt:lpstr>
      <vt:lpstr>1_Office Theme</vt:lpstr>
      <vt:lpstr>Weather Together: flooding – how it affects everyone</vt:lpstr>
      <vt:lpstr>Screensaver</vt:lpstr>
      <vt:lpstr>Pause</vt:lpstr>
      <vt:lpstr>Objective</vt:lpstr>
      <vt:lpstr>Big question</vt:lpstr>
      <vt:lpstr>Hear these three people’s flood stories</vt:lpstr>
      <vt:lpstr>Meet Femi</vt:lpstr>
      <vt:lpstr>Meet Charlie</vt:lpstr>
      <vt:lpstr>Meet Cheyenne</vt:lpstr>
      <vt:lpstr>Big question</vt:lpstr>
      <vt:lpstr>End</vt:lpstr>
      <vt:lpstr>Resources and support</vt:lpstr>
      <vt:lpstr>Where to find more information</vt:lpstr>
      <vt:lpstr>First aid app</vt:lpstr>
      <vt:lpstr>How to tell the emergency services where you are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2023-06-13T18:32:40Z</dcterms:created>
  <dcterms:modified xsi:type="dcterms:W3CDTF">2023-06-14T10:19:28Z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
  </property>
  <property fmtid="{D5CDD505-2E9C-101B-9397-08002B2CF9AE}" pid="3" name="BRC-Classification">
    <vt:lpwstr/>
  </property>
  <property fmtid="{D5CDD505-2E9C-101B-9397-08002B2CF9AE}" pid="4" name="MediaServiceImageTags">
    <vt:lpwstr/>
  </property>
  <property fmtid="{D5CDD505-2E9C-101B-9397-08002B2CF9AE}" pid="5" name="ContentTypeId">
    <vt:lpwstr>0x0101002470018B266A524D8C6ED64754E3AA0C</vt:lpwstr>
  </property>
  <property fmtid="{D5CDD505-2E9C-101B-9397-08002B2CF9AE}" pid="6" name="TaxCatchAll">
    <vt:lpwstr/>
  </property>
  <property fmtid="{D5CDD505-2E9C-101B-9397-08002B2CF9AE}" pid="7" name="ItemRetentionFormula">
    <vt:lpwstr/>
  </property>
  <property fmtid="{D5CDD505-2E9C-101B-9397-08002B2CF9AE}" pid="8" name="b5bd0e747d9243cdba6014139b7d7e8a">
    <vt:lpwstr/>
  </property>
  <property fmtid="{D5CDD505-2E9C-101B-9397-08002B2CF9AE}" pid="9" name="BRC_x002d_Classification">
    <vt:lpwstr/>
  </property>
</Properties>
</file>