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60" r:id="rId2"/>
  </p:sldMasterIdLst>
  <p:notesMasterIdLst>
    <p:notesMasterId r:id="rId43"/>
  </p:notesMasterIdLst>
  <p:sldIdLst>
    <p:sldId id="276" r:id="rId3"/>
    <p:sldId id="449" r:id="rId4"/>
    <p:sldId id="445" r:id="rId5"/>
    <p:sldId id="443" r:id="rId6"/>
    <p:sldId id="277" r:id="rId7"/>
    <p:sldId id="456" r:id="rId8"/>
    <p:sldId id="333" r:id="rId9"/>
    <p:sldId id="458" r:id="rId10"/>
    <p:sldId id="325" r:id="rId11"/>
    <p:sldId id="476" r:id="rId12"/>
    <p:sldId id="481" r:id="rId13"/>
    <p:sldId id="482" r:id="rId14"/>
    <p:sldId id="483" r:id="rId15"/>
    <p:sldId id="462" r:id="rId16"/>
    <p:sldId id="463" r:id="rId17"/>
    <p:sldId id="464" r:id="rId18"/>
    <p:sldId id="465" r:id="rId19"/>
    <p:sldId id="466" r:id="rId20"/>
    <p:sldId id="468" r:id="rId21"/>
    <p:sldId id="469" r:id="rId22"/>
    <p:sldId id="470" r:id="rId23"/>
    <p:sldId id="471" r:id="rId24"/>
    <p:sldId id="472" r:id="rId25"/>
    <p:sldId id="473" r:id="rId26"/>
    <p:sldId id="474" r:id="rId27"/>
    <p:sldId id="475" r:id="rId28"/>
    <p:sldId id="477" r:id="rId29"/>
    <p:sldId id="478" r:id="rId30"/>
    <p:sldId id="479" r:id="rId31"/>
    <p:sldId id="484" r:id="rId32"/>
    <p:sldId id="485" r:id="rId33"/>
    <p:sldId id="423" r:id="rId34"/>
    <p:sldId id="487" r:id="rId35"/>
    <p:sldId id="450" r:id="rId36"/>
    <p:sldId id="420" r:id="rId37"/>
    <p:sldId id="439" r:id="rId38"/>
    <p:sldId id="480" r:id="rId39"/>
    <p:sldId id="455" r:id="rId40"/>
    <p:sldId id="390" r:id="rId41"/>
    <p:sldId id="4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801"/>
    <a:srgbClr val="CD0A11"/>
    <a:srgbClr val="BADDEA"/>
    <a:srgbClr val="EE2A24"/>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4CDD8-EE69-4229-B074-90FC47063B6D}" v="8" dt="2023-06-15T11:12:28.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86388" autoAdjust="0"/>
  </p:normalViewPr>
  <p:slideViewPr>
    <p:cSldViewPr snapToGrid="0">
      <p:cViewPr varScale="1">
        <p:scale>
          <a:sx n="57" d="100"/>
          <a:sy n="57" d="100"/>
        </p:scale>
        <p:origin x="268" y="228"/>
      </p:cViewPr>
      <p:guideLst/>
    </p:cSldViewPr>
  </p:slideViewPr>
  <p:outlineViewPr>
    <p:cViewPr>
      <p:scale>
        <a:sx n="33" d="100"/>
        <a:sy n="33" d="100"/>
      </p:scale>
      <p:origin x="0" y="-381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79704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98501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99171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96037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25</a:t>
            </a:fld>
            <a:endParaRPr lang="en-GB"/>
          </a:p>
        </p:txBody>
      </p:sp>
    </p:spTree>
    <p:extLst>
      <p:ext uri="{BB962C8B-B14F-4D97-AF65-F5344CB8AC3E}">
        <p14:creationId xmlns:p14="http://schemas.microsoft.com/office/powerpoint/2010/main" val="58925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26</a:t>
            </a:fld>
            <a:endParaRPr lang="en-GB"/>
          </a:p>
        </p:txBody>
      </p:sp>
    </p:spTree>
    <p:extLst>
      <p:ext uri="{BB962C8B-B14F-4D97-AF65-F5344CB8AC3E}">
        <p14:creationId xmlns:p14="http://schemas.microsoft.com/office/powerpoint/2010/main" val="1365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27</a:t>
            </a:fld>
            <a:endParaRPr lang="en-GB"/>
          </a:p>
        </p:txBody>
      </p:sp>
    </p:spTree>
    <p:extLst>
      <p:ext uri="{BB962C8B-B14F-4D97-AF65-F5344CB8AC3E}">
        <p14:creationId xmlns:p14="http://schemas.microsoft.com/office/powerpoint/2010/main" val="216763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32</a:t>
            </a:fld>
            <a:endParaRPr lang="en-GB"/>
          </a:p>
        </p:txBody>
      </p:sp>
    </p:spTree>
    <p:extLst>
      <p:ext uri="{BB962C8B-B14F-4D97-AF65-F5344CB8AC3E}">
        <p14:creationId xmlns:p14="http://schemas.microsoft.com/office/powerpoint/2010/main" val="3717631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33</a:t>
            </a:fld>
            <a:endParaRPr lang="en-GB"/>
          </a:p>
        </p:txBody>
      </p:sp>
    </p:spTree>
    <p:extLst>
      <p:ext uri="{BB962C8B-B14F-4D97-AF65-F5344CB8AC3E}">
        <p14:creationId xmlns:p14="http://schemas.microsoft.com/office/powerpoint/2010/main" val="1899265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37</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38</a:t>
            </a:fld>
            <a:endParaRPr lang="en-GB"/>
          </a:p>
        </p:txBody>
      </p:sp>
    </p:spTree>
    <p:extLst>
      <p:ext uri="{BB962C8B-B14F-4D97-AF65-F5344CB8AC3E}">
        <p14:creationId xmlns:p14="http://schemas.microsoft.com/office/powerpoint/2010/main" val="325089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signpost learners on to further support for challenges they may be facing and need help. </a:t>
            </a:r>
          </a:p>
        </p:txBody>
      </p:sp>
      <p:sp>
        <p:nvSpPr>
          <p:cNvPr id="4" name="Slide Number Placeholder 3"/>
          <p:cNvSpPr>
            <a:spLocks noGrp="1"/>
          </p:cNvSpPr>
          <p:nvPr>
            <p:ph type="sldNum" sz="quarter" idx="5"/>
          </p:nvPr>
        </p:nvSpPr>
        <p:spPr/>
        <p:txBody>
          <a:bodyPr/>
          <a:lstStyle/>
          <a:p>
            <a:fld id="{388E93AE-D119-4996-8223-47E80B84AD5C}" type="slidenum">
              <a:rPr lang="en-GB" smtClean="0"/>
              <a:t>39</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40</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pPr algn="l" rtl="0" fontAlgn="base"/>
            <a:r>
              <a:rPr lang="en-GB" sz="1200" b="0" i="0" u="none" strike="noStrike">
                <a:solidFill>
                  <a:srgbClr val="000000"/>
                </a:solidFill>
                <a:effectLst/>
                <a:latin typeface="Calibri" panose="020F0502020204030204" pitchFamily="34" charset="0"/>
              </a:rPr>
              <a:t>You could invite learners to share, if they choose, how they found this breathing activity.</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5</a:t>
            </a:fld>
            <a:endParaRPr lang="en-GB"/>
          </a:p>
        </p:txBody>
      </p:sp>
    </p:spTree>
    <p:extLst>
      <p:ext uri="{BB962C8B-B14F-4D97-AF65-F5344CB8AC3E}">
        <p14:creationId xmlns:p14="http://schemas.microsoft.com/office/powerpoint/2010/main" val="30629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Ensure you are using full-screen view.</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68588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322006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175369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365444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218679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9325270"/>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049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08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6757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8881765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411821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4075763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247457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0919215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615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48867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996558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514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41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0595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4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945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9294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5.sv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4.png"/><Relationship Id="rId2" Type="http://schemas.openxmlformats.org/officeDocument/2006/relationships/slideLayout" Target="../slideLayouts/slideLayout20.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814A048F-CD62-8E55-6876-27B9ED403DC3}"/>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Flooding           Prepare your home             </a:t>
            </a:r>
            <a:r>
              <a:rPr lang="en-GB" sz="1200" b="1" dirty="0">
                <a:latin typeface="Arial" panose="020B0604020202020204" pitchFamily="34" charset="0"/>
                <a:cs typeface="Arial" panose="020B0604020202020204" pitchFamily="34" charset="0"/>
              </a:rPr>
              <a:t>Apply</a:t>
            </a:r>
          </a:p>
        </p:txBody>
      </p:sp>
      <p:pic>
        <p:nvPicPr>
          <p:cNvPr id="5" name="Picture 4">
            <a:extLst>
              <a:ext uri="{FF2B5EF4-FFF2-40B4-BE49-F238E27FC236}">
                <a16:creationId xmlns:a16="http://schemas.microsoft.com/office/drawing/2014/main" id="{D1504145-2034-3B66-0671-A79063967957}"/>
              </a:ext>
            </a:extLst>
          </p:cNvPr>
          <p:cNvPicPr>
            <a:picLocks noChangeAspect="1"/>
          </p:cNvPicPr>
          <p:nvPr userDrawn="1"/>
        </p:nvPicPr>
        <p:blipFill>
          <a:blip r:embed="rId21"/>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4C2382CB-2F35-3C74-D495-83AE6ED18B3A}"/>
              </a:ext>
            </a:extLst>
          </p:cNvPr>
          <p:cNvPicPr>
            <a:picLocks noChangeAspect="1"/>
          </p:cNvPicPr>
          <p:nvPr userDrawn="1"/>
        </p:nvPicPr>
        <p:blipFill>
          <a:blip r:embed="rId22"/>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5171558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01817" y="5125703"/>
            <a:ext cx="797440" cy="2578130"/>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5"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29.gif"/><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29.gif"/><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18.xml"/><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image" Target="../media/image29.gif"/><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8.jpeg"/><Relationship Id="rId7"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1.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9.jpeg"/><Relationship Id="rId7" Type="http://schemas.openxmlformats.org/officeDocument/2006/relationships/slide" Target="slide22.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3.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6.jpeg"/><Relationship Id="rId7" Type="http://schemas.openxmlformats.org/officeDocument/2006/relationships/slide" Target="slide25.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6.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2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hyperlink" Target="https://www.metoffice.gov.uk/weather/guides/warnings" TargetMode="External"/><Relationship Id="rId3" Type="http://schemas.openxmlformats.org/officeDocument/2006/relationships/image" Target="../media/image22.gif"/><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3.gif"/><Relationship Id="rId5" Type="http://schemas.openxmlformats.org/officeDocument/2006/relationships/image" Target="../media/image30.jpeg"/><Relationship Id="rId10" Type="http://schemas.openxmlformats.org/officeDocument/2006/relationships/slide" Target="slide27.xml"/><Relationship Id="rId4" Type="http://schemas.openxmlformats.org/officeDocument/2006/relationships/slide" Target="slide10.xml"/><Relationship Id="rId9" Type="http://schemas.openxmlformats.org/officeDocument/2006/relationships/image" Target="../media/image29.gif"/></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2.gif"/><Relationship Id="rId7" Type="http://schemas.openxmlformats.org/officeDocument/2006/relationships/slide" Target="slide2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8.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23.gif"/><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4.gi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hyperlink" Target="https://www.redcross.org.uk/stories/disasters-and-emergencies/uk/how-the-british-red-cross-helps-during-a-flood"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flood-map-for-planning.service.gov.uk/location" TargetMode="External"/><Relationship Id="rId13" Type="http://schemas.openxmlformats.org/officeDocument/2006/relationships/image" Target="../media/image15.gif"/><Relationship Id="rId3" Type="http://schemas.openxmlformats.org/officeDocument/2006/relationships/image" Target="../media/image49.jpeg"/><Relationship Id="rId7" Type="http://schemas.openxmlformats.org/officeDocument/2006/relationships/hyperlink" Target="https://map.sepa.org.uk/floodmaps" TargetMode="External"/><Relationship Id="rId12"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11" Type="http://schemas.openxmlformats.org/officeDocument/2006/relationships/image" Target="../media/image53.jpeg"/><Relationship Id="rId5" Type="http://schemas.openxmlformats.org/officeDocument/2006/relationships/image" Target="../media/image50.gif"/><Relationship Id="rId10" Type="http://schemas.openxmlformats.org/officeDocument/2006/relationships/image" Target="../media/image52.jpeg"/><Relationship Id="rId4" Type="http://schemas.openxmlformats.org/officeDocument/2006/relationships/hyperlink" Target="https://www.nidirect.gov.uk/articles/check-risk-flooding-your-area" TargetMode="External"/><Relationship Id="rId9" Type="http://schemas.openxmlformats.org/officeDocument/2006/relationships/image" Target="../media/image51.jpeg"/></Relationships>
</file>

<file path=ppt/slides/_rels/slide39.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10" Type="http://schemas.openxmlformats.org/officeDocument/2006/relationships/image" Target="../media/image15.gif"/><Relationship Id="rId4" Type="http://schemas.openxmlformats.org/officeDocument/2006/relationships/hyperlink" Target="https://www.childline.org.uk/get-support/1-2-1-counsellor-chat/" TargetMode="External"/><Relationship Id="rId9"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9.gif"/></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hyperlink" Target="https://www.redcross.org.uk/weather-together-resources" TargetMode="External"/><Relationship Id="rId2" Type="http://schemas.openxmlformats.org/officeDocument/2006/relationships/notesSlide" Target="../notesSlides/notesSlide22.xml"/><Relationship Id="rId16" Type="http://schemas.openxmlformats.org/officeDocument/2006/relationships/hyperlink" Target="https://feedback.redcross.org.uk/s/WeatherTogether/" TargetMode="Externa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2.gif"/><Relationship Id="rId7"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5604F-E795-F0CA-3603-CD980CC4A888}"/>
              </a:ext>
            </a:extLst>
          </p:cNvPr>
          <p:cNvGrpSpPr>
            <a:grpSpLocks noGrp="1" noUngrp="1" noRot="1" noMove="1" noResize="1"/>
          </p:cNvGrpSpPr>
          <p:nvPr/>
        </p:nvGrpSpPr>
        <p:grpSpPr>
          <a:xfrm>
            <a:off x="927668" y="0"/>
            <a:ext cx="10313546" cy="6857994"/>
            <a:chOff x="320850" y="401202"/>
            <a:chExt cx="10313546" cy="6904162"/>
          </a:xfrm>
        </p:grpSpPr>
        <p:sp>
          <p:nvSpPr>
            <p:cNvPr id="5" name="object 2">
              <a:extLst>
                <a:ext uri="{FF2B5EF4-FFF2-40B4-BE49-F238E27FC236}">
                  <a16:creationId xmlns:a16="http://schemas.microsoft.com/office/drawing/2014/main" id="{6C009063-7CEE-1A3F-3915-3056289F130F}"/>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HelveticaNeueLT Pro 65 Md" panose="020B0804020202020204" pitchFamily="34" charset="0"/>
                  <a:cs typeface="Arial"/>
                </a:rPr>
                <a:t>Weather</a:t>
              </a:r>
              <a:r>
                <a:rPr sz="1600" b="1" spc="25" dirty="0">
                  <a:solidFill>
                    <a:srgbClr val="231F20"/>
                  </a:solidFill>
                  <a:latin typeface="HelveticaNeueLT Pro 65 Md" panose="020B0804020202020204" pitchFamily="34" charset="0"/>
                  <a:cs typeface="Arial"/>
                </a:rPr>
                <a:t> </a:t>
              </a:r>
              <a:r>
                <a:rPr sz="1600" b="1" dirty="0">
                  <a:solidFill>
                    <a:srgbClr val="231F20"/>
                  </a:solidFill>
                  <a:latin typeface="HelveticaNeueLT Pro 65 Md" panose="020B0804020202020204" pitchFamily="34" charset="0"/>
                  <a:cs typeface="Arial"/>
                </a:rPr>
                <a:t>Together:</a:t>
              </a:r>
              <a:r>
                <a:rPr sz="1600" b="1" spc="25" dirty="0">
                  <a:solidFill>
                    <a:srgbClr val="231F20"/>
                  </a:solidFill>
                  <a:latin typeface="HelveticaNeueLT Pro 65 Md" panose="020B0804020202020204" pitchFamily="34" charset="0"/>
                  <a:cs typeface="Arial"/>
                </a:rPr>
                <a:t> </a:t>
              </a:r>
              <a:r>
                <a:rPr lang="en-GB" sz="1600" b="1" dirty="0">
                  <a:solidFill>
                    <a:srgbClr val="231F20"/>
                  </a:solidFill>
                  <a:latin typeface="HelveticaNeueLT Pro 65 Md" panose="020B0804020202020204" pitchFamily="34" charset="0"/>
                  <a:cs typeface="Arial"/>
                </a:rPr>
                <a:t>Flooding – prepare your home</a:t>
              </a:r>
              <a:endParaRPr sz="1600" dirty="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A097C483-78A2-A2CD-F262-01871B043762}"/>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80E03ABB-1F39-2836-72A6-4650DF5450A9}"/>
                </a:ext>
              </a:extLst>
            </p:cNvPr>
            <p:cNvSpPr txBox="1">
              <a:spLocks noGrp="1" noRot="1" noMove="1" noResize="1" noEditPoints="1" noAdjustHandles="1" noChangeArrowheads="1" noChangeShapeType="1"/>
            </p:cNvSpPr>
            <p:nvPr/>
          </p:nvSpPr>
          <p:spPr>
            <a:xfrm>
              <a:off x="4474789" y="1253139"/>
              <a:ext cx="5461267" cy="364846"/>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identify ways to prepare for a flood at home.</a:t>
              </a:r>
              <a:endParaRPr lang="en-GB" sz="1200">
                <a:solidFill>
                  <a:schemeClr val="tx1"/>
                </a:solidFill>
                <a:latin typeface="HelveticaNeueLT Pro 45 Lt" panose="020B0403020202020204" pitchFamily="34" charset="0"/>
              </a:endParaRP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spc="-25">
                  <a:solidFill>
                    <a:srgbClr val="231F20"/>
                  </a:solidFill>
                  <a:latin typeface="HelveticaNeueLT Pro 45 Lt"/>
                  <a:cs typeface="Arial"/>
                </a:rPr>
                <a:t>explain how to respond to a flood alert.</a:t>
              </a:r>
              <a:endParaRPr sz="1200">
                <a:latin typeface="HelveticaNeueLT Pro 45 Lt" panose="020B0403020202020204" pitchFamily="34" charset="0"/>
                <a:cs typeface="Arial"/>
              </a:endParaRPr>
            </a:p>
          </p:txBody>
        </p:sp>
        <p:sp>
          <p:nvSpPr>
            <p:cNvPr id="8" name="object 5">
              <a:extLst>
                <a:ext uri="{FF2B5EF4-FFF2-40B4-BE49-F238E27FC236}">
                  <a16:creationId xmlns:a16="http://schemas.microsoft.com/office/drawing/2014/main" id="{A3613416-9F12-D353-DFA2-F1D9A91AFAF8}"/>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7096059B-4941-59BD-137B-81A573504AC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 Citizenship</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F41C1BE4-2C32-6BFF-A9EE-3BF5A873EDC6}"/>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1" name="object 8">
              <a:extLst>
                <a:ext uri="{FF2B5EF4-FFF2-40B4-BE49-F238E27FC236}">
                  <a16:creationId xmlns:a16="http://schemas.microsoft.com/office/drawing/2014/main" id="{E4B3E55B-860D-6303-8F6F-E3254BFD2378}"/>
                </a:ext>
              </a:extLst>
            </p:cNvPr>
            <p:cNvSpPr txBox="1">
              <a:spLocks noGrp="1" noRot="1" noMove="1" noResize="1" noEditPoints="1" noAdjustHandles="1" noChangeArrowheads="1" noChangeShapeType="1"/>
            </p:cNvSpPr>
            <p:nvPr/>
          </p:nvSpPr>
          <p:spPr>
            <a:xfrm>
              <a:off x="4484950" y="4575201"/>
              <a:ext cx="5616872" cy="929545"/>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Divide learners into smaller groups to work through the game. They will need a tablet/laptop for this.</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Ask learners to make notes on the Met Office weather warnings guide for yellow, amber and red warnings that they can refer to in the future. Do the same for flood alert, flood warning and severe flood warning.</a:t>
              </a:r>
              <a:endParaRPr lang="en-GB" sz="1200">
                <a:solidFill>
                  <a:schemeClr val="tx1"/>
                </a:solidFill>
                <a:latin typeface="HelveticaNeueLT Pro 45 Lt" panose="020B0403020202020204" pitchFamily="34" charset="0"/>
              </a:endParaRPr>
            </a:p>
          </p:txBody>
        </p:sp>
        <p:sp>
          <p:nvSpPr>
            <p:cNvPr id="12" name="object 9">
              <a:extLst>
                <a:ext uri="{FF2B5EF4-FFF2-40B4-BE49-F238E27FC236}">
                  <a16:creationId xmlns:a16="http://schemas.microsoft.com/office/drawing/2014/main" id="{4FE46071-BB9D-1C8E-9F15-607BBC50F223}"/>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3" name="object 10">
              <a:extLst>
                <a:ext uri="{FF2B5EF4-FFF2-40B4-BE49-F238E27FC236}">
                  <a16:creationId xmlns:a16="http://schemas.microsoft.com/office/drawing/2014/main" id="{EA89CE2A-5633-9D62-08DA-65EF14B915C4}"/>
                </a:ext>
              </a:extLst>
            </p:cNvPr>
            <p:cNvSpPr txBox="1">
              <a:spLocks noGrp="1" noRot="1" noMove="1" noResize="1" noEditPoints="1" noAdjustHandles="1" noChangeArrowheads="1" noChangeShapeType="1"/>
            </p:cNvSpPr>
            <p:nvPr/>
          </p:nvSpPr>
          <p:spPr>
            <a:xfrm>
              <a:off x="4484949" y="2122967"/>
              <a:ext cx="5525135" cy="1686090"/>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take a pause [3].</a:t>
              </a:r>
            </a:p>
            <a:p>
              <a:pPr marL="228600" indent="-228600">
                <a:buClr>
                  <a:srgbClr val="EE2A24"/>
                </a:buClr>
                <a:buFont typeface="+mj-lt"/>
                <a:buAutoNum type="arabicPeriod"/>
              </a:pPr>
              <a:r>
                <a:rPr lang="en-GB" sz="1200" dirty="0">
                  <a:latin typeface="HelveticaNeueLT Pro 45 Lt"/>
                </a:rPr>
                <a:t>Introduce the objective and big question [4,5].</a:t>
              </a:r>
            </a:p>
            <a:p>
              <a:pPr marL="228600" indent="-228600">
                <a:buClr>
                  <a:srgbClr val="EE2A24"/>
                </a:buClr>
                <a:buAutoNum type="arabicPeriod"/>
              </a:pPr>
              <a:r>
                <a:rPr lang="en-GB" sz="1200" dirty="0">
                  <a:latin typeface="HelveticaNeueLT Pro 45 Lt"/>
                </a:rPr>
                <a:t>Introduce the flood warning adventure game. Prompt learners to write a list of ways to prepare at home as they play the game</a:t>
              </a:r>
              <a:r>
                <a:rPr lang="en-GB" sz="1200" dirty="0">
                  <a:latin typeface="HelveticaNeueLT Pro 45 Lt"/>
                  <a:cs typeface="Arial"/>
                </a:rPr>
                <a:t> </a:t>
              </a:r>
              <a:r>
                <a:rPr lang="en-GB" sz="1200" dirty="0">
                  <a:latin typeface="Arial"/>
                  <a:cs typeface="Arial"/>
                </a:rPr>
                <a:t>[6]</a:t>
              </a:r>
              <a:r>
                <a:rPr lang="en-GB" sz="1200" dirty="0">
                  <a:latin typeface="HelveticaNeueLT Pro 45 Lt"/>
                </a:rPr>
                <a:t>.</a:t>
              </a:r>
            </a:p>
            <a:p>
              <a:pPr marL="228600" indent="-228600">
                <a:buClr>
                  <a:srgbClr val="EE2A24"/>
                </a:buClr>
                <a:buFont typeface="+mj-lt"/>
                <a:buAutoNum type="arabicPeriod"/>
              </a:pPr>
              <a:r>
                <a:rPr lang="en-GB" sz="1200" dirty="0">
                  <a:latin typeface="HelveticaNeueLT Pro 45 Lt"/>
                </a:rPr>
                <a:t>Work through the game together as a group. Encourage learners to choose responses collaboratively [6-31].</a:t>
              </a:r>
            </a:p>
            <a:p>
              <a:pPr marL="228600" indent="-228600">
                <a:buClr>
                  <a:srgbClr val="EE2A24"/>
                </a:buClr>
                <a:buFont typeface="+mj-lt"/>
                <a:buAutoNum type="arabicPeriod"/>
              </a:pPr>
              <a:r>
                <a:rPr lang="en-GB" sz="1200" dirty="0">
                  <a:latin typeface="HelveticaNeueLT Pro 45 Lt"/>
                </a:rPr>
                <a:t>Then, invite learners to review the list of ways to prepare and cope that they made while they played the game [32].</a:t>
              </a:r>
            </a:p>
            <a:p>
              <a:pPr marL="228600" indent="-228600">
                <a:buClr>
                  <a:srgbClr val="EE2A24"/>
                </a:buClr>
                <a:buFont typeface="+mj-lt"/>
                <a:buAutoNum type="arabicPeriod"/>
              </a:pPr>
              <a:r>
                <a:rPr lang="en-GB" sz="1200" dirty="0">
                  <a:latin typeface="HelveticaNeueLT Pro 45 Lt"/>
                </a:rPr>
                <a:t>Refer back to the big question to review progress [33].</a:t>
              </a:r>
            </a:p>
          </p:txBody>
        </p:sp>
        <p:sp>
          <p:nvSpPr>
            <p:cNvPr id="14" name="object 11">
              <a:extLst>
                <a:ext uri="{FF2B5EF4-FFF2-40B4-BE49-F238E27FC236}">
                  <a16:creationId xmlns:a16="http://schemas.microsoft.com/office/drawing/2014/main" id="{013B049F-1C6D-11B0-601E-5623183D3BAF}"/>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5" name="object 12">
              <a:extLst>
                <a:ext uri="{FF2B5EF4-FFF2-40B4-BE49-F238E27FC236}">
                  <a16:creationId xmlns:a16="http://schemas.microsoft.com/office/drawing/2014/main" id="{E5193246-A75F-7539-3968-36100062A41A}"/>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6" name="object 13">
              <a:extLst>
                <a:ext uri="{FF2B5EF4-FFF2-40B4-BE49-F238E27FC236}">
                  <a16:creationId xmlns:a16="http://schemas.microsoft.com/office/drawing/2014/main" id="{628A79D2-0F90-CD3F-1D3A-7BE8B0C72C96}"/>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7" name="object 14">
              <a:extLst>
                <a:ext uri="{FF2B5EF4-FFF2-40B4-BE49-F238E27FC236}">
                  <a16:creationId xmlns:a16="http://schemas.microsoft.com/office/drawing/2014/main" id="{E3998120-8773-05ED-2711-51095C5324E2}"/>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8" name="object 15">
              <a:extLst>
                <a:ext uri="{FF2B5EF4-FFF2-40B4-BE49-F238E27FC236}">
                  <a16:creationId xmlns:a16="http://schemas.microsoft.com/office/drawing/2014/main" id="{863C8035-EC2F-383B-E563-09697119B1D3}"/>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19" name="object 16">
              <a:extLst>
                <a:ext uri="{FF2B5EF4-FFF2-40B4-BE49-F238E27FC236}">
                  <a16:creationId xmlns:a16="http://schemas.microsoft.com/office/drawing/2014/main" id="{AD4DB37E-8EA5-BCEF-FD61-FC4BF9E61683}"/>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0" name="object 17">
              <a:extLst>
                <a:ext uri="{FF2B5EF4-FFF2-40B4-BE49-F238E27FC236}">
                  <a16:creationId xmlns:a16="http://schemas.microsoft.com/office/drawing/2014/main" id="{2F48D0B3-4B58-1976-B556-19F32E836461}"/>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1" name="object 18">
              <a:extLst>
                <a:ext uri="{FF2B5EF4-FFF2-40B4-BE49-F238E27FC236}">
                  <a16:creationId xmlns:a16="http://schemas.microsoft.com/office/drawing/2014/main" id="{A2E139DD-0F51-4853-824C-B6449CC6FA39}"/>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2" name="object 19">
              <a:extLst>
                <a:ext uri="{FF2B5EF4-FFF2-40B4-BE49-F238E27FC236}">
                  <a16:creationId xmlns:a16="http://schemas.microsoft.com/office/drawing/2014/main" id="{15FBE456-1304-4A33-A3E9-E5D6FD5FEC03}"/>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3" name="object 20">
              <a:extLst>
                <a:ext uri="{FF2B5EF4-FFF2-40B4-BE49-F238E27FC236}">
                  <a16:creationId xmlns:a16="http://schemas.microsoft.com/office/drawing/2014/main" id="{802C0C28-F9C4-3A21-0DCD-B08939EBD184}"/>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4" name="object 21">
              <a:extLst>
                <a:ext uri="{FF2B5EF4-FFF2-40B4-BE49-F238E27FC236}">
                  <a16:creationId xmlns:a16="http://schemas.microsoft.com/office/drawing/2014/main" id="{7E864EF9-8D47-BB0A-F795-D33CD7DBE23F}"/>
                </a:ext>
              </a:extLst>
            </p:cNvPr>
            <p:cNvSpPr txBox="1">
              <a:spLocks noGrp="1" noRot="1" noMove="1" noResize="1" noEditPoints="1" noAdjustHandles="1" noChangeArrowheads="1" noChangeShapeType="1"/>
            </p:cNvSpPr>
            <p:nvPr/>
          </p:nvSpPr>
          <p:spPr>
            <a:xfrm>
              <a:off x="621549" y="4265911"/>
              <a:ext cx="1963552" cy="1016497"/>
            </a:xfrm>
            <a:prstGeom prst="rect">
              <a:avLst/>
            </a:prstGeom>
          </p:spPr>
          <p:txBody>
            <a:bodyPr vert="horz" wrap="square" lIns="0" tIns="0" rIns="0" bIns="0" rtlCol="0">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panose="020B0403020202020204" pitchFamily="34" charset="0"/>
                  <a:cs typeface="Arial"/>
                </a:rPr>
                <a:t>Optional: laptops/tablets</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panose="020B0403020202020204" pitchFamily="34" charset="0"/>
                  <a:cs typeface="Arial"/>
                </a:rPr>
                <a:t>Optional: print slide 32, one between 2 for learners to examine directly.</a:t>
              </a:r>
              <a:endParaRPr sz="1200" dirty="0">
                <a:latin typeface="HelveticaNeueLT Pro 45 Lt" panose="020B0403020202020204" pitchFamily="34" charset="0"/>
                <a:cs typeface="Arial"/>
              </a:endParaRPr>
            </a:p>
          </p:txBody>
        </p:sp>
        <p:sp>
          <p:nvSpPr>
            <p:cNvPr id="25" name="object 23">
              <a:extLst>
                <a:ext uri="{FF2B5EF4-FFF2-40B4-BE49-F238E27FC236}">
                  <a16:creationId xmlns:a16="http://schemas.microsoft.com/office/drawing/2014/main" id="{A0D2B906-4569-1928-88D5-8F3E3B6977BC}"/>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6" name="object 24">
              <a:extLst>
                <a:ext uri="{FF2B5EF4-FFF2-40B4-BE49-F238E27FC236}">
                  <a16:creationId xmlns:a16="http://schemas.microsoft.com/office/drawing/2014/main" id="{0CA26579-8068-1F2C-F32D-ED234EF02399}"/>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7" name="object 25">
              <a:extLst>
                <a:ext uri="{FF2B5EF4-FFF2-40B4-BE49-F238E27FC236}">
                  <a16:creationId xmlns:a16="http://schemas.microsoft.com/office/drawing/2014/main" id="{51F709FD-EEB8-6DB8-131E-52EB42219D4E}"/>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8" name="object 26">
              <a:extLst>
                <a:ext uri="{FF2B5EF4-FFF2-40B4-BE49-F238E27FC236}">
                  <a16:creationId xmlns:a16="http://schemas.microsoft.com/office/drawing/2014/main" id="{0A30D213-782A-021E-9B33-640BCD4E9D32}"/>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9" name="object 27">
              <a:extLst>
                <a:ext uri="{FF2B5EF4-FFF2-40B4-BE49-F238E27FC236}">
                  <a16:creationId xmlns:a16="http://schemas.microsoft.com/office/drawing/2014/main" id="{A9A1AC52-EA07-DA84-A400-46D40664D2C9}"/>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Game</a:t>
              </a:r>
              <a:endParaRPr sz="1600">
                <a:latin typeface="HelveticaNeueLT Pro 65 Md" panose="020B0804020202020204" pitchFamily="34" charset="0"/>
                <a:cs typeface="Arial"/>
              </a:endParaRPr>
            </a:p>
          </p:txBody>
        </p:sp>
        <p:sp>
          <p:nvSpPr>
            <p:cNvPr id="30" name="object 28">
              <a:extLst>
                <a:ext uri="{FF2B5EF4-FFF2-40B4-BE49-F238E27FC236}">
                  <a16:creationId xmlns:a16="http://schemas.microsoft.com/office/drawing/2014/main" id="{346B0C56-FFB2-06EC-69E9-A5350CD40E39}"/>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1" name="object 29">
              <a:extLst>
                <a:ext uri="{FF2B5EF4-FFF2-40B4-BE49-F238E27FC236}">
                  <a16:creationId xmlns:a16="http://schemas.microsoft.com/office/drawing/2014/main" id="{4569C58C-3E05-5B8F-0908-08AD5C586E46}"/>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2" name="object 31">
              <a:extLst>
                <a:ext uri="{FF2B5EF4-FFF2-40B4-BE49-F238E27FC236}">
                  <a16:creationId xmlns:a16="http://schemas.microsoft.com/office/drawing/2014/main" id="{6479BD64-1FA3-EE85-4478-C3A793A0281B}"/>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3" name="object 32">
              <a:extLst>
                <a:ext uri="{FF2B5EF4-FFF2-40B4-BE49-F238E27FC236}">
                  <a16:creationId xmlns:a16="http://schemas.microsoft.com/office/drawing/2014/main" id="{D9315082-D146-3DE1-1727-BF10C579521A}"/>
                </a:ext>
              </a:extLst>
            </p:cNvPr>
            <p:cNvPicPr>
              <a:picLocks noGrp="1" noRot="1" noMove="1" noResize="1" noEditPoints="1" noAdjustHandles="1" noChangeArrowheads="1" noChangeShapeType="1" noCrop="1"/>
            </p:cNvPicPr>
            <p:nvPr/>
          </p:nvPicPr>
          <p:blipFill>
            <a:blip r:embed="rId3" cstate="print"/>
            <a:stretch>
              <a:fillRect/>
            </a:stretch>
          </p:blipFill>
          <p:spPr>
            <a:xfrm>
              <a:off x="566445" y="1288618"/>
              <a:ext cx="693546" cy="602983"/>
            </a:xfrm>
            <a:prstGeom prst="rect">
              <a:avLst/>
            </a:prstGeom>
          </p:spPr>
        </p:pic>
        <p:pic>
          <p:nvPicPr>
            <p:cNvPr id="34" name="object 33">
              <a:extLst>
                <a:ext uri="{FF2B5EF4-FFF2-40B4-BE49-F238E27FC236}">
                  <a16:creationId xmlns:a16="http://schemas.microsoft.com/office/drawing/2014/main" id="{629E3A1C-3BC5-754C-B146-3CEA43F7B707}"/>
                </a:ext>
              </a:extLst>
            </p:cNvPr>
            <p:cNvPicPr>
              <a:picLocks noGrp="1" noRot="1" noMove="1" noResize="1" noEditPoints="1" noAdjustHandles="1" noChangeArrowheads="1" noChangeShapeType="1" noCrop="1"/>
            </p:cNvPicPr>
            <p:nvPr/>
          </p:nvPicPr>
          <p:blipFill>
            <a:blip r:embed="rId4" cstate="print"/>
            <a:stretch>
              <a:fillRect/>
            </a:stretch>
          </p:blipFill>
          <p:spPr>
            <a:xfrm>
              <a:off x="621550" y="695553"/>
              <a:ext cx="453593" cy="514794"/>
            </a:xfrm>
            <a:prstGeom prst="rect">
              <a:avLst/>
            </a:prstGeom>
          </p:spPr>
        </p:pic>
        <p:pic>
          <p:nvPicPr>
            <p:cNvPr id="35" name="object 34">
              <a:extLst>
                <a:ext uri="{FF2B5EF4-FFF2-40B4-BE49-F238E27FC236}">
                  <a16:creationId xmlns:a16="http://schemas.microsoft.com/office/drawing/2014/main" id="{B4AD7A74-01CD-397D-78C7-D8ED59407B6D}"/>
                </a:ext>
              </a:extLst>
            </p:cNvPr>
            <p:cNvPicPr>
              <a:picLocks noGrp="1" noRot="1" noMove="1" noResize="1" noEditPoints="1" noAdjustHandles="1" noChangeArrowheads="1" noChangeShapeType="1" noCrop="1"/>
            </p:cNvPicPr>
            <p:nvPr/>
          </p:nvPicPr>
          <p:blipFill>
            <a:blip r:embed="rId5" cstate="print"/>
            <a:stretch>
              <a:fillRect/>
            </a:stretch>
          </p:blipFill>
          <p:spPr>
            <a:xfrm>
              <a:off x="583818" y="2915589"/>
              <a:ext cx="612622" cy="540003"/>
            </a:xfrm>
            <a:prstGeom prst="rect">
              <a:avLst/>
            </a:prstGeom>
          </p:spPr>
        </p:pic>
        <p:pic>
          <p:nvPicPr>
            <p:cNvPr id="36" name="object 35">
              <a:extLst>
                <a:ext uri="{FF2B5EF4-FFF2-40B4-BE49-F238E27FC236}">
                  <a16:creationId xmlns:a16="http://schemas.microsoft.com/office/drawing/2014/main" id="{B28422E8-CF8E-57B9-7EC1-F2C5BBD0A17A}"/>
                </a:ext>
              </a:extLst>
            </p:cNvPr>
            <p:cNvPicPr>
              <a:picLocks noGrp="1" noRot="1" noMove="1" noResize="1" noEditPoints="1" noAdjustHandles="1" noChangeArrowheads="1" noChangeShapeType="1" noCrop="1"/>
            </p:cNvPicPr>
            <p:nvPr/>
          </p:nvPicPr>
          <p:blipFill>
            <a:blip r:embed="rId6" cstate="print"/>
            <a:stretch>
              <a:fillRect/>
            </a:stretch>
          </p:blipFill>
          <p:spPr>
            <a:xfrm>
              <a:off x="10267201" y="401202"/>
              <a:ext cx="367195" cy="1710426"/>
            </a:xfrm>
            <a:prstGeom prst="rect">
              <a:avLst/>
            </a:prstGeom>
          </p:spPr>
        </p:pic>
        <p:pic>
          <p:nvPicPr>
            <p:cNvPr id="37" name="object 36">
              <a:extLst>
                <a:ext uri="{FF2B5EF4-FFF2-40B4-BE49-F238E27FC236}">
                  <a16:creationId xmlns:a16="http://schemas.microsoft.com/office/drawing/2014/main" id="{F95EA701-A7F1-6F5C-83BB-9F12B0AB0E40}"/>
                </a:ext>
              </a:extLst>
            </p:cNvPr>
            <p:cNvPicPr>
              <a:picLocks noGrp="1" noRot="1" noMove="1" noResize="1" noEditPoints="1" noAdjustHandles="1" noChangeArrowheads="1" noChangeShapeType="1" noCrop="1"/>
            </p:cNvPicPr>
            <p:nvPr/>
          </p:nvPicPr>
          <p:blipFill>
            <a:blip r:embed="rId7" cstate="print"/>
            <a:stretch>
              <a:fillRect/>
            </a:stretch>
          </p:blipFill>
          <p:spPr>
            <a:xfrm>
              <a:off x="640587" y="1997151"/>
              <a:ext cx="504405" cy="492150"/>
            </a:xfrm>
            <a:prstGeom prst="rect">
              <a:avLst/>
            </a:prstGeom>
          </p:spPr>
        </p:pic>
        <p:sp>
          <p:nvSpPr>
            <p:cNvPr id="38" name="object 37">
              <a:extLst>
                <a:ext uri="{FF2B5EF4-FFF2-40B4-BE49-F238E27FC236}">
                  <a16:creationId xmlns:a16="http://schemas.microsoft.com/office/drawing/2014/main" id="{6802DA59-5163-BFA8-22FB-B527637BA221}"/>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39" name="object 38">
              <a:extLst>
                <a:ext uri="{FF2B5EF4-FFF2-40B4-BE49-F238E27FC236}">
                  <a16:creationId xmlns:a16="http://schemas.microsoft.com/office/drawing/2014/main" id="{51DC5063-3701-8A01-5FAD-7154C656702D}"/>
                </a:ext>
              </a:extLst>
            </p:cNvPr>
            <p:cNvSpPr txBox="1">
              <a:spLocks noGrp="1" noRot="1" noMove="1" noResize="1" noEditPoints="1" noAdjustHandles="1" noChangeArrowheads="1" noChangeShapeType="1"/>
            </p:cNvSpPr>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flood</a:t>
              </a:r>
              <a:endParaRPr sz="1400">
                <a:latin typeface="HelveticaNeueLT Pro 65 Md" panose="020B0804020202020204" pitchFamily="34" charset="0"/>
                <a:cs typeface="Arial"/>
              </a:endParaRPr>
            </a:p>
          </p:txBody>
        </p:sp>
      </p:grpSp>
      <p:sp>
        <p:nvSpPr>
          <p:cNvPr id="40" name="Rectangle: Rounded Corners 39">
            <a:extLst>
              <a:ext uri="{FF2B5EF4-FFF2-40B4-BE49-F238E27FC236}">
                <a16:creationId xmlns:a16="http://schemas.microsoft.com/office/drawing/2014/main" id="{FD0D222D-C8FA-DA29-7FC8-1137020C25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F17BCA-D17B-3918-5E85-6BCA7CED2ABC}"/>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dirty="0"/>
              <a:t>Weather Together: Flooding – prepare your home</a:t>
            </a:r>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3"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578153"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52229" y="238786"/>
            <a:ext cx="3288336" cy="296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government’s website has a ‘flood warning’ for their area. So, Zara and her dad research what the three flood warnings mean, together.</a:t>
            </a:r>
          </a:p>
        </p:txBody>
      </p:sp>
      <p:grpSp>
        <p:nvGrpSpPr>
          <p:cNvPr id="7" name="Group 6" descr="A mobile phone showing a flood alert.">
            <a:extLst>
              <a:ext uri="{FF2B5EF4-FFF2-40B4-BE49-F238E27FC236}">
                <a16:creationId xmlns:a16="http://schemas.microsoft.com/office/drawing/2014/main" id="{AF6CD2F8-2153-91E5-646D-6B8B9A479492}"/>
              </a:ext>
            </a:extLst>
          </p:cNvPr>
          <p:cNvGrpSpPr>
            <a:grpSpLocks noGrp="1" noUngrp="1" noRot="1" noMove="1" noResize="1"/>
          </p:cNvGrpSpPr>
          <p:nvPr/>
        </p:nvGrpSpPr>
        <p:grpSpPr>
          <a:xfrm>
            <a:off x="6699249" y="152822"/>
            <a:ext cx="4775200" cy="6141157"/>
            <a:chOff x="6699249" y="152822"/>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52822"/>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8498609-3A0E-0B5E-521B-F02B8FC9CD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6" name="Rectangle 15">
              <a:extLst>
                <a:ext uri="{FF2B5EF4-FFF2-40B4-BE49-F238E27FC236}">
                  <a16:creationId xmlns:a16="http://schemas.microsoft.com/office/drawing/2014/main" id="{B4A4E3B4-399A-04D1-097D-87DC74A080F1}"/>
                </a:ext>
              </a:extLst>
            </p:cNvPr>
            <p:cNvSpPr>
              <a:spLocks noGrp="1" noRot="1" noMove="1" noResize="1" noEditPoints="1" noAdjustHandles="1" noChangeArrowheads="1" noChangeShapeType="1"/>
            </p:cNvSpPr>
            <p:nvPr/>
          </p:nvSpPr>
          <p:spPr>
            <a:xfrm>
              <a:off x="7218467" y="872266"/>
              <a:ext cx="3742876" cy="4505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a:spLocks noGrp="1" noRot="1" noMove="1" noResize="1" noEditPoints="1" noAdjustHandles="1" noChangeArrowheads="1" noChangeShapeType="1"/>
            </p:cNvSpPr>
            <p:nvPr/>
          </p:nvSpPr>
          <p:spPr>
            <a:xfrm>
              <a:off x="7218467" y="4549836"/>
              <a:ext cx="3742876" cy="707886"/>
            </a:xfrm>
            <a:prstGeom prst="rect">
              <a:avLst/>
            </a:prstGeom>
            <a:solidFill>
              <a:srgbClr val="CD0A11"/>
            </a:solidFill>
          </p:spPr>
          <p:txBody>
            <a:bodyPr wrap="square" rtlCol="0">
              <a:spAutoFit/>
            </a:bodyPr>
            <a:lstStyle/>
            <a:p>
              <a:pPr algn="ctr"/>
              <a:r>
                <a:rPr lang="en-GB" sz="2000">
                  <a:latin typeface="HelveticaNeueLT Pro 55 Roman" panose="020B0604020202020204" pitchFamily="34" charset="0"/>
                </a:rPr>
                <a:t>Flooding is expected. </a:t>
              </a:r>
            </a:p>
            <a:p>
              <a:pPr algn="ctr"/>
              <a:r>
                <a:rPr lang="en-GB" sz="2000">
                  <a:latin typeface="HelveticaNeueLT Pro 55 Roman" panose="020B0604020202020204" pitchFamily="34" charset="0"/>
                </a:rPr>
                <a:t>Immediate action required.</a:t>
              </a:r>
              <a:endParaRPr lang="en-GB" sz="2400">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7340630" y="1405276"/>
              <a:ext cx="3388020" cy="2842543"/>
            </a:xfrm>
            <a:prstGeom prst="rect">
              <a:avLst/>
            </a:prstGeom>
          </p:spPr>
        </p:pic>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7951169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oded street with buildings.">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4"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751855" y="365125"/>
            <a:ext cx="10478528"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7942047" y="325872"/>
            <a:ext cx="3288336" cy="481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This is the lowest level of warning. It says fields, land and car parks could be flooded. Minor roads could be affected. Farmland could be flooded. There is likely to be spray and large waves at the coast. Prepare yourself for flooding.</a:t>
            </a:r>
          </a:p>
        </p:txBody>
      </p:sp>
      <p:grpSp>
        <p:nvGrpSpPr>
          <p:cNvPr id="13" name="Group 12">
            <a:extLst>
              <a:ext uri="{FF2B5EF4-FFF2-40B4-BE49-F238E27FC236}">
                <a16:creationId xmlns:a16="http://schemas.microsoft.com/office/drawing/2014/main" id="{C6DD1EA5-5C9A-A7B7-F684-EB54C4B07E88}"/>
              </a:ext>
              <a:ext uri="{C183D7F6-B498-43B3-948B-1728B52AA6E4}">
                <adec:decorative xmlns:adec="http://schemas.microsoft.com/office/drawing/2017/decorative" val="1"/>
              </a:ext>
            </a:extLst>
          </p:cNvPr>
          <p:cNvGrpSpPr>
            <a:grpSpLocks noGrp="1" noUngrp="1" noRot="1" noMove="1" noResize="1"/>
          </p:cNvGrpSpPr>
          <p:nvPr/>
        </p:nvGrpSpPr>
        <p:grpSpPr>
          <a:xfrm>
            <a:off x="159904" y="7852"/>
            <a:ext cx="4775200" cy="6141157"/>
            <a:chOff x="6699249" y="141945"/>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4194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mobile phone showing a flood alert.">
                <a:extLst>
                  <a:ext uri="{FF2B5EF4-FFF2-40B4-BE49-F238E27FC236}">
                    <a16:creationId xmlns:a16="http://schemas.microsoft.com/office/drawing/2014/main" id="{E8498609-3A0E-0B5E-521B-F02B8FC9CDF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4" name="Rectangle 13">
              <a:extLst>
                <a:ext uri="{FF2B5EF4-FFF2-40B4-BE49-F238E27FC236}">
                  <a16:creationId xmlns:a16="http://schemas.microsoft.com/office/drawing/2014/main" id="{A1EBFF9B-2FEA-AEF4-02FC-7051320EBE7A}"/>
                </a:ext>
              </a:extLst>
            </p:cNvPr>
            <p:cNvSpPr>
              <a:spLocks noGrp="1" noRot="1" noMove="1" noResize="1" noEditPoints="1" noAdjustHandles="1" noChangeArrowheads="1" noChangeShapeType="1"/>
            </p:cNvSpPr>
            <p:nvPr/>
          </p:nvSpPr>
          <p:spPr>
            <a:xfrm>
              <a:off x="7234343" y="879504"/>
              <a:ext cx="3699282" cy="450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a:spLocks noGrp="1" noRot="1" noMove="1" noResize="1" noEditPoints="1" noAdjustHandles="1" noChangeArrowheads="1" noChangeShapeType="1"/>
            </p:cNvSpPr>
            <p:nvPr/>
          </p:nvSpPr>
          <p:spPr>
            <a:xfrm>
              <a:off x="7227184" y="4605338"/>
              <a:ext cx="3706441" cy="707886"/>
            </a:xfrm>
            <a:prstGeom prst="rect">
              <a:avLst/>
            </a:prstGeom>
            <a:solidFill>
              <a:srgbClr val="FC8801"/>
            </a:solidFill>
          </p:spPr>
          <p:txBody>
            <a:bodyPr wrap="square" rtlCol="0">
              <a:spAutoFit/>
            </a:bodyPr>
            <a:lstStyle/>
            <a:p>
              <a:pPr algn="ctr"/>
              <a:r>
                <a:rPr lang="en-GB" sz="2000" b="1">
                  <a:latin typeface="HelveticaNeueLT Pro 55 Roman" panose="020B0604020202020204" pitchFamily="34" charset="0"/>
                </a:rPr>
                <a:t>Flooding is possible. </a:t>
              </a:r>
            </a:p>
            <a:p>
              <a:pPr algn="ctr"/>
              <a:r>
                <a:rPr lang="en-GB" sz="2000" b="1">
                  <a:latin typeface="HelveticaNeueLT Pro 55 Roman" panose="020B0604020202020204" pitchFamily="34" charset="0"/>
                </a:rPr>
                <a:t>Be prepared</a:t>
              </a:r>
              <a:endParaRPr lang="en-GB" sz="2400" b="1">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a:srcRect l="19022" r="17081" b="24869"/>
            <a:stretch/>
          </p:blipFill>
          <p:spPr>
            <a:xfrm>
              <a:off x="7833443" y="1004130"/>
              <a:ext cx="2609928" cy="2574725"/>
            </a:xfrm>
            <a:prstGeom prst="rect">
              <a:avLst/>
            </a:prstGeom>
          </p:spPr>
        </p:pic>
        <p:sp>
          <p:nvSpPr>
            <p:cNvPr id="18" name="TextBox 17">
              <a:extLst>
                <a:ext uri="{FF2B5EF4-FFF2-40B4-BE49-F238E27FC236}">
                  <a16:creationId xmlns:a16="http://schemas.microsoft.com/office/drawing/2014/main" id="{23046DCD-BD15-6A66-EC73-35083BA2A658}"/>
                </a:ext>
              </a:extLst>
            </p:cNvPr>
            <p:cNvSpPr txBox="1">
              <a:spLocks noGrp="1" noRot="1" noMove="1" noResize="1" noEditPoints="1" noAdjustHandles="1" noChangeArrowheads="1" noChangeShapeType="1"/>
            </p:cNvSpPr>
            <p:nvPr/>
          </p:nvSpPr>
          <p:spPr>
            <a:xfrm>
              <a:off x="7255791" y="3663299"/>
              <a:ext cx="3650441" cy="523220"/>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FLOOD ALERT</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1105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ppt_x"/>
                                          </p:val>
                                        </p:tav>
                                        <p:tav tm="100000">
                                          <p:val>
                                            <p:strVal val="#ppt_x"/>
                                          </p:val>
                                        </p:tav>
                                      </p:tavLst>
                                    </p:anim>
                                    <p:anim calcmode="lin" valueType="num">
                                      <p:cBhvr additive="base">
                                        <p:cTn id="8" dur="13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3"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613543" cy="5426612"/>
          </a:xfrm>
          <a:prstGeom prst="rect">
            <a:avLst/>
          </a:prstGeom>
        </p:spPr>
      </p:pic>
      <p:grpSp>
        <p:nvGrpSpPr>
          <p:cNvPr id="11" name="Group 10" descr="A mobile phone showing a flood alert.">
            <a:extLst>
              <a:ext uri="{FF2B5EF4-FFF2-40B4-BE49-F238E27FC236}">
                <a16:creationId xmlns:a16="http://schemas.microsoft.com/office/drawing/2014/main" id="{203DC17B-12A7-51DC-B586-3AAA233F1748}"/>
              </a:ext>
            </a:extLst>
          </p:cNvPr>
          <p:cNvGrpSpPr>
            <a:grpSpLocks noGrp="1" noUngrp="1" noRot="1" noMove="1" noResize="1"/>
          </p:cNvGrpSpPr>
          <p:nvPr/>
        </p:nvGrpSpPr>
        <p:grpSpPr>
          <a:xfrm>
            <a:off x="6902723" y="91752"/>
            <a:ext cx="4609655" cy="6141157"/>
            <a:chOff x="6902723" y="91752"/>
            <a:chExt cx="4609655" cy="6141157"/>
          </a:xfrm>
        </p:grpSpPr>
        <p:sp>
          <p:nvSpPr>
            <p:cNvPr id="15" name="Rectangle 14">
              <a:extLst>
                <a:ext uri="{FF2B5EF4-FFF2-40B4-BE49-F238E27FC236}">
                  <a16:creationId xmlns:a16="http://schemas.microsoft.com/office/drawing/2014/main" id="{5A571D97-BF9A-CADD-879F-E85A2D3C42A9}"/>
                </a:ext>
              </a:extLst>
            </p:cNvPr>
            <p:cNvSpPr>
              <a:spLocks noGrp="1" noRot="1" noMove="1" noResize="1" noEditPoints="1" noAdjustHandles="1" noChangeArrowheads="1" noChangeShapeType="1"/>
            </p:cNvSpPr>
            <p:nvPr/>
          </p:nvSpPr>
          <p:spPr>
            <a:xfrm>
              <a:off x="7368526" y="847028"/>
              <a:ext cx="3574072" cy="451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A59B0770-664E-1A2E-1219-716A434C7D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6902723" y="91752"/>
              <a:ext cx="4609655" cy="6141157"/>
            </a:xfrm>
            <a:prstGeom prst="rect">
              <a:avLst/>
            </a:prstGeom>
          </p:spPr>
        </p:pic>
        <p:sp>
          <p:nvSpPr>
            <p:cNvPr id="16" name="TextBox 15">
              <a:extLst>
                <a:ext uri="{FF2B5EF4-FFF2-40B4-BE49-F238E27FC236}">
                  <a16:creationId xmlns:a16="http://schemas.microsoft.com/office/drawing/2014/main" id="{F1BD77A1-EDF1-EDF5-3B3B-DC5DD9A584EB}"/>
                </a:ext>
              </a:extLst>
            </p:cNvPr>
            <p:cNvSpPr txBox="1">
              <a:spLocks noGrp="1" noRot="1" noMove="1" noResize="1" noEditPoints="1" noAdjustHandles="1" noChangeArrowheads="1" noChangeShapeType="1"/>
            </p:cNvSpPr>
            <p:nvPr/>
          </p:nvSpPr>
          <p:spPr>
            <a:xfrm>
              <a:off x="7425426" y="4438664"/>
              <a:ext cx="3565657" cy="707886"/>
            </a:xfrm>
            <a:prstGeom prst="rect">
              <a:avLst/>
            </a:prstGeom>
            <a:solidFill>
              <a:srgbClr val="CD0A11"/>
            </a:solidFill>
          </p:spPr>
          <p:txBody>
            <a:bodyPr wrap="square" rtlCol="0">
              <a:spAutoFit/>
            </a:bodyPr>
            <a:lstStyle/>
            <a:p>
              <a:pPr algn="ctr"/>
              <a:r>
                <a:rPr lang="en-GB" sz="2000" b="1" dirty="0">
                  <a:latin typeface="HelveticaNeueLT Pro 55 Roman" panose="020B0604020202020204" pitchFamily="34" charset="0"/>
                </a:rPr>
                <a:t>Flooding is expected. </a:t>
              </a:r>
            </a:p>
            <a:p>
              <a:pPr algn="ctr"/>
              <a:r>
                <a:rPr lang="en-GB" sz="2000" b="1" dirty="0">
                  <a:latin typeface="HelveticaNeueLT Pro 55 Roman" panose="020B0604020202020204" pitchFamily="34" charset="0"/>
                </a:rPr>
                <a:t>Immediate action required.</a:t>
              </a:r>
              <a:endParaRPr lang="en-GB" sz="2400" b="1" dirty="0">
                <a:latin typeface="HelveticaNeueLT Pro 55 Roman" panose="020B0604020202020204" pitchFamily="34" charset="0"/>
              </a:endParaRPr>
            </a:p>
          </p:txBody>
        </p:sp>
        <p:pic>
          <p:nvPicPr>
            <p:cNvPr id="1026" name="Picture 2">
              <a:extLst>
                <a:ext uri="{FF2B5EF4-FFF2-40B4-BE49-F238E27FC236}">
                  <a16:creationId xmlns:a16="http://schemas.microsoft.com/office/drawing/2014/main" id="{5A17B359-D966-9D67-1FFD-DF5FE908AC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32725" y="1015528"/>
              <a:ext cx="2949650" cy="28326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4F24BBE-4B46-3E16-7AA0-30B764798B1E}"/>
                </a:ext>
              </a:extLst>
            </p:cNvPr>
            <p:cNvSpPr txBox="1">
              <a:spLocks noGrp="1" noRot="1" noMove="1" noResize="1" noEditPoints="1" noAdjustHandles="1" noChangeArrowheads="1" noChangeShapeType="1"/>
            </p:cNvSpPr>
            <p:nvPr/>
          </p:nvSpPr>
          <p:spPr>
            <a:xfrm>
              <a:off x="7674214" y="3873968"/>
              <a:ext cx="3367276" cy="523220"/>
            </a:xfrm>
            <a:prstGeom prst="rect">
              <a:avLst/>
            </a:prstGeom>
            <a:noFill/>
          </p:spPr>
          <p:txBody>
            <a:bodyPr wrap="square" rtlCol="0">
              <a:spAutoFit/>
            </a:bodyPr>
            <a:lstStyle/>
            <a:p>
              <a:r>
                <a:rPr lang="en-GB" sz="2800">
                  <a:latin typeface="Arial Rounded MT Bold" panose="020F0704030504030204" pitchFamily="34" charset="0"/>
                  <a:ea typeface="Microsoft Sans Serif" panose="020B0604020202020204" pitchFamily="34" charset="0"/>
                  <a:cs typeface="Aharoni" panose="02010803020104030203" pitchFamily="2" charset="-79"/>
                </a:rPr>
                <a:t>FLOOD WARNING</a:t>
              </a:r>
            </a:p>
          </p:txBody>
        </p:sp>
      </p:grpSp>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52229" y="238786"/>
            <a:ext cx="3288336" cy="388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Flooding of homes and businesses. Railways and roads flooded. Large waves and spray at the coast. Major tourist and recreational locations flooded. Protect yourself and help others.</a:t>
            </a:r>
          </a:p>
        </p:txBody>
      </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2917339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3"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val="0"/>
              </a:ext>
            </a:extLst>
          </a:blip>
          <a:stretch>
            <a:fillRect/>
          </a:stretch>
        </p:blipFill>
        <p:spPr>
          <a:xfrm>
            <a:off x="652229" y="365125"/>
            <a:ext cx="10578154"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7978164" y="236385"/>
            <a:ext cx="3288336" cy="525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This is the highest level of warning. Deep and fast flowing water containing debris. Buildings may collapse. Communities isolated by flood waters. Large numbers of evacuees and military support required. Get to a safe space and be ready to evacuate.</a:t>
            </a:r>
          </a:p>
        </p:txBody>
      </p:sp>
      <p:grpSp>
        <p:nvGrpSpPr>
          <p:cNvPr id="9" name="Group 8">
            <a:extLst>
              <a:ext uri="{FF2B5EF4-FFF2-40B4-BE49-F238E27FC236}">
                <a16:creationId xmlns:a16="http://schemas.microsoft.com/office/drawing/2014/main" id="{889FFF33-A7EC-E1A2-5B50-C82F20CAAD42}"/>
              </a:ext>
            </a:extLst>
          </p:cNvPr>
          <p:cNvGrpSpPr>
            <a:grpSpLocks noGrp="1" noUngrp="1" noRot="1" noMove="1" noResize="1"/>
          </p:cNvGrpSpPr>
          <p:nvPr/>
        </p:nvGrpSpPr>
        <p:grpSpPr>
          <a:xfrm>
            <a:off x="16177" y="97922"/>
            <a:ext cx="4775200" cy="6141157"/>
            <a:chOff x="6683995" y="0"/>
            <a:chExt cx="4775200" cy="6141157"/>
          </a:xfrm>
        </p:grpSpPr>
        <p:grpSp>
          <p:nvGrpSpPr>
            <p:cNvPr id="7" name="Group 6">
              <a:extLst>
                <a:ext uri="{FF2B5EF4-FFF2-40B4-BE49-F238E27FC236}">
                  <a16:creationId xmlns:a16="http://schemas.microsoft.com/office/drawing/2014/main" id="{CC264BAF-5481-4652-F9CF-CD252A559421}"/>
                </a:ext>
              </a:extLst>
            </p:cNvPr>
            <p:cNvGrpSpPr>
              <a:grpSpLocks noGrp="1" noUngrp="1" noRot="1" noMove="1" noResize="1"/>
            </p:cNvGrpSpPr>
            <p:nvPr/>
          </p:nvGrpSpPr>
          <p:grpSpPr>
            <a:xfrm>
              <a:off x="6683995" y="0"/>
              <a:ext cx="4775200" cy="6141157"/>
              <a:chOff x="6699249" y="-173744"/>
              <a:chExt cx="4775200" cy="6141157"/>
            </a:xfrm>
          </p:grpSpPr>
          <p:grpSp>
            <p:nvGrpSpPr>
              <p:cNvPr id="13" name="Group 12">
                <a:extLst>
                  <a:ext uri="{FF2B5EF4-FFF2-40B4-BE49-F238E27FC236}">
                    <a16:creationId xmlns:a16="http://schemas.microsoft.com/office/drawing/2014/main" id="{1E938B20-F8E0-6B9F-B5B3-2D26CE1B5927}"/>
                  </a:ext>
                </a:extLst>
              </p:cNvPr>
              <p:cNvGrpSpPr>
                <a:grpSpLocks noGrp="1" noUngrp="1" noRot="1" noMove="1" noResize="1"/>
              </p:cNvGrpSpPr>
              <p:nvPr/>
            </p:nvGrpSpPr>
            <p:grpSpPr>
              <a:xfrm>
                <a:off x="6699249" y="-173744"/>
                <a:ext cx="4775200" cy="6141157"/>
                <a:chOff x="5446889" y="155398"/>
                <a:chExt cx="4775200" cy="6141157"/>
              </a:xfrm>
            </p:grpSpPr>
            <p:sp>
              <p:nvSpPr>
                <p:cNvPr id="18" name="Rectangle 17">
                  <a:extLst>
                    <a:ext uri="{FF2B5EF4-FFF2-40B4-BE49-F238E27FC236}">
                      <a16:creationId xmlns:a16="http://schemas.microsoft.com/office/drawing/2014/main" id="{8C613324-7233-2366-4FB2-4A9E3AB1F3FB}"/>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night sky&#10;&#10;Description automatically generated">
                  <a:extLst>
                    <a:ext uri="{FF2B5EF4-FFF2-40B4-BE49-F238E27FC236}">
                      <a16:creationId xmlns:a16="http://schemas.microsoft.com/office/drawing/2014/main" id="{A59B0770-664E-1A2E-1219-716A434C7DC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sp>
            <p:nvSpPr>
              <p:cNvPr id="15" name="Rectangle 14">
                <a:extLst>
                  <a:ext uri="{FF2B5EF4-FFF2-40B4-BE49-F238E27FC236}">
                    <a16:creationId xmlns:a16="http://schemas.microsoft.com/office/drawing/2014/main" id="{5A571D97-BF9A-CADD-879F-E85A2D3C42A9}"/>
                  </a:ext>
                </a:extLst>
              </p:cNvPr>
              <p:cNvSpPr>
                <a:spLocks noGrp="1" noRot="1" noMove="1" noResize="1" noEditPoints="1" noAdjustHandles="1" noChangeArrowheads="1" noChangeShapeType="1"/>
              </p:cNvSpPr>
              <p:nvPr/>
            </p:nvSpPr>
            <p:spPr>
              <a:xfrm>
                <a:off x="7254591" y="543100"/>
                <a:ext cx="3657586" cy="450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1BD77A1-EDF1-EDF5-3B3B-DC5DD9A584EB}"/>
                  </a:ext>
                </a:extLst>
              </p:cNvPr>
              <p:cNvSpPr txBox="1">
                <a:spLocks noGrp="1" noRot="1" noMove="1" noResize="1" noEditPoints="1" noAdjustHandles="1" noChangeArrowheads="1" noChangeShapeType="1"/>
              </p:cNvSpPr>
              <p:nvPr/>
            </p:nvSpPr>
            <p:spPr>
              <a:xfrm>
                <a:off x="7218467" y="4218246"/>
                <a:ext cx="3693710" cy="707886"/>
              </a:xfrm>
              <a:prstGeom prst="rect">
                <a:avLst/>
              </a:prstGeom>
              <a:solidFill>
                <a:srgbClr val="CD0A11"/>
              </a:solidFill>
            </p:spPr>
            <p:txBody>
              <a:bodyPr wrap="square" rtlCol="0">
                <a:spAutoFit/>
              </a:bodyPr>
              <a:lstStyle/>
              <a:p>
                <a:pPr algn="ctr"/>
                <a:r>
                  <a:rPr lang="en-GB" sz="2000" b="1">
                    <a:latin typeface="HelveticaNeueLT Pro 55 Roman" panose="020B0604020202020204" pitchFamily="34" charset="0"/>
                  </a:rPr>
                  <a:t>Severe flooding.</a:t>
                </a:r>
              </a:p>
              <a:p>
                <a:pPr algn="ctr"/>
                <a:r>
                  <a:rPr lang="en-GB" sz="2000" b="1">
                    <a:latin typeface="HelveticaNeueLT Pro 55 Roman" panose="020B0604020202020204" pitchFamily="34" charset="0"/>
                  </a:rPr>
                  <a:t>Danger to life.</a:t>
                </a:r>
                <a:endParaRPr lang="en-GB" sz="2400" b="1">
                  <a:latin typeface="HelveticaNeueLT Pro 55 Roman" panose="020B0604020202020204" pitchFamily="34" charset="0"/>
                </a:endParaRPr>
              </a:p>
            </p:txBody>
          </p:sp>
        </p:grpSp>
        <p:pic>
          <p:nvPicPr>
            <p:cNvPr id="2050" name="Picture 2" descr="UK flood warnings: a quick guide - FloodFlash">
              <a:extLst>
                <a:ext uri="{FF2B5EF4-FFF2-40B4-BE49-F238E27FC236}">
                  <a16:creationId xmlns:a16="http://schemas.microsoft.com/office/drawing/2014/main" id="{F2A9CECB-47AC-5A9F-EA9D-75E464DD1C5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55048" y="937585"/>
              <a:ext cx="2642681" cy="2471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6E3D19-CBE3-201F-383D-8807BC9013F7}"/>
                </a:ext>
              </a:extLst>
            </p:cNvPr>
            <p:cNvSpPr txBox="1">
              <a:spLocks noGrp="1" noRot="1" noMove="1" noResize="1" noEditPoints="1" noAdjustHandles="1" noChangeArrowheads="1" noChangeShapeType="1"/>
            </p:cNvSpPr>
            <p:nvPr/>
          </p:nvSpPr>
          <p:spPr>
            <a:xfrm>
              <a:off x="7260523" y="3472572"/>
              <a:ext cx="3657600" cy="954107"/>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SEVERE FLOOD WARNING</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464881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14:bounceEnd="54000">
                                          <p:cBhvr additive="base">
                                            <p:cTn id="13"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900" fill="hold"/>
                                            <p:tgtEl>
                                              <p:spTgt spid="8"/>
                                            </p:tgtEl>
                                            <p:attrNameLst>
                                              <p:attrName>ppt_x</p:attrName>
                                            </p:attrNameLst>
                                          </p:cBhvr>
                                          <p:tavLst>
                                            <p:tav tm="0">
                                              <p:val>
                                                <p:strVal val="0-#ppt_w/2"/>
                                              </p:val>
                                            </p:tav>
                                            <p:tav tm="100000">
                                              <p:val>
                                                <p:strVal val="#ppt_x"/>
                                              </p:val>
                                            </p:tav>
                                          </p:tavLst>
                                        </p:anim>
                                        <p:anim calcmode="lin" valueType="num">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3F5C3A-E7DF-FDF2-E5CB-F3B17B7011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7F9BF894-271B-4E56-FDD1-E1B7940A6EDA}"/>
              </a:ext>
            </a:extLst>
          </p:cNvPr>
          <p:cNvSpPr>
            <a:spLocks noGrp="1" noRot="1" noMove="1" noResize="1" noEditPoints="1" noAdjustHandles="1" noChangeArrowheads="1" noChangeShapeType="1"/>
          </p:cNvSpPr>
          <p:nvPr/>
        </p:nvSpPr>
        <p:spPr>
          <a:xfrm>
            <a:off x="588139" y="207518"/>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 flood warning says people should take action to be prepared for flooding.</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8859E888-FA3B-C139-FC77-522CB58CE7AB}"/>
              </a:ext>
            </a:extLst>
          </p:cNvPr>
          <p:cNvSpPr>
            <a:spLocks noGrp="1" noRot="1" noMove="1" noResize="1" noEditPoints="1" noAdjustHandles="1" noChangeArrowheads="1" noChangeShapeType="1"/>
          </p:cNvSpPr>
          <p:nvPr/>
        </p:nvSpPr>
        <p:spPr>
          <a:xfrm>
            <a:off x="588139" y="2338939"/>
            <a:ext cx="2857705" cy="3452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After working through the Weather Together toolkit, Zara knows it is important to be prepared for flooding.</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625A1612-5FD0-7504-F5D2-F2DBA1A1160B}"/>
              </a:ext>
            </a:extLst>
          </p:cNvPr>
          <p:cNvSpPr>
            <a:spLocks noGrp="1" noRot="1" noMove="1" noResize="1" noEditPoints="1" noAdjustHandles="1" noChangeArrowheads="1" noChangeShapeType="1"/>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has already put together a </a:t>
            </a:r>
            <a:r>
              <a:rPr lang="en-GB" sz="2400" b="1">
                <a:solidFill>
                  <a:schemeClr val="tx1"/>
                </a:solidFill>
                <a:latin typeface="HelveticaNeueLT Pro 55 Roman"/>
              </a:rPr>
              <a:t>bug out bag</a:t>
            </a:r>
            <a:r>
              <a:rPr lang="en-GB" sz="2400">
                <a:solidFill>
                  <a:schemeClr val="tx1"/>
                </a:solidFill>
                <a:latin typeface="HelveticaNeueLT Pro 55 Roman"/>
              </a:rPr>
              <a:t> to grab if they need to leave their house quickly.</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DB58F227-1762-FC9A-7DF4-D86E1E687B2B}"/>
              </a:ext>
            </a:extLst>
          </p:cNvPr>
          <p:cNvSpPr>
            <a:spLocks noGrp="1" noRot="1" noMove="1" noResize="1" noEditPoints="1" noAdjustHandles="1" noChangeArrowheads="1" noChangeShapeType="1"/>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HelveticaNeueLT Pro 55 Roman"/>
                <a:ea typeface="+mn-ea"/>
                <a:cs typeface="+mn-cs"/>
              </a:rPr>
              <a:t>She starts thinking about what else they need to do.</a:t>
            </a:r>
            <a:endParaRPr kumimoji="0" lang="en-GB" sz="2400" b="0" i="0" u="none" strike="noStrike" kern="1200" cap="none" spc="0" normalizeH="0" baseline="0" noProof="0" dirty="0">
              <a:ln>
                <a:noFill/>
              </a:ln>
              <a:solidFill>
                <a:schemeClr val="tx1"/>
              </a:solidFill>
              <a:effectLst/>
              <a:uLnTx/>
              <a:uFillTx/>
              <a:latin typeface="HelveticaNeueLT Pro 55 Roman" panose="020B0604020202020204" pitchFamily="34" charset="0"/>
              <a:ea typeface="+mn-ea"/>
              <a:cs typeface="+mn-cs"/>
            </a:endParaRPr>
          </a:p>
        </p:txBody>
      </p:sp>
      <p:sp>
        <p:nvSpPr>
          <p:cNvPr id="9" name="TextBox 8">
            <a:extLst>
              <a:ext uri="{FF2B5EF4-FFF2-40B4-BE49-F238E27FC236}">
                <a16:creationId xmlns:a16="http://schemas.microsoft.com/office/drawing/2014/main" id="{B67C4189-4D14-C4CA-409F-5BABA5418CE7}"/>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0" name="Group 9">
            <a:extLst>
              <a:ext uri="{FF2B5EF4-FFF2-40B4-BE49-F238E27FC236}">
                <a16:creationId xmlns:a16="http://schemas.microsoft.com/office/drawing/2014/main" id="{9C03144F-22A2-A919-37A1-1BC1907D643D}"/>
              </a:ext>
              <a:ext uri="{C183D7F6-B498-43B3-948B-1728B52AA6E4}">
                <adec:decorative xmlns:adec="http://schemas.microsoft.com/office/drawing/2017/decorative" val="1"/>
              </a:ext>
            </a:extLst>
          </p:cNvPr>
          <p:cNvGrpSpPr>
            <a:grpSpLocks noGrp="1" noUngrp="1" noRot="1" noMove="1" noResize="1"/>
          </p:cNvGrpSpPr>
          <p:nvPr/>
        </p:nvGrpSpPr>
        <p:grpSpPr>
          <a:xfrm>
            <a:off x="3445845" y="1816555"/>
            <a:ext cx="2650156" cy="2523751"/>
            <a:chOff x="948126" y="2912116"/>
            <a:chExt cx="2691443" cy="2523751"/>
          </a:xfrm>
        </p:grpSpPr>
        <p:sp>
          <p:nvSpPr>
            <p:cNvPr id="11" name="Rectangle 10">
              <a:extLst>
                <a:ext uri="{FF2B5EF4-FFF2-40B4-BE49-F238E27FC236}">
                  <a16:creationId xmlns:a16="http://schemas.microsoft.com/office/drawing/2014/main" id="{EB2BB3B4-5E64-C49A-D023-01FB8EAF99A7}"/>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1CA5A6B-DD0B-7959-10EA-CC5EE2F15B9C}"/>
                </a:ext>
              </a:extLst>
            </p:cNvPr>
            <p:cNvSpPr txBox="1">
              <a:spLocks noGrp="1" noRot="1" noMove="1" noResize="1" noEditPoints="1" noAdjustHandles="1" noChangeArrowheads="1" noChangeShapeType="1"/>
            </p:cNvSpPr>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moves valuables to somewhere safe.</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A9C6E2C7-7856-A7B3-2E7E-4B2AD445C3D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4" name="Group 13">
            <a:extLst>
              <a:ext uri="{FF2B5EF4-FFF2-40B4-BE49-F238E27FC236}">
                <a16:creationId xmlns:a16="http://schemas.microsoft.com/office/drawing/2014/main" id="{C267F21F-12E8-29A9-4D2B-2A56B426DA54}"/>
              </a:ext>
            </a:extLst>
          </p:cNvPr>
          <p:cNvGrpSpPr>
            <a:grpSpLocks noGrp="1" noUngrp="1" noRot="1" noMove="1" noResize="1"/>
          </p:cNvGrpSpPr>
          <p:nvPr/>
        </p:nvGrpSpPr>
        <p:grpSpPr>
          <a:xfrm>
            <a:off x="6096001" y="1836027"/>
            <a:ext cx="2295926" cy="2526803"/>
            <a:chOff x="8327880" y="2957485"/>
            <a:chExt cx="2780262" cy="2526803"/>
          </a:xfrm>
        </p:grpSpPr>
        <p:sp>
          <p:nvSpPr>
            <p:cNvPr id="15" name="Rectangle 14">
              <a:extLst>
                <a:ext uri="{FF2B5EF4-FFF2-40B4-BE49-F238E27FC236}">
                  <a16:creationId xmlns:a16="http://schemas.microsoft.com/office/drawing/2014/main" id="{A9C4577D-0FD1-C2EA-EA3B-181F2FCDC200}"/>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32C51A3-7384-3F4F-0B80-98ED8F25FCFC}"/>
                </a:ext>
              </a:extLst>
            </p:cNvPr>
            <p:cNvSpPr txBox="1">
              <a:spLocks noGrp="1" noRot="1" noMove="1" noResize="1" noEditPoints="1" noAdjustHandles="1" noChangeArrowheads="1" noChangeShapeType="1"/>
            </p:cNvSpPr>
            <p:nvPr/>
          </p:nvSpPr>
          <p:spPr>
            <a:xfrm>
              <a:off x="8459697" y="3545296"/>
              <a:ext cx="2648444" cy="1938992"/>
            </a:xfrm>
            <a:prstGeom prst="rect">
              <a:avLst/>
            </a:prstGeom>
            <a:noFill/>
          </p:spPr>
          <p:txBody>
            <a:bodyPr wrap="square" rtlCol="0">
              <a:spAutoFit/>
            </a:bodyPr>
            <a:lstStyle/>
            <a:p>
              <a:r>
                <a:rPr lang="en-GB" sz="24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Nothing, Zara has her grab bag ready and her dad will sort the rest.</a:t>
              </a:r>
              <a:endParaRPr lang="en-GB" sz="2400">
                <a:latin typeface="HelveticaNeueLT Pro 55 Roman" panose="020B0604020202020204" pitchFamily="34" charset="0"/>
              </a:endParaRPr>
            </a:p>
          </p:txBody>
        </p:sp>
        <p:pic>
          <p:nvPicPr>
            <p:cNvPr id="17" name="Picture 16" descr="Shape&#10;&#10;Description automatically generated with medium confidence">
              <a:extLst>
                <a:ext uri="{FF2B5EF4-FFF2-40B4-BE49-F238E27FC236}">
                  <a16:creationId xmlns:a16="http://schemas.microsoft.com/office/drawing/2014/main" id="{BC5847A1-5E8F-774A-4F62-8D56598C510E}"/>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2" name="Title 1">
            <a:extLst>
              <a:ext uri="{FF2B5EF4-FFF2-40B4-BE49-F238E27FC236}">
                <a16:creationId xmlns:a16="http://schemas.microsoft.com/office/drawing/2014/main" id="{5A56E6F4-58CA-CFB0-C291-9D91D524956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8013926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14:bounceEnd="54000">
                                          <p:cBhvr additive="base">
                                            <p:cTn id="25"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6000">
                                          <p:cBhvr additive="base">
                                            <p:cTn id="31" dur="500" fill="hold"/>
                                            <p:tgtEl>
                                              <p:spTgt spid="9"/>
                                            </p:tgtEl>
                                            <p:attrNameLst>
                                              <p:attrName>ppt_x</p:attrName>
                                            </p:attrNameLst>
                                          </p:cBhvr>
                                          <p:tavLst>
                                            <p:tav tm="0">
                                              <p:val>
                                                <p:strVal val="1+#ppt_w/2"/>
                                              </p:val>
                                            </p:tav>
                                            <p:tav tm="100000">
                                              <p:val>
                                                <p:strVal val="#ppt_x"/>
                                              </p:val>
                                            </p:tav>
                                          </p:tavLst>
                                        </p:anim>
                                        <p:anim calcmode="lin" valueType="num" p14:bounceEnd="56000">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7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70000">
                                          <p:cBhvr additive="base">
                                            <p:cTn id="37" dur="1600" fill="hold"/>
                                            <p:tgtEl>
                                              <p:spTgt spid="10"/>
                                            </p:tgtEl>
                                            <p:attrNameLst>
                                              <p:attrName>ppt_x</p:attrName>
                                            </p:attrNameLst>
                                          </p:cBhvr>
                                          <p:tavLst>
                                            <p:tav tm="0">
                                              <p:val>
                                                <p:strVal val="0-#ppt_w/2"/>
                                              </p:val>
                                            </p:tav>
                                            <p:tav tm="100000">
                                              <p:val>
                                                <p:strVal val="#ppt_x"/>
                                              </p:val>
                                            </p:tav>
                                          </p:tavLst>
                                        </p:anim>
                                        <p:anim calcmode="lin" valueType="num" p14:bounceEnd="70000">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14:presetBounceEnd="84000">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14:bounceEnd="84000">
                                          <p:cBhvr additive="base">
                                            <p:cTn id="42" dur="3200" fill="hold"/>
                                            <p:tgtEl>
                                              <p:spTgt spid="14"/>
                                            </p:tgtEl>
                                            <p:attrNameLst>
                                              <p:attrName>ppt_x</p:attrName>
                                            </p:attrNameLst>
                                          </p:cBhvr>
                                          <p:tavLst>
                                            <p:tav tm="0">
                                              <p:val>
                                                <p:strVal val="1+#ppt_w/2"/>
                                              </p:val>
                                            </p:tav>
                                            <p:tav tm="100000">
                                              <p:val>
                                                <p:strVal val="#ppt_x"/>
                                              </p:val>
                                            </p:tav>
                                          </p:tavLst>
                                        </p:anim>
                                        <p:anim calcmode="lin" valueType="num" p14:bounceEnd="84000">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900" fill="hold"/>
                                            <p:tgtEl>
                                              <p:spTgt spid="6"/>
                                            </p:tgtEl>
                                            <p:attrNameLst>
                                              <p:attrName>ppt_x</p:attrName>
                                            </p:attrNameLst>
                                          </p:cBhvr>
                                          <p:tavLst>
                                            <p:tav tm="0">
                                              <p:val>
                                                <p:strVal val="1+#ppt_w/2"/>
                                              </p:val>
                                            </p:tav>
                                            <p:tav tm="100000">
                                              <p:val>
                                                <p:strVal val="#ppt_x"/>
                                              </p:val>
                                            </p:tav>
                                          </p:tavLst>
                                        </p:anim>
                                        <p:anim calcmode="lin" valueType="num">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600" fill="hold"/>
                                            <p:tgtEl>
                                              <p:spTgt spid="10"/>
                                            </p:tgtEl>
                                            <p:attrNameLst>
                                              <p:attrName>ppt_x</p:attrName>
                                            </p:attrNameLst>
                                          </p:cBhvr>
                                          <p:tavLst>
                                            <p:tav tm="0">
                                              <p:val>
                                                <p:strVal val="0-#ppt_w/2"/>
                                              </p:val>
                                            </p:tav>
                                            <p:tav tm="100000">
                                              <p:val>
                                                <p:strVal val="#ppt_x"/>
                                              </p:val>
                                            </p:tav>
                                          </p:tavLst>
                                        </p:anim>
                                        <p:anim calcmode="lin" valueType="num">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3200" fill="hold"/>
                                            <p:tgtEl>
                                              <p:spTgt spid="14"/>
                                            </p:tgtEl>
                                            <p:attrNameLst>
                                              <p:attrName>ppt_x</p:attrName>
                                            </p:attrNameLst>
                                          </p:cBhvr>
                                          <p:tavLst>
                                            <p:tav tm="0">
                                              <p:val>
                                                <p:strVal val="1+#ppt_w/2"/>
                                              </p:val>
                                            </p:tav>
                                            <p:tav tm="100000">
                                              <p:val>
                                                <p:strVal val="#ppt_x"/>
                                              </p:val>
                                            </p:tav>
                                          </p:tavLst>
                                        </p:anim>
                                        <p:anim calcmode="lin" valueType="num">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ded street with buildings on the side">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269642"/>
            <a:ext cx="6274766"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25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thinks about this some more…</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22" y="1440849"/>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It occurs to her that her dad has a lot of other things on his mind and might need her help.</a:t>
            </a:r>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So she tries to think of what else she needs to do.</a:t>
            </a: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9AD8A5EE-6A30-77E6-7C20-27CE1D319CF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
        <p:nvSpPr>
          <p:cNvPr id="6" name="Title 5">
            <a:extLst>
              <a:ext uri="{FF2B5EF4-FFF2-40B4-BE49-F238E27FC236}">
                <a16:creationId xmlns:a16="http://schemas.microsoft.com/office/drawing/2014/main" id="{42F1D539-5026-FF5C-6905-06D152C58F07}"/>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7416471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reet with water on the ground">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34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things around in her room.</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Then, she goes and helps her dad do the same around the flat.</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most precious things are moved to the highest places.</a:t>
            </a:r>
          </a:p>
        </p:txBody>
      </p:sp>
      <p:sp>
        <p:nvSpPr>
          <p:cNvPr id="9" name="Rectangle 8">
            <a:extLst>
              <a:ext uri="{FF2B5EF4-FFF2-40B4-BE49-F238E27FC236}">
                <a16:creationId xmlns:a16="http://schemas.microsoft.com/office/drawing/2014/main" id="{66A9432E-1260-A7DC-BCC3-4DE215CBDE73}"/>
              </a:ext>
            </a:extLst>
          </p:cNvPr>
          <p:cNvSpPr>
            <a:spLocks noGrp="1" noRot="1" noMove="1" noResize="1" noEditPoints="1" noAdjustHandles="1" noChangeArrowheads="1" noChangeShapeType="1"/>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chemeClr val="tx1"/>
                </a:solidFill>
                <a:latin typeface="HelveticaNeueLT Pro 55 Roman"/>
              </a:rPr>
              <a:t>This way, if flood waters come into her house, these things will be safer.</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645107"/>
            <a:chOff x="948126" y="2912116"/>
            <a:chExt cx="2691443" cy="2645107"/>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938992"/>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decides to scroll through her tablet for a while.</a:t>
              </a:r>
              <a:endParaRPr lang="en-GB" sz="24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6"/>
            <a:ext cx="2295926" cy="2504279"/>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545296"/>
              <a:ext cx="2648444" cy="1569660"/>
            </a:xfrm>
            <a:prstGeom prst="rect">
              <a:avLst/>
            </a:prstGeom>
            <a:noFill/>
          </p:spPr>
          <p:txBody>
            <a:bodyPr wrap="square" rtlCol="0">
              <a:spAutoFit/>
            </a:bodyPr>
            <a:lstStyle/>
            <a:p>
              <a:r>
                <a:rPr lang="en-GB" sz="24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takes photos of each room in her house.</a:t>
              </a:r>
              <a:endParaRPr lang="en-GB" sz="24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19" y="167244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She moves everything that is stored on the floor or low down onto shelves, her chair and desk.</a:t>
            </a:r>
          </a:p>
        </p:txBody>
      </p:sp>
      <p:sp>
        <p:nvSpPr>
          <p:cNvPr id="7" name="Title 6">
            <a:extLst>
              <a:ext uri="{FF2B5EF4-FFF2-40B4-BE49-F238E27FC236}">
                <a16:creationId xmlns:a16="http://schemas.microsoft.com/office/drawing/2014/main" id="{BCB38F4F-B3D3-E8C0-4A39-FE6CC2D283C0}"/>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7312649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14:bounceEnd="54000">
                                          <p:cBhvr additive="base">
                                            <p:cTn id="30"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4000">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14:bounceEnd="54000">
                                          <p:cBhvr additive="base">
                                            <p:cTn id="36"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14:presetBounceEnd="56000">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14:bounceEnd="56000">
                                          <p:cBhvr additive="base">
                                            <p:cTn id="42"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7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70000">
                                          <p:cBhvr additive="base">
                                            <p:cTn id="48"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14:presetBounceEnd="84000">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14:bounceEnd="84000">
                                          <p:cBhvr additive="base">
                                            <p:cTn id="53"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900" fill="hold"/>
                                            <p:tgtEl>
                                              <p:spTgt spid="6"/>
                                            </p:tgtEl>
                                            <p:attrNameLst>
                                              <p:attrName>ppt_x</p:attrName>
                                            </p:attrNameLst>
                                          </p:cBhvr>
                                          <p:tavLst>
                                            <p:tav tm="0">
                                              <p:val>
                                                <p:strVal val="1+#ppt_w/2"/>
                                              </p:val>
                                            </p:tav>
                                            <p:tav tm="100000">
                                              <p:val>
                                                <p:strVal val="#ppt_x"/>
                                              </p:val>
                                            </p:tav>
                                          </p:tavLst>
                                        </p:anim>
                                        <p:anim calcmode="lin" valueType="num">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900" fill="hold"/>
                                            <p:tgtEl>
                                              <p:spTgt spid="9"/>
                                            </p:tgtEl>
                                            <p:attrNameLst>
                                              <p:attrName>ppt_x</p:attrName>
                                            </p:attrNameLst>
                                          </p:cBhvr>
                                          <p:tavLst>
                                            <p:tav tm="0">
                                              <p:val>
                                                <p:strVal val="1+#ppt_w/2"/>
                                              </p:val>
                                            </p:tav>
                                            <p:tav tm="100000">
                                              <p:val>
                                                <p:strVal val="#ppt_x"/>
                                              </p:val>
                                            </p:tav>
                                          </p:tavLst>
                                        </p:anim>
                                        <p:anim calcmode="lin" valueType="num">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600" fill="hold"/>
                                            <p:tgtEl>
                                              <p:spTgt spid="11"/>
                                            </p:tgtEl>
                                            <p:attrNameLst>
                                              <p:attrName>ppt_x</p:attrName>
                                            </p:attrNameLst>
                                          </p:cBhvr>
                                          <p:tavLst>
                                            <p:tav tm="0">
                                              <p:val>
                                                <p:strVal val="0-#ppt_w/2"/>
                                              </p:val>
                                            </p:tav>
                                            <p:tav tm="100000">
                                              <p:val>
                                                <p:strVal val="#ppt_x"/>
                                              </p:val>
                                            </p:tav>
                                          </p:tavLst>
                                        </p:anim>
                                        <p:anim calcmode="lin" valueType="num">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3200" fill="hold"/>
                                            <p:tgtEl>
                                              <p:spTgt spid="15"/>
                                            </p:tgtEl>
                                            <p:attrNameLst>
                                              <p:attrName>ppt_x</p:attrName>
                                            </p:attrNameLst>
                                          </p:cBhvr>
                                          <p:tavLst>
                                            <p:tav tm="0">
                                              <p:val>
                                                <p:strVal val="1+#ppt_w/2"/>
                                              </p:val>
                                            </p:tav>
                                            <p:tav tm="100000">
                                              <p:val>
                                                <p:strVal val="#ppt_x"/>
                                              </p:val>
                                            </p:tav>
                                          </p:tavLst>
                                        </p:anim>
                                        <p:anim calcmode="lin" valueType="num">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02714"/>
            <a:ext cx="2857705" cy="252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starts to scroll through her tablet and enjoys the distraction from her worry about the flooding.</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2830750"/>
            <a:ext cx="2857705"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But the rain and wind hitting her window means that she can’t stay distracted for long.</a:t>
            </a:r>
            <a:r>
              <a:rPr lang="en-GB" sz="2400">
                <a:latin typeface="HelveticaNeueLT Pro 55 Roman" panose="020B0604020202020204" pitchFamily="34" charset="0"/>
              </a:rPr>
              <a:t>.</a:t>
            </a:r>
          </a:p>
        </p:txBody>
      </p:sp>
      <p:pic>
        <p:nvPicPr>
          <p:cNvPr id="7" name="Picture 6" descr="Rain falling on a window.">
            <a:extLst>
              <a:ext uri="{FF2B5EF4-FFF2-40B4-BE49-F238E27FC236}">
                <a16:creationId xmlns:a16="http://schemas.microsoft.com/office/drawing/2014/main" id="{D38984B6-AA64-D557-ECA0-274DAE4493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1694" y="302714"/>
            <a:ext cx="5182981" cy="5449770"/>
          </a:xfrm>
          <a:prstGeom prst="rect">
            <a:avLst/>
          </a:prstGeom>
        </p:spPr>
      </p:pic>
      <p:pic>
        <p:nvPicPr>
          <p:cNvPr id="19" name="Picture 18" descr="Logo, company name&#10;&#10;Description automatically generated">
            <a:hlinkClick r:id="rId5" action="ppaction://hlinksldjump"/>
            <a:extLst>
              <a:ext uri="{FF2B5EF4-FFF2-40B4-BE49-F238E27FC236}">
                <a16:creationId xmlns:a16="http://schemas.microsoft.com/office/drawing/2014/main" id="{4E26406B-0A70-19D7-AE8B-2F776F7D7119}"/>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
        <p:nvSpPr>
          <p:cNvPr id="4" name="Title 3">
            <a:extLst>
              <a:ext uri="{FF2B5EF4-FFF2-40B4-BE49-F238E27FC236}">
                <a16:creationId xmlns:a16="http://schemas.microsoft.com/office/drawing/2014/main" id="{23AC1517-6132-77A0-EFA6-32CDDF4F6BB8}"/>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13814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14:bounceEnd="54000">
                                          <p:cBhvr additive="base">
                                            <p:cTn id="18"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900" fill="hold"/>
                                            <p:tgtEl>
                                              <p:spTgt spid="5"/>
                                            </p:tgtEl>
                                            <p:attrNameLst>
                                              <p:attrName>ppt_x</p:attrName>
                                            </p:attrNameLst>
                                          </p:cBhvr>
                                          <p:tavLst>
                                            <p:tav tm="0">
                                              <p:val>
                                                <p:strVal val="0-#ppt_w/2"/>
                                              </p:val>
                                            </p:tav>
                                            <p:tav tm="100000">
                                              <p:val>
                                                <p:strVal val="#ppt_x"/>
                                              </p:val>
                                            </p:tav>
                                          </p:tavLst>
                                        </p:anim>
                                        <p:anim calcmode="lin" valueType="num">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1"/>
            <a:ext cx="2857705" cy="326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knows that it is important to take photos of the house because if it is damaged by flood waters, the photos can be used as evidence of what they had.</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5875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can show the photos to the insurance company as proof.</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checks with her dad, then takes detailed photos of every room.</a:t>
            </a: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63121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if he knows how to switch off the electricity and gas. </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has a snack and drink with her dad.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5" name="Title 4">
            <a:extLst>
              <a:ext uri="{FF2B5EF4-FFF2-40B4-BE49-F238E27FC236}">
                <a16:creationId xmlns:a16="http://schemas.microsoft.com/office/drawing/2014/main" id="{A6EC2631-FAC7-CCBC-1981-3488E3FF39C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182473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Two people sat side by side holding a mug in their hands.">
            <a:extLst>
              <a:ext uri="{FF2B5EF4-FFF2-40B4-BE49-F238E27FC236}">
                <a16:creationId xmlns:a16="http://schemas.microsoft.com/office/drawing/2014/main" id="{529EDA69-E8FF-BD8C-AC3C-5D22B4651C0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4586" y="238785"/>
            <a:ext cx="10483563" cy="5513699"/>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238783"/>
            <a:ext cx="2857705" cy="1862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and her dad take a break and have a drink together. </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2" y="2101510"/>
            <a:ext cx="2857705" cy="367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talk through how they are feeling.</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35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They were worried at first but are feeling calmer now because they’ve talked, shared their feelings and taken some actions to protect their home.</a:t>
            </a: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5" y="3695349"/>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015663"/>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about the electricity and gas supplies.</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6"/>
            <a:ext cx="2295926" cy="2512135"/>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tries another way of feeling calm.</a:t>
              </a:r>
              <a:endParaRPr lang="en-GB" sz="2000">
                <a:latin typeface="HelveticaNeueLT Pro 55 Roman" panose="020B0604020202020204" pitchFamily="34" charset="0"/>
              </a:endParaRPr>
            </a:p>
          </p:txBody>
        </p:sp>
        <p:pic>
          <p:nvPicPr>
            <p:cNvPr id="18" name="Picture 17" descr="Shape&#10;&#10;Description automatically generated with medium confidence">
              <a:hlinkClick r:id="rId7" action="ppaction://hlinksldjump"/>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5" name="Title 4">
            <a:extLst>
              <a:ext uri="{FF2B5EF4-FFF2-40B4-BE49-F238E27FC236}">
                <a16:creationId xmlns:a16="http://schemas.microsoft.com/office/drawing/2014/main" id="{8BD5DAB5-F112-91FE-80B3-BEE7C2FCB2AB}"/>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19699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people's faces. There is an outline of a grey cloud with flashing lightening and the words 'Weather Together'.">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36095421-EBEA-6534-22C8-6409BD021911}"/>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t>Screensaver</a:t>
            </a:r>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89790-C4A5-E259-6D73-CBC2BFD71531}"/>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F0EE8841-6E10-0A42-4D96-5DEC94B9BF40}"/>
              </a:ext>
            </a:extLst>
          </p:cNvPr>
          <p:cNvSpPr>
            <a:spLocks noGrp="1" noRot="1" noMove="1" noResize="1" noEditPoints="1" noAdjustHandles="1" noChangeArrowheads="1" noChangeShapeType="1"/>
          </p:cNvSpPr>
          <p:nvPr/>
        </p:nvSpPr>
        <p:spPr>
          <a:xfrm>
            <a:off x="679623" y="325871"/>
            <a:ext cx="2855186" cy="274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tries colour breathing. Zara chooses purple for calmness and red for worry. She takes deep and slow breaths.</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5F073DAC-2E45-08F9-D72B-8960FCF4EAD3}"/>
              </a:ext>
            </a:extLst>
          </p:cNvPr>
          <p:cNvSpPr>
            <a:spLocks noGrp="1" noRot="1" noMove="1" noResize="1" noEditPoints="1" noAdjustHandles="1" noChangeArrowheads="1" noChangeShapeType="1"/>
          </p:cNvSpPr>
          <p:nvPr/>
        </p:nvSpPr>
        <p:spPr>
          <a:xfrm>
            <a:off x="677103" y="3073940"/>
            <a:ext cx="2857705" cy="2678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in, she imagines purple flowing into her body, filling her with calmness.</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CF1CC8BC-C668-700F-DDB9-541958BAB471}"/>
              </a:ext>
            </a:extLst>
          </p:cNvPr>
          <p:cNvSpPr>
            <a:spLocks noGrp="1" noRot="1" noMove="1" noResize="1" noEditPoints="1" noAdjustHandles="1" noChangeArrowheads="1" noChangeShapeType="1"/>
          </p:cNvSpPr>
          <p:nvPr/>
        </p:nvSpPr>
        <p:spPr>
          <a:xfrm>
            <a:off x="8391928" y="230929"/>
            <a:ext cx="2857705" cy="208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out, she imagines all the red worry leaving her body.</a:t>
            </a:r>
            <a:endParaRPr lang="en-GB" sz="2400">
              <a:solidFill>
                <a:schemeClr val="tx1"/>
              </a:solidFill>
              <a:latin typeface="HelveticaNeueLT Pro 55 Roman" panose="020B0604020202020204" pitchFamily="34" charset="0"/>
            </a:endParaRPr>
          </a:p>
        </p:txBody>
      </p:sp>
      <p:sp>
        <p:nvSpPr>
          <p:cNvPr id="6" name="TextBox 5">
            <a:extLst>
              <a:ext uri="{FF2B5EF4-FFF2-40B4-BE49-F238E27FC236}">
                <a16:creationId xmlns:a16="http://schemas.microsoft.com/office/drawing/2014/main" id="{31EEB081-97F4-2120-8BC9-FFFC9B33C38B}"/>
              </a:ext>
            </a:extLst>
          </p:cNvPr>
          <p:cNvSpPr txBox="1">
            <a:spLocks noGrp="1" noRot="1" noMove="1" noResize="1" noEditPoints="1" noAdjustHandles="1" noChangeArrowheads="1" noChangeShapeType="1"/>
          </p:cNvSpPr>
          <p:nvPr/>
        </p:nvSpPr>
        <p:spPr>
          <a:xfrm>
            <a:off x="8391926" y="3631436"/>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r>
              <a:rPr lang="en-GB" sz="2400">
                <a:latin typeface="HelveticaNeueLT Pro 55 Roman"/>
              </a:rPr>
              <a:t>Then, she notices how her body is feeling.</a:t>
            </a:r>
          </a:p>
          <a:p>
            <a:pPr algn="ctr"/>
            <a:endParaRPr lang="en-GB" sz="2400">
              <a:latin typeface="HelveticaNeueLT Pro 55 Roman"/>
            </a:endParaRPr>
          </a:p>
          <a:p>
            <a:pPr algn="ctr"/>
            <a:endParaRPr lang="en-GB">
              <a:latin typeface="HelveticaNeueLT Pro 55 Roman" panose="020B0604020202020204" pitchFamily="34" charset="0"/>
            </a:endParaRPr>
          </a:p>
        </p:txBody>
      </p:sp>
      <p:sp>
        <p:nvSpPr>
          <p:cNvPr id="7" name="Rectangle 6">
            <a:extLst>
              <a:ext uri="{FF2B5EF4-FFF2-40B4-BE49-F238E27FC236}">
                <a16:creationId xmlns:a16="http://schemas.microsoft.com/office/drawing/2014/main" id="{43450451-7D23-203E-471E-251F60ABD0C7}"/>
              </a:ext>
            </a:extLst>
          </p:cNvPr>
          <p:cNvSpPr>
            <a:spLocks noGrp="1" noRot="1" noMove="1" noResize="1" noEditPoints="1" noAdjustHandles="1" noChangeArrowheads="1" noChangeShapeType="1"/>
          </p:cNvSpPr>
          <p:nvPr/>
        </p:nvSpPr>
        <p:spPr>
          <a:xfrm>
            <a:off x="8391928" y="2048792"/>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does this for a few minutes.</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35A096EB-2219-A337-91B4-976B817D0C01}"/>
              </a:ext>
            </a:extLst>
          </p:cNvPr>
          <p:cNvSpPr>
            <a:spLocks noGrp="1" noRot="1" noMove="1" noResize="1" noEditPoints="1" noAdjustHandles="1" noChangeArrowheads="1" noChangeShapeType="1"/>
          </p:cNvSpPr>
          <p:nvPr/>
        </p:nvSpPr>
        <p:spPr>
          <a:xfrm>
            <a:off x="3959157" y="729574"/>
            <a:ext cx="4007796" cy="4426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HelveticaNeueLT Pro 55 Roman"/>
              </a:rPr>
              <a:t>She feels more able to help her dad again now and asks him about the electricity and gas supplies.</a:t>
            </a:r>
          </a:p>
          <a:p>
            <a:pPr algn="ctr"/>
            <a:endParaRPr lang="en-GB"/>
          </a:p>
        </p:txBody>
      </p:sp>
      <p:pic>
        <p:nvPicPr>
          <p:cNvPr id="10" name="Picture 9" descr="Logo, company name&#10;&#10;Description automatically generated">
            <a:hlinkClick r:id="rId3" action="ppaction://hlinksldjump"/>
            <a:extLst>
              <a:ext uri="{FF2B5EF4-FFF2-40B4-BE49-F238E27FC236}">
                <a16:creationId xmlns:a16="http://schemas.microsoft.com/office/drawing/2014/main" id="{CE45BE8B-2DCA-CF04-6E8D-92ECB212177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
        <p:nvSpPr>
          <p:cNvPr id="8" name="Title 7">
            <a:extLst>
              <a:ext uri="{FF2B5EF4-FFF2-40B4-BE49-F238E27FC236}">
                <a16:creationId xmlns:a16="http://schemas.microsoft.com/office/drawing/2014/main" id="{7C043E16-C49F-AF33-96B2-CD2A7CB5C655}"/>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7279790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14:bounceEnd="54000">
                                          <p:cBhvr additive="base">
                                            <p:cTn id="25"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6000">
                                          <p:cBhvr additive="base">
                                            <p:cTn id="31" dur="1800" fill="hold"/>
                                            <p:tgtEl>
                                              <p:spTgt spid="6"/>
                                            </p:tgtEl>
                                            <p:attrNameLst>
                                              <p:attrName>ppt_x</p:attrName>
                                            </p:attrNameLst>
                                          </p:cBhvr>
                                          <p:tavLst>
                                            <p:tav tm="0">
                                              <p:val>
                                                <p:strVal val="1+#ppt_w/2"/>
                                              </p:val>
                                            </p:tav>
                                            <p:tav tm="100000">
                                              <p:val>
                                                <p:strVal val="#ppt_x"/>
                                              </p:val>
                                            </p:tav>
                                          </p:tavLst>
                                        </p:anim>
                                        <p:anim calcmode="lin" valueType="num" p14:bounceEnd="56000">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900" fill="hold"/>
                                            <p:tgtEl>
                                              <p:spTgt spid="7"/>
                                            </p:tgtEl>
                                            <p:attrNameLst>
                                              <p:attrName>ppt_x</p:attrName>
                                            </p:attrNameLst>
                                          </p:cBhvr>
                                          <p:tavLst>
                                            <p:tav tm="0">
                                              <p:val>
                                                <p:strVal val="1+#ppt_w/2"/>
                                              </p:val>
                                            </p:tav>
                                            <p:tav tm="100000">
                                              <p:val>
                                                <p:strVal val="#ppt_x"/>
                                              </p:val>
                                            </p:tav>
                                          </p:tavLst>
                                        </p:anim>
                                        <p:anim calcmode="lin" valueType="num">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800" fill="hold"/>
                                            <p:tgtEl>
                                              <p:spTgt spid="6"/>
                                            </p:tgtEl>
                                            <p:attrNameLst>
                                              <p:attrName>ppt_x</p:attrName>
                                            </p:attrNameLst>
                                          </p:cBhvr>
                                          <p:tavLst>
                                            <p:tav tm="0">
                                              <p:val>
                                                <p:strVal val="1+#ppt_w/2"/>
                                              </p:val>
                                            </p:tav>
                                            <p:tav tm="100000">
                                              <p:val>
                                                <p:strVal val="#ppt_x"/>
                                              </p:val>
                                            </p:tav>
                                          </p:tavLst>
                                        </p:anim>
                                        <p:anim calcmode="lin" valueType="num">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80065" cy="273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knows that it is important to switch off the gas and electricity supply to her house in case of flooding.</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635829"/>
            <a:ext cx="2880065" cy="2116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a:rPr>
              <a:t>Water conducts electricity so it could cause an electric shock.</a:t>
            </a:r>
            <a:endParaRPr lang="en-GB" sz="2400" dirty="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If gas equipment is flooded it may be unsafe to use.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3914303"/>
            <a:ext cx="2811965" cy="1846659"/>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75478" y="3936167"/>
              <a:ext cx="2400423" cy="70788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about their car.</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707886"/>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friend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7" name="Rectangle 6">
            <a:extLst>
              <a:ext uri="{FF2B5EF4-FFF2-40B4-BE49-F238E27FC236}">
                <a16:creationId xmlns:a16="http://schemas.microsoft.com/office/drawing/2014/main" id="{1FFBD3D0-411D-C4CD-8A9C-6A861BDD9C4D}"/>
              </a:ext>
            </a:extLst>
          </p:cNvPr>
          <p:cNvSpPr>
            <a:spLocks noGrp="1" noRot="1" noMove="1" noResize="1" noEditPoints="1" noAdjustHandles="1" noChangeArrowheads="1" noChangeShapeType="1"/>
          </p:cNvSpPr>
          <p:nvPr/>
        </p:nvSpPr>
        <p:spPr>
          <a:xfrm>
            <a:off x="8369055" y="2009539"/>
            <a:ext cx="2910150" cy="192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to check he knows how to turn them off.</a:t>
            </a:r>
          </a:p>
        </p:txBody>
      </p:sp>
      <p:sp>
        <p:nvSpPr>
          <p:cNvPr id="8" name="Title 7">
            <a:extLst>
              <a:ext uri="{FF2B5EF4-FFF2-40B4-BE49-F238E27FC236}">
                <a16:creationId xmlns:a16="http://schemas.microsoft.com/office/drawing/2014/main" id="{E5FA8C0B-73ED-669F-5361-6C3C82C9AAC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4037735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14:presetBounceEnd="7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70000">
                                          <p:cBhvr additive="base">
                                            <p:cTn id="42"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14:presetBounceEnd="84000">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14:bounceEnd="84000">
                                          <p:cBhvr additive="base">
                                            <p:cTn id="47"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600" fill="hold"/>
                                            <p:tgtEl>
                                              <p:spTgt spid="11"/>
                                            </p:tgtEl>
                                            <p:attrNameLst>
                                              <p:attrName>ppt_x</p:attrName>
                                            </p:attrNameLst>
                                          </p:cBhvr>
                                          <p:tavLst>
                                            <p:tav tm="0">
                                              <p:val>
                                                <p:strVal val="0-#ppt_w/2"/>
                                              </p:val>
                                            </p:tav>
                                            <p:tav tm="100000">
                                              <p:val>
                                                <p:strVal val="#ppt_x"/>
                                              </p:val>
                                            </p:tav>
                                          </p:tavLst>
                                        </p:anim>
                                        <p:anim calcmode="lin" valueType="num">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3200" fill="hold"/>
                                            <p:tgtEl>
                                              <p:spTgt spid="15"/>
                                            </p:tgtEl>
                                            <p:attrNameLst>
                                              <p:attrName>ppt_x</p:attrName>
                                            </p:attrNameLst>
                                          </p:cBhvr>
                                          <p:tavLst>
                                            <p:tav tm="0">
                                              <p:val>
                                                <p:strVal val="1+#ppt_w/2"/>
                                              </p:val>
                                            </p:tav>
                                            <p:tav tm="100000">
                                              <p:val>
                                                <p:strVal val="#ppt_x"/>
                                              </p:val>
                                            </p:tav>
                                          </p:tavLst>
                                        </p:anim>
                                        <p:anim calcmode="lin" valueType="num">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31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sends a message to her friend to ask how</a:t>
            </a:r>
            <a:r>
              <a:rPr lang="en-GB" sz="2400">
                <a:latin typeface="HelveticaNeueLT Pro 55 Roman"/>
              </a:rPr>
              <a:t> she’s is doing.</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22" y="1667132"/>
            <a:ext cx="2857705" cy="40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a:rPr>
              <a:t>Her friend says she’s bored because she doesn't want to go out in the rain and they have to look after her little sister who is annoying.</a:t>
            </a:r>
            <a:endParaRPr lang="en-GB" sz="2400" dirty="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064230" y="230929"/>
            <a:ext cx="3185403" cy="205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if she is doing anything to prepare in case there’s a flood.</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66A9432E-1260-A7DC-BCC3-4DE215CBDE73}"/>
              </a:ext>
            </a:extLst>
          </p:cNvPr>
          <p:cNvSpPr>
            <a:spLocks noGrp="1" noRot="1" noMove="1" noResize="1" noEditPoints="1" noAdjustHandles="1" noChangeArrowheads="1" noChangeShapeType="1"/>
          </p:cNvSpPr>
          <p:nvPr/>
        </p:nvSpPr>
        <p:spPr>
          <a:xfrm>
            <a:off x="8064231" y="2027621"/>
            <a:ext cx="3185402" cy="157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sends a link to the flood alerts page.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064230" y="3577473"/>
            <a:ext cx="3139661" cy="2215991"/>
          </a:xfrm>
          <a:prstGeom prst="rect">
            <a:avLst/>
          </a:prstGeom>
          <a:solidFill>
            <a:schemeClr val="bg1"/>
          </a:solidFill>
        </p:spPr>
        <p:txBody>
          <a:bodyPr wrap="square">
            <a:spAutoFit/>
          </a:bodyPr>
          <a:lstStyle/>
          <a:p>
            <a:r>
              <a:rPr lang="en-GB" sz="2400">
                <a:latin typeface="HelveticaNeueLT Pro 55 Roman"/>
              </a:rPr>
              <a:t>Zara’s friend says they hadn’t seen this but now they’ll go and ask their carer about what they can do.</a:t>
            </a:r>
          </a:p>
          <a:p>
            <a:pPr marL="0" indent="0" algn="ctr">
              <a:buNone/>
            </a:pPr>
            <a:endParaRPr lang="en-GB">
              <a:latin typeface="HelveticaNeueLT Pro 55 Roman" panose="020B0604020202020204" pitchFamily="34" charset="0"/>
            </a:endParaRP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F4C5EACA-9B6A-C071-DB81-437822088BA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
        <p:nvSpPr>
          <p:cNvPr id="5" name="Title 4">
            <a:extLst>
              <a:ext uri="{FF2B5EF4-FFF2-40B4-BE49-F238E27FC236}">
                <a16:creationId xmlns:a16="http://schemas.microsoft.com/office/drawing/2014/main" id="{AFF2BA3A-6A11-89E9-3B27-D81563A952E9}"/>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521471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14:bounceEnd="54000">
                                          <p:cBhvr additive="base">
                                            <p:cTn id="30"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900" fill="hold"/>
                                            <p:tgtEl>
                                              <p:spTgt spid="9"/>
                                            </p:tgtEl>
                                            <p:attrNameLst>
                                              <p:attrName>ppt_x</p:attrName>
                                            </p:attrNameLst>
                                          </p:cBhvr>
                                          <p:tavLst>
                                            <p:tav tm="0">
                                              <p:val>
                                                <p:strVal val="1+#ppt_w/2"/>
                                              </p:val>
                                            </p:tav>
                                            <p:tav tm="100000">
                                              <p:val>
                                                <p:strVal val="#ppt_x"/>
                                              </p:val>
                                            </p:tav>
                                          </p:tavLst>
                                        </p:anim>
                                        <p:anim calcmode="lin" valueType="num">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77546" cy="10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about their car.</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968885"/>
            <a:ext cx="2880065" cy="1783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Her dad keeps their car in the parking space outside the flat.</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30"/>
            <a:ext cx="2857705" cy="1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Flood waters could damage the car.</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89409" y="3834453"/>
            <a:ext cx="2811965" cy="1938992"/>
          </a:xfrm>
          <a:prstGeom prst="rect">
            <a:avLst/>
          </a:prstGeom>
          <a:solidFill>
            <a:schemeClr val="bg1"/>
          </a:solidFill>
        </p:spPr>
        <p:txBody>
          <a:bodyPr wrap="square">
            <a:spAutoFit/>
          </a:bodyPr>
          <a:lstStyle/>
          <a:p>
            <a:r>
              <a:rPr lang="en-GB" sz="2400">
                <a:latin typeface="HelveticaNeueLT Pro 55 Roman"/>
              </a:rPr>
              <a:t>So Zara asks her dad to think about moving this if the flooding risk worsens.</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0656AA10-2AF1-97A3-A42B-14F5E9764AC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50763"/>
          <a:stretch/>
        </p:blipFill>
        <p:spPr>
          <a:xfrm>
            <a:off x="9915115" y="154523"/>
            <a:ext cx="1972277" cy="361043"/>
          </a:xfrm>
          <a:prstGeom prst="rect">
            <a:avLst/>
          </a:prstGeom>
        </p:spPr>
      </p:pic>
      <p:sp>
        <p:nvSpPr>
          <p:cNvPr id="7" name="Title 6">
            <a:extLst>
              <a:ext uri="{FF2B5EF4-FFF2-40B4-BE49-F238E27FC236}">
                <a16:creationId xmlns:a16="http://schemas.microsoft.com/office/drawing/2014/main" id="{C888F2B4-1976-6A41-27E8-CE55BFBDA25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0539049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val="0"/>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43096" y="284414"/>
            <a:ext cx="2894232" cy="254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Outside the rain is heavy. </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33437" y="2830750"/>
            <a:ext cx="2903890"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is still worried about the risk of flooding. </a:t>
            </a:r>
          </a:p>
          <a:p>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pic>
        <p:nvPicPr>
          <p:cNvPr id="7" name="Picture 6" descr="A picture containing nature, rain&#10;&#10;Description automatically generated">
            <a:extLst>
              <a:ext uri="{FF2B5EF4-FFF2-40B4-BE49-F238E27FC236}">
                <a16:creationId xmlns:a16="http://schemas.microsoft.com/office/drawing/2014/main" id="{D38984B6-AA64-D557-ECA0-274DAE4493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1694" y="302714"/>
            <a:ext cx="5182981" cy="5449770"/>
          </a:xfrm>
          <a:prstGeom prst="rect">
            <a:avLst/>
          </a:prstGeom>
        </p:spPr>
      </p:pic>
      <p:sp>
        <p:nvSpPr>
          <p:cNvPr id="4" name="TextBox 3">
            <a:extLst>
              <a:ext uri="{FF2B5EF4-FFF2-40B4-BE49-F238E27FC236}">
                <a16:creationId xmlns:a16="http://schemas.microsoft.com/office/drawing/2014/main" id="{6A9C1EE6-38D1-8077-706D-FB73120ED866}"/>
              </a:ext>
            </a:extLst>
          </p:cNvPr>
          <p:cNvSpPr txBox="1">
            <a:spLocks noGrp="1" noRot="1" noMove="1" noResize="1" noEditPoints="1" noAdjustHandles="1" noChangeArrowheads="1" noChangeShapeType="1"/>
          </p:cNvSpPr>
          <p:nvPr/>
        </p:nvSpPr>
        <p:spPr>
          <a:xfrm>
            <a:off x="8391926" y="4314409"/>
            <a:ext cx="2903891"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6" name="Group 5">
            <a:extLst>
              <a:ext uri="{FF2B5EF4-FFF2-40B4-BE49-F238E27FC236}">
                <a16:creationId xmlns:a16="http://schemas.microsoft.com/office/drawing/2014/main" id="{5762A717-D37F-3C3D-D2D7-B2245C4EBF2F}"/>
              </a:ext>
            </a:extLst>
          </p:cNvPr>
          <p:cNvGrpSpPr>
            <a:grpSpLocks noGrp="1" noUngrp="1" noRot="1" noMove="1" noResize="1"/>
          </p:cNvGrpSpPr>
          <p:nvPr/>
        </p:nvGrpSpPr>
        <p:grpSpPr>
          <a:xfrm>
            <a:off x="3537325" y="1816555"/>
            <a:ext cx="2558675" cy="2523751"/>
            <a:chOff x="948126" y="2912116"/>
            <a:chExt cx="2691443" cy="2523751"/>
          </a:xfrm>
        </p:grpSpPr>
        <p:sp>
          <p:nvSpPr>
            <p:cNvPr id="9" name="Rectangle 8">
              <a:extLst>
                <a:ext uri="{FF2B5EF4-FFF2-40B4-BE49-F238E27FC236}">
                  <a16:creationId xmlns:a16="http://schemas.microsoft.com/office/drawing/2014/main" id="{679F6109-9DEF-6ADE-35D2-886A19D0F7D2}"/>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239F5BA-1FB0-3571-B3A2-5546C1CDCF15}"/>
                </a:ext>
              </a:extLst>
            </p:cNvPr>
            <p:cNvSpPr txBox="1">
              <a:spLocks noGrp="1" noRot="1" noMove="1" noResize="1" noEditPoints="1" noAdjustHandles="1" noChangeArrowheads="1" noChangeShapeType="1"/>
            </p:cNvSpPr>
            <p:nvPr/>
          </p:nvSpPr>
          <p:spPr>
            <a:xfrm>
              <a:off x="1187756" y="375026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looks at the Met Office weather forecast to learn more.</a:t>
              </a:r>
              <a:endParaRPr lang="en-GB" sz="2000">
                <a:solidFill>
                  <a:schemeClr val="bg1"/>
                </a:solidFill>
                <a:latin typeface="HelveticaNeueLT Pro 55 Roman" panose="020B0604020202020204" pitchFamily="34" charset="0"/>
              </a:endParaRPr>
            </a:p>
          </p:txBody>
        </p:sp>
        <p:pic>
          <p:nvPicPr>
            <p:cNvPr id="11" name="Picture 10" descr="Graphical user interface, application&#10;&#10;Description automatically generated">
              <a:extLst>
                <a:ext uri="{FF2B5EF4-FFF2-40B4-BE49-F238E27FC236}">
                  <a16:creationId xmlns:a16="http://schemas.microsoft.com/office/drawing/2014/main" id="{CEE29CDC-EAB7-5BE6-7153-290586E8EA47}"/>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grpSp>
        <p:nvGrpSpPr>
          <p:cNvPr id="12" name="Group 11">
            <a:extLst>
              <a:ext uri="{FF2B5EF4-FFF2-40B4-BE49-F238E27FC236}">
                <a16:creationId xmlns:a16="http://schemas.microsoft.com/office/drawing/2014/main" id="{2382DEA2-3F43-D617-2480-068DF050C0B1}"/>
              </a:ext>
            </a:extLst>
          </p:cNvPr>
          <p:cNvGrpSpPr>
            <a:grpSpLocks noGrp="1" noUngrp="1" noRot="1" noMove="1" noResize="1"/>
          </p:cNvGrpSpPr>
          <p:nvPr/>
        </p:nvGrpSpPr>
        <p:grpSpPr>
          <a:xfrm>
            <a:off x="6096001" y="1836026"/>
            <a:ext cx="2295926" cy="2522579"/>
            <a:chOff x="8327880" y="2957485"/>
            <a:chExt cx="2780262" cy="2478382"/>
          </a:xfrm>
        </p:grpSpPr>
        <p:sp>
          <p:nvSpPr>
            <p:cNvPr id="13" name="Rectangle 12">
              <a:extLst>
                <a:ext uri="{FF2B5EF4-FFF2-40B4-BE49-F238E27FC236}">
                  <a16:creationId xmlns:a16="http://schemas.microsoft.com/office/drawing/2014/main" id="{2D2D2EE9-5C12-3B1E-740C-DBBF6C5B44E5}"/>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013869B-C6FA-5EF8-7186-2C0F3B1B5239}"/>
                </a:ext>
              </a:extLst>
            </p:cNvPr>
            <p:cNvSpPr txBox="1">
              <a:spLocks noGrp="1" noRot="1" noMove="1" noResize="1" noEditPoints="1" noAdjustHandles="1" noChangeArrowheads="1" noChangeShapeType="1"/>
            </p:cNvSpPr>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can now relax because her house is prepared.</a:t>
              </a:r>
              <a:endParaRPr lang="en-GB" sz="2000">
                <a:latin typeface="HelveticaNeueLT Pro 55 Roman" panose="020B0604020202020204"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978E74BC-1091-2184-84C5-DEAD75A6BF75}"/>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
        <p:nvSpPr>
          <p:cNvPr id="16" name="Title 15">
            <a:extLst>
              <a:ext uri="{FF2B5EF4-FFF2-40B4-BE49-F238E27FC236}">
                <a16:creationId xmlns:a16="http://schemas.microsoft.com/office/drawing/2014/main" id="{B1941DB2-993B-CA0D-CDB4-3EFDB5246C8B}"/>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7051608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4000">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14:bounceEnd="54000">
                                          <p:cBhvr additive="base">
                                            <p:cTn id="16"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14:presetBounceEnd="54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4000">
                                          <p:cBhvr additive="base">
                                            <p:cTn id="21"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6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6000">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70000">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14:bounceEnd="70000">
                                          <p:cBhvr additive="base">
                                            <p:cTn id="33" dur="1600" fill="hold"/>
                                            <p:tgtEl>
                                              <p:spTgt spid="6"/>
                                            </p:tgtEl>
                                            <p:attrNameLst>
                                              <p:attrName>ppt_x</p:attrName>
                                            </p:attrNameLst>
                                          </p:cBhvr>
                                          <p:tavLst>
                                            <p:tav tm="0">
                                              <p:val>
                                                <p:strVal val="0-#ppt_w/2"/>
                                              </p:val>
                                            </p:tav>
                                            <p:tav tm="100000">
                                              <p:val>
                                                <p:strVal val="#ppt_x"/>
                                              </p:val>
                                            </p:tav>
                                          </p:tavLst>
                                        </p:anim>
                                        <p:anim calcmode="lin" valueType="num" p14:bounceEnd="70000">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14:presetBounceEnd="84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84000">
                                          <p:cBhvr additive="base">
                                            <p:cTn id="38" dur="3200" fill="hold"/>
                                            <p:tgtEl>
                                              <p:spTgt spid="12"/>
                                            </p:tgtEl>
                                            <p:attrNameLst>
                                              <p:attrName>ppt_x</p:attrName>
                                            </p:attrNameLst>
                                          </p:cBhvr>
                                          <p:tavLst>
                                            <p:tav tm="0">
                                              <p:val>
                                                <p:strVal val="1+#ppt_w/2"/>
                                              </p:val>
                                            </p:tav>
                                            <p:tav tm="100000">
                                              <p:val>
                                                <p:strVal val="#ppt_x"/>
                                              </p:val>
                                            </p:tav>
                                          </p:tavLst>
                                        </p:anim>
                                        <p:anim calcmode="lin" valueType="num" p14:bounceEnd="84000">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900" fill="hold"/>
                                            <p:tgtEl>
                                              <p:spTgt spid="3"/>
                                            </p:tgtEl>
                                            <p:attrNameLst>
                                              <p:attrName>ppt_x</p:attrName>
                                            </p:attrNameLst>
                                          </p:cBhvr>
                                          <p:tavLst>
                                            <p:tav tm="0">
                                              <p:val>
                                                <p:strVal val="0-#ppt_w/2"/>
                                              </p:val>
                                            </p:tav>
                                            <p:tav tm="100000">
                                              <p:val>
                                                <p:strVal val="#ppt_x"/>
                                              </p:val>
                                            </p:tav>
                                          </p:tavLst>
                                        </p:anim>
                                        <p:anim calcmode="lin" valueType="num">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900" fill="hold"/>
                                            <p:tgtEl>
                                              <p:spTgt spid="5"/>
                                            </p:tgtEl>
                                            <p:attrNameLst>
                                              <p:attrName>ppt_x</p:attrName>
                                            </p:attrNameLst>
                                          </p:cBhvr>
                                          <p:tavLst>
                                            <p:tav tm="0">
                                              <p:val>
                                                <p:strVal val="0-#ppt_w/2"/>
                                              </p:val>
                                            </p:tav>
                                            <p:tav tm="100000">
                                              <p:val>
                                                <p:strVal val="#ppt_x"/>
                                              </p:val>
                                            </p:tav>
                                          </p:tavLst>
                                        </p:anim>
                                        <p:anim calcmode="lin" valueType="num">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600" fill="hold"/>
                                            <p:tgtEl>
                                              <p:spTgt spid="6"/>
                                            </p:tgtEl>
                                            <p:attrNameLst>
                                              <p:attrName>ppt_x</p:attrName>
                                            </p:attrNameLst>
                                          </p:cBhvr>
                                          <p:tavLst>
                                            <p:tav tm="0">
                                              <p:val>
                                                <p:strVal val="0-#ppt_w/2"/>
                                              </p:val>
                                            </p:tav>
                                            <p:tav tm="100000">
                                              <p:val>
                                                <p:strVal val="#ppt_x"/>
                                              </p:val>
                                            </p:tav>
                                          </p:tavLst>
                                        </p:anim>
                                        <p:anim calcmode="lin" valueType="num">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3200" fill="hold"/>
                                            <p:tgtEl>
                                              <p:spTgt spid="12"/>
                                            </p:tgtEl>
                                            <p:attrNameLst>
                                              <p:attrName>ppt_x</p:attrName>
                                            </p:attrNameLst>
                                          </p:cBhvr>
                                          <p:tavLst>
                                            <p:tav tm="0">
                                              <p:val>
                                                <p:strVal val="1+#ppt_w/2"/>
                                              </p:val>
                                            </p:tav>
                                            <p:tav tm="100000">
                                              <p:val>
                                                <p:strVal val="#ppt_x"/>
                                              </p:val>
                                            </p:tav>
                                          </p:tavLst>
                                        </p:anim>
                                        <p:anim calcmode="lin" valueType="num">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street with water on the ground">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person and person looking at a phon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2655651"/>
            <a:ext cx="3120853" cy="315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Font typeface="Calibri" panose="020F0502020204030204" pitchFamily="34" charset="0"/>
              <a:buNone/>
            </a:pPr>
            <a:r>
              <a:rPr lang="en-GB" sz="2400">
                <a:solidFill>
                  <a:schemeClr val="tx1"/>
                </a:solidFill>
                <a:latin typeface="HelveticaNeueLT Pro 55 Roman"/>
              </a:rPr>
              <a:t>Zara’s dad is still concerned about the flooding and would like some more information so he asks Zara to use the internet to find out more.</a:t>
            </a:r>
          </a:p>
        </p:txBody>
      </p:sp>
      <p:pic>
        <p:nvPicPr>
          <p:cNvPr id="5" name="Picture 4" descr="Logo, company name&#10;&#10;Description automatically generated">
            <a:hlinkClick r:id="rId5" action="ppaction://hlinksldjump"/>
            <a:extLst>
              <a:ext uri="{FF2B5EF4-FFF2-40B4-BE49-F238E27FC236}">
                <a16:creationId xmlns:a16="http://schemas.microsoft.com/office/drawing/2014/main" id="{5BB307C8-D703-17F4-F512-C4DDAF387A5D}"/>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l="3530" t="16668" r="-3530" b="43743"/>
          <a:stretch/>
        </p:blipFill>
        <p:spPr>
          <a:xfrm>
            <a:off x="9915115" y="154523"/>
            <a:ext cx="1972277" cy="438864"/>
          </a:xfrm>
          <a:prstGeom prst="rect">
            <a:avLst/>
          </a:prstGeom>
        </p:spPr>
      </p:pic>
    </p:spTree>
    <p:extLst>
      <p:ext uri="{BB962C8B-B14F-4D97-AF65-F5344CB8AC3E}">
        <p14:creationId xmlns:p14="http://schemas.microsoft.com/office/powerpoint/2010/main" val="2034612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14:presetBounceEnd="7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7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4"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751855" y="365125"/>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a:stretch/>
        </p:blipFill>
        <p:spPr>
          <a:xfrm>
            <a:off x="679622" y="365124"/>
            <a:ext cx="5959303" cy="544147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3178629"/>
            <a:ext cx="3288336" cy="262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weather forecast has an amber weather warning for rain.</a:t>
            </a:r>
          </a:p>
          <a:p>
            <a:r>
              <a:rPr lang="en-GB" sz="2400">
                <a:solidFill>
                  <a:schemeClr val="tx1"/>
                </a:solidFill>
                <a:latin typeface="HelveticaNeueLT Pro 55 Roman" panose="020B0604020202020204" pitchFamily="34" charset="0"/>
              </a:rPr>
              <a:t>Zara and her dad look at the Met Office to learn about weather warnings.</a:t>
            </a:r>
          </a:p>
        </p:txBody>
      </p:sp>
      <p:grpSp>
        <p:nvGrpSpPr>
          <p:cNvPr id="23" name="Group 22" descr="Weather warnings image">
            <a:extLst>
              <a:ext uri="{FF2B5EF4-FFF2-40B4-BE49-F238E27FC236}">
                <a16:creationId xmlns:a16="http://schemas.microsoft.com/office/drawing/2014/main" id="{B14FBEB1-842E-7AD4-F1DE-2509828B27D3}"/>
              </a:ext>
            </a:extLst>
          </p:cNvPr>
          <p:cNvGrpSpPr>
            <a:grpSpLocks noGrp="1" noUngrp="1" noRot="1" noMove="1" noResize="1"/>
          </p:cNvGrpSpPr>
          <p:nvPr/>
        </p:nvGrpSpPr>
        <p:grpSpPr>
          <a:xfrm>
            <a:off x="6699249" y="131055"/>
            <a:ext cx="4775200" cy="6141157"/>
            <a:chOff x="6699249" y="131055"/>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3105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night sky&#10;&#10;Description automatically generated">
                <a:extLst>
                  <a:ext uri="{FF2B5EF4-FFF2-40B4-BE49-F238E27FC236}">
                    <a16:creationId xmlns:a16="http://schemas.microsoft.com/office/drawing/2014/main" id="{E8498609-3A0E-0B5E-521B-F02B8FC9CDF8}"/>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val="0"/>
                  </a:ext>
                </a:extLst>
              </a:blip>
              <a:srcRect/>
              <a:stretch/>
            </p:blipFill>
            <p:spPr>
              <a:xfrm>
                <a:off x="5446889" y="155398"/>
                <a:ext cx="4775200" cy="6141157"/>
              </a:xfrm>
              <a:prstGeom prst="rect">
                <a:avLst/>
              </a:prstGeom>
            </p:spPr>
          </p:pic>
        </p:grpSp>
        <p:pic>
          <p:nvPicPr>
            <p:cNvPr id="15" name="Picture 14">
              <a:extLst>
                <a:ext uri="{FF2B5EF4-FFF2-40B4-BE49-F238E27FC236}">
                  <a16:creationId xmlns:a16="http://schemas.microsoft.com/office/drawing/2014/main" id="{97B93319-287D-2D5A-0972-EE3C4BFD030A}"/>
                </a:ext>
              </a:extLst>
            </p:cNvPr>
            <p:cNvPicPr>
              <a:picLocks noGrp="1" noRot="1" noChangeAspect="1" noMove="1" noResize="1" noEditPoints="1" noAdjustHandles="1" noChangeArrowheads="1" noChangeShapeType="1" noCrop="1"/>
            </p:cNvPicPr>
            <p:nvPr/>
          </p:nvPicPr>
          <p:blipFill rotWithShape="1">
            <a:blip r:embed="rId7"/>
            <a:srcRect b="17336"/>
            <a:stretch/>
          </p:blipFill>
          <p:spPr>
            <a:xfrm>
              <a:off x="7227184" y="788238"/>
              <a:ext cx="3729833" cy="4726737"/>
            </a:xfrm>
            <a:prstGeom prst="rect">
              <a:avLst/>
            </a:prstGeom>
          </p:spPr>
        </p:pic>
      </p:grpSp>
      <p:grpSp>
        <p:nvGrpSpPr>
          <p:cNvPr id="18" name="Group 17">
            <a:extLst>
              <a:ext uri="{FF2B5EF4-FFF2-40B4-BE49-F238E27FC236}">
                <a16:creationId xmlns:a16="http://schemas.microsoft.com/office/drawing/2014/main" id="{499829AE-7E8E-2DB6-883F-70C5B09D5E89}"/>
              </a:ext>
            </a:extLst>
          </p:cNvPr>
          <p:cNvGrpSpPr>
            <a:grpSpLocks noGrp="1" noUngrp="1" noRot="1" noMove="1" noResize="1"/>
          </p:cNvGrpSpPr>
          <p:nvPr/>
        </p:nvGrpSpPr>
        <p:grpSpPr>
          <a:xfrm>
            <a:off x="4423660" y="2401243"/>
            <a:ext cx="2218322" cy="2260630"/>
            <a:chOff x="4423660" y="2401243"/>
            <a:chExt cx="2218322" cy="2260630"/>
          </a:xfrm>
        </p:grpSpPr>
        <p:sp>
          <p:nvSpPr>
            <p:cNvPr id="16" name="Rectangle 15">
              <a:extLst>
                <a:ext uri="{FF2B5EF4-FFF2-40B4-BE49-F238E27FC236}">
                  <a16:creationId xmlns:a16="http://schemas.microsoft.com/office/drawing/2014/main" id="{3620419D-E48F-CC7B-7A33-9B6CE4A6DAF5}"/>
                </a:ext>
              </a:extLst>
            </p:cNvPr>
            <p:cNvSpPr>
              <a:spLocks noGrp="1" noRot="1" noMove="1" noResize="1" noEditPoints="1" noAdjustHandles="1" noChangeArrowheads="1" noChangeShapeType="1"/>
            </p:cNvSpPr>
            <p:nvPr/>
          </p:nvSpPr>
          <p:spPr>
            <a:xfrm>
              <a:off x="4459283" y="2634277"/>
              <a:ext cx="2167733" cy="2027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a:solidFill>
                    <a:schemeClr val="bg1"/>
                  </a:solidFill>
                  <a:latin typeface="HelveticaNeueLT Pro 55 Roman" panose="020B0604020202020204" pitchFamily="34" charset="0"/>
                  <a:hlinkClick r:id="rId8">
                    <a:extLst>
                      <a:ext uri="{A12FA001-AC4F-418D-AE19-62706E023703}">
                        <ahyp:hlinkClr xmlns:ahyp="http://schemas.microsoft.com/office/drawing/2018/hyperlinkcolor" val="tx"/>
                      </a:ext>
                    </a:extLst>
                  </a:hlinkClick>
                </a:rPr>
                <a:t>Look at the Met Office’s guide to weather warnings.</a:t>
              </a:r>
              <a:endParaRPr lang="en-GB">
                <a:solidFill>
                  <a:schemeClr val="bg1"/>
                </a:solidFill>
                <a:latin typeface="HelveticaNeueLT Pro 55 Roman" panose="020B0604020202020204" pitchFamily="34" charset="0"/>
              </a:endParaRPr>
            </a:p>
            <a:p>
              <a:pPr marL="0" indent="0" algn="ctr">
                <a:buNone/>
              </a:pPr>
              <a:endParaRPr lang="en-GB">
                <a:latin typeface="HelveticaNeueLT Pro 55 Roman"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93DB8F59-C511-CA74-656C-1DF141CCAA3C}"/>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4423660" y="2401243"/>
              <a:ext cx="2218322" cy="1246832"/>
            </a:xfrm>
            <a:prstGeom prst="rect">
              <a:avLst/>
            </a:prstGeom>
          </p:spPr>
        </p:pic>
      </p:grpSp>
      <p:pic>
        <p:nvPicPr>
          <p:cNvPr id="22" name="Picture 21" descr="Logo, company name&#10;&#10;Description automatically generated">
            <a:hlinkClick r:id="rId10"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954282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78000">
                                          <p:cBhvr additive="base">
                                            <p:cTn id="13" dur="1700" fill="hold"/>
                                            <p:tgtEl>
                                              <p:spTgt spid="23"/>
                                            </p:tgtEl>
                                            <p:attrNameLst>
                                              <p:attrName>ppt_x</p:attrName>
                                            </p:attrNameLst>
                                          </p:cBhvr>
                                          <p:tavLst>
                                            <p:tav tm="0">
                                              <p:val>
                                                <p:strVal val="#ppt_x"/>
                                              </p:val>
                                            </p:tav>
                                            <p:tav tm="100000">
                                              <p:val>
                                                <p:strVal val="#ppt_x"/>
                                              </p:val>
                                            </p:tav>
                                          </p:tavLst>
                                        </p:anim>
                                        <p:anim calcmode="lin" valueType="num" p14:bounceEnd="78000">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700" fill="hold"/>
                                            <p:tgtEl>
                                              <p:spTgt spid="23"/>
                                            </p:tgtEl>
                                            <p:attrNameLst>
                                              <p:attrName>ppt_x</p:attrName>
                                            </p:attrNameLst>
                                          </p:cBhvr>
                                          <p:tavLst>
                                            <p:tav tm="0">
                                              <p:val>
                                                <p:strVal val="#ppt_x"/>
                                              </p:val>
                                            </p:tav>
                                            <p:tav tm="100000">
                                              <p:val>
                                                <p:strVal val="#ppt_x"/>
                                              </p:val>
                                            </p:tav>
                                          </p:tavLst>
                                        </p:anim>
                                        <p:anim calcmode="lin" valueType="num">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7" name="Picture 6" descr="A person and person looking at a phone&#10;&#10;">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538420" y="269279"/>
            <a:ext cx="2464467" cy="198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discuss this and who they might need to help.</a:t>
            </a:r>
          </a:p>
        </p:txBody>
      </p:sp>
      <p:sp>
        <p:nvSpPr>
          <p:cNvPr id="5" name="Rectangle 4">
            <a:extLst>
              <a:ext uri="{FF2B5EF4-FFF2-40B4-BE49-F238E27FC236}">
                <a16:creationId xmlns:a16="http://schemas.microsoft.com/office/drawing/2014/main" id="{9E414E4B-43A3-E0F2-58AC-61B71196C4CD}"/>
              </a:ext>
            </a:extLst>
          </p:cNvPr>
          <p:cNvSpPr>
            <a:spLocks noGrp="1" noRot="1" noMove="1" noResize="1" noEditPoints="1" noAdjustHandles="1" noChangeArrowheads="1" noChangeShapeType="1"/>
          </p:cNvSpPr>
          <p:nvPr/>
        </p:nvSpPr>
        <p:spPr>
          <a:xfrm>
            <a:off x="538420" y="4157095"/>
            <a:ext cx="2464467" cy="1651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2400">
                <a:solidFill>
                  <a:schemeClr val="tx1"/>
                </a:solidFill>
                <a:latin typeface="HelveticaNeueLT Pro 55 Roman" panose="020B0604020202020204" pitchFamily="34" charset="0"/>
              </a:rPr>
              <a:t>They think about what the amber weather warning says: </a:t>
            </a:r>
          </a:p>
        </p:txBody>
      </p:sp>
      <p:sp>
        <p:nvSpPr>
          <p:cNvPr id="9" name="TextBox 8">
            <a:extLst>
              <a:ext uri="{FF2B5EF4-FFF2-40B4-BE49-F238E27FC236}">
                <a16:creationId xmlns:a16="http://schemas.microsoft.com/office/drawing/2014/main" id="{C9D5B06D-0040-0C06-BDF5-CC1F3130F61C}"/>
              </a:ext>
            </a:extLst>
          </p:cNvPr>
          <p:cNvSpPr txBox="1">
            <a:spLocks noGrp="1" noRot="1" noMove="1" noResize="1" noEditPoints="1" noAdjustHandles="1" noChangeArrowheads="1" noChangeShapeType="1"/>
          </p:cNvSpPr>
          <p:nvPr/>
        </p:nvSpPr>
        <p:spPr>
          <a:xfrm>
            <a:off x="5553961" y="130367"/>
            <a:ext cx="5737789" cy="2215991"/>
          </a:xfrm>
          <a:prstGeom prst="rect">
            <a:avLst/>
          </a:prstGeom>
          <a:solidFill>
            <a:schemeClr val="bg1"/>
          </a:solidFill>
        </p:spPr>
        <p:txBody>
          <a:bodyPr wrap="square">
            <a:spAutoFit/>
          </a:bodyPr>
          <a:lstStyle/>
          <a:p>
            <a:pPr marL="0" indent="0">
              <a:buNone/>
            </a:pPr>
            <a:endParaRPr lang="en-GB" sz="1400">
              <a:latin typeface="HelveticaNeueLT Pro 55 Roman" panose="020B0604020202020204" pitchFamily="34" charset="0"/>
            </a:endParaRPr>
          </a:p>
          <a:p>
            <a:pPr marL="0" indent="0">
              <a:buNone/>
            </a:pPr>
            <a:r>
              <a:rPr lang="en-GB" sz="2400">
                <a:latin typeface="HelveticaNeueLT Pro 55 Roman" panose="020B0604020202020204" pitchFamily="34" charset="0"/>
              </a:rPr>
              <a:t>“</a:t>
            </a:r>
            <a:r>
              <a:rPr lang="en-GB" sz="2400" b="0" i="1">
                <a:solidFill>
                  <a:srgbClr val="333333"/>
                </a:solidFill>
                <a:effectLst/>
                <a:latin typeface="FSEmeric"/>
              </a:rPr>
              <a:t>You may want to consider the impact of the weather on your family and your community and whether there is anything you need to do ahead of the severe weather to minimise the impact.</a:t>
            </a:r>
            <a:r>
              <a:rPr lang="en-GB" sz="2400" b="0" i="1">
                <a:solidFill>
                  <a:srgbClr val="333333"/>
                </a:solidFill>
                <a:effectLst/>
                <a:latin typeface="HelveticaNeueLT Pro 55 Roman" panose="020B0604020202020204" pitchFamily="34" charset="0"/>
              </a:rPr>
              <a:t>”</a:t>
            </a:r>
          </a:p>
        </p:txBody>
      </p:sp>
      <p:sp>
        <p:nvSpPr>
          <p:cNvPr id="11" name="TextBox 10">
            <a:extLst>
              <a:ext uri="{FF2B5EF4-FFF2-40B4-BE49-F238E27FC236}">
                <a16:creationId xmlns:a16="http://schemas.microsoft.com/office/drawing/2014/main" id="{AA07DC79-A0F6-69C1-8E03-24873F54D1E8}"/>
              </a:ext>
            </a:extLst>
          </p:cNvPr>
          <p:cNvSpPr txBox="1">
            <a:spLocks noGrp="1" noRot="1" noMove="1" noResize="1" noEditPoints="1" noAdjustHandles="1" noChangeArrowheads="1" noChangeShapeType="1"/>
          </p:cNvSpPr>
          <p:nvPr/>
        </p:nvSpPr>
        <p:spPr>
          <a:xfrm>
            <a:off x="5561562" y="4515033"/>
            <a:ext cx="5667189" cy="1569660"/>
          </a:xfrm>
          <a:prstGeom prst="rect">
            <a:avLst/>
          </a:prstGeom>
          <a:solidFill>
            <a:schemeClr val="bg1"/>
          </a:solidFill>
        </p:spPr>
        <p:txBody>
          <a:bodyPr wrap="square">
            <a:spAutoFit/>
          </a:bodyPr>
          <a:lstStyle/>
          <a:p>
            <a:pPr marL="0" indent="0">
              <a:buNone/>
            </a:pPr>
            <a:r>
              <a:rPr lang="en-GB" sz="2400">
                <a:latin typeface="HelveticaNeueLT Pro 55 Roman" panose="020B0604020202020204" pitchFamily="34" charset="0"/>
              </a:rPr>
              <a:t>Zara’s dad is concerned about his parents and Zara wants to make sure her neighbours are okay.</a:t>
            </a:r>
          </a:p>
          <a:p>
            <a:pPr marL="0" indent="0">
              <a:buNone/>
            </a:pPr>
            <a:endParaRPr lang="en-GB" sz="2400">
              <a:latin typeface="HelveticaNeueLT Pro 55 Roman" panose="020B0604020202020204" pitchFamily="34" charset="0"/>
            </a:endParaRPr>
          </a:p>
        </p:txBody>
      </p:sp>
      <p:grpSp>
        <p:nvGrpSpPr>
          <p:cNvPr id="12" name="Group 11">
            <a:extLst>
              <a:ext uri="{FF2B5EF4-FFF2-40B4-BE49-F238E27FC236}">
                <a16:creationId xmlns:a16="http://schemas.microsoft.com/office/drawing/2014/main" id="{FA8774F0-DE4D-8226-6897-1FEC3380DC0A}"/>
              </a:ext>
            </a:extLst>
          </p:cNvPr>
          <p:cNvGrpSpPr>
            <a:grpSpLocks noGrp="1" noUngrp="1" noRot="1" noMove="1" noResize="1"/>
          </p:cNvGrpSpPr>
          <p:nvPr/>
        </p:nvGrpSpPr>
        <p:grpSpPr>
          <a:xfrm>
            <a:off x="3002887" y="2052638"/>
            <a:ext cx="2558675" cy="2504279"/>
            <a:chOff x="948126" y="2931588"/>
            <a:chExt cx="2691443" cy="2504279"/>
          </a:xfrm>
        </p:grpSpPr>
        <p:sp>
          <p:nvSpPr>
            <p:cNvPr id="15" name="Rectangle 14">
              <a:extLst>
                <a:ext uri="{FF2B5EF4-FFF2-40B4-BE49-F238E27FC236}">
                  <a16:creationId xmlns:a16="http://schemas.microsoft.com/office/drawing/2014/main" id="{3CCF043A-67B4-A55E-E63F-292D5613953B}"/>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8AA6D3B-C62E-91BB-3E95-0E89F9CFA653}"/>
                </a:ext>
              </a:extLst>
            </p:cNvPr>
            <p:cNvSpPr txBox="1">
              <a:spLocks noGrp="1" noRot="1" noMove="1" noResize="1" noEditPoints="1" noAdjustHandles="1" noChangeArrowheads="1" noChangeShapeType="1"/>
            </p:cNvSpPr>
            <p:nvPr/>
          </p:nvSpPr>
          <p:spPr>
            <a:xfrm>
              <a:off x="1157563" y="371260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rPr>
                <a:t>Zara goes to see her neighbours who are older people.</a:t>
              </a:r>
            </a:p>
          </p:txBody>
        </p:sp>
        <p:pic>
          <p:nvPicPr>
            <p:cNvPr id="17" name="Picture 16" descr="Graphical user interface, application&#10;&#10;Description automatically generated">
              <a:hlinkClick r:id="rId5" action="ppaction://hlinksldjump"/>
              <a:extLst>
                <a:ext uri="{FF2B5EF4-FFF2-40B4-BE49-F238E27FC236}">
                  <a16:creationId xmlns:a16="http://schemas.microsoft.com/office/drawing/2014/main" id="{23695C27-39C9-57D9-BC35-6F662E9747C4}"/>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1056910" y="2931588"/>
              <a:ext cx="2218322" cy="1246832"/>
            </a:xfrm>
            <a:prstGeom prst="rect">
              <a:avLst/>
            </a:prstGeom>
          </p:spPr>
        </p:pic>
      </p:grpSp>
      <p:grpSp>
        <p:nvGrpSpPr>
          <p:cNvPr id="18" name="Group 17">
            <a:extLst>
              <a:ext uri="{FF2B5EF4-FFF2-40B4-BE49-F238E27FC236}">
                <a16:creationId xmlns:a16="http://schemas.microsoft.com/office/drawing/2014/main" id="{E28D9105-BFA4-0EB7-6343-011E1AA51CD6}"/>
              </a:ext>
            </a:extLst>
          </p:cNvPr>
          <p:cNvGrpSpPr>
            <a:grpSpLocks noGrp="1" noUngrp="1" noRot="1" noMove="1" noResize="1"/>
          </p:cNvGrpSpPr>
          <p:nvPr/>
        </p:nvGrpSpPr>
        <p:grpSpPr>
          <a:xfrm>
            <a:off x="5561563" y="2052638"/>
            <a:ext cx="2295926" cy="2478382"/>
            <a:chOff x="8327880" y="2957485"/>
            <a:chExt cx="2780262" cy="2478382"/>
          </a:xfrm>
        </p:grpSpPr>
        <p:sp>
          <p:nvSpPr>
            <p:cNvPr id="19" name="Rectangle 18">
              <a:extLst>
                <a:ext uri="{FF2B5EF4-FFF2-40B4-BE49-F238E27FC236}">
                  <a16:creationId xmlns:a16="http://schemas.microsoft.com/office/drawing/2014/main" id="{DC3316F0-F0F2-60E0-6ED6-401DCD98977C}"/>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BCFA03F-C777-7389-6170-6640970BD709}"/>
                </a:ext>
              </a:extLst>
            </p:cNvPr>
            <p:cNvSpPr txBox="1">
              <a:spLocks noGrp="1" noRot="1" noMove="1" noResize="1" noEditPoints="1" noAdjustHandles="1" noChangeArrowheads="1" noChangeShapeType="1"/>
            </p:cNvSpPr>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neighbours who have a new baby</a:t>
              </a:r>
              <a:endParaRPr lang="en-GB" sz="2000">
                <a:latin typeface="HelveticaNeueLT Pro 55 Roman" panose="020B0604020202020204" pitchFamily="34" charset="0"/>
              </a:endParaRPr>
            </a:p>
          </p:txBody>
        </p:sp>
        <p:pic>
          <p:nvPicPr>
            <p:cNvPr id="21" name="Picture 20" descr="Shape&#10;&#10;Description automatically generated with medium confidence">
              <a:hlinkClick r:id="rId7" action="ppaction://hlinksldjump"/>
              <a:extLst>
                <a:ext uri="{FF2B5EF4-FFF2-40B4-BE49-F238E27FC236}">
                  <a16:creationId xmlns:a16="http://schemas.microsoft.com/office/drawing/2014/main" id="{3EA2EC59-080A-F048-2712-7301EEEB9DF8}"/>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3090931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8000">
                                          <p:cBhvr additive="base">
                                            <p:cTn id="17" dur="1500" fill="hold"/>
                                            <p:tgtEl>
                                              <p:spTgt spid="8"/>
                                            </p:tgtEl>
                                            <p:attrNameLst>
                                              <p:attrName>ppt_x</p:attrName>
                                            </p:attrNameLst>
                                          </p:cBhvr>
                                          <p:tavLst>
                                            <p:tav tm="0">
                                              <p:val>
                                                <p:strVal val="0-#ppt_w/2"/>
                                              </p:val>
                                            </p:tav>
                                            <p:tav tm="100000">
                                              <p:val>
                                                <p:strVal val="#ppt_x"/>
                                              </p:val>
                                            </p:tav>
                                          </p:tavLst>
                                        </p:anim>
                                        <p:anim calcmode="lin" valueType="num" p14:bounceEnd="68000">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700" fill="hold"/>
                                            <p:tgtEl>
                                              <p:spTgt spid="5"/>
                                            </p:tgtEl>
                                            <p:attrNameLst>
                                              <p:attrName>ppt_x</p:attrName>
                                            </p:attrNameLst>
                                          </p:cBhvr>
                                          <p:tavLst>
                                            <p:tav tm="0">
                                              <p:val>
                                                <p:strVal val="0-#ppt_w/2"/>
                                              </p:val>
                                            </p:tav>
                                            <p:tav tm="100000">
                                              <p:val>
                                                <p:strVal val="#ppt_x"/>
                                              </p:val>
                                            </p:tav>
                                          </p:tavLst>
                                        </p:anim>
                                        <p:anim calcmode="lin" valueType="num" p14:bounceEnd="56000">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4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54000">
                                          <p:cBhvr additive="base">
                                            <p:cTn id="29" dur="20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2000" fill="hold"/>
                                            <p:tgtEl>
                                              <p:spTgt spid="11"/>
                                            </p:tgtEl>
                                            <p:attrNameLst>
                                              <p:attrName>ppt_x</p:attrName>
                                            </p:attrNameLst>
                                          </p:cBhvr>
                                          <p:tavLst>
                                            <p:tav tm="0">
                                              <p:val>
                                                <p:strVal val="1+#ppt_w/2"/>
                                              </p:val>
                                            </p:tav>
                                            <p:tav tm="100000">
                                              <p:val>
                                                <p:strVal val="#ppt_x"/>
                                              </p:val>
                                            </p:tav>
                                          </p:tavLst>
                                        </p:anim>
                                        <p:anim calcmode="lin" valueType="num" p14:bounceEnd="58000">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14:presetBounceEnd="7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70000">
                                          <p:cBhvr additive="base">
                                            <p:cTn id="41" dur="16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14:presetBounceEnd="84000">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14:bounceEnd="84000">
                                          <p:cBhvr additive="base">
                                            <p:cTn id="46" dur="3200" fill="hold"/>
                                            <p:tgtEl>
                                              <p:spTgt spid="18"/>
                                            </p:tgtEl>
                                            <p:attrNameLst>
                                              <p:attrName>ppt_x</p:attrName>
                                            </p:attrNameLst>
                                          </p:cBhvr>
                                          <p:tavLst>
                                            <p:tav tm="0">
                                              <p:val>
                                                <p:strVal val="1+#ppt_w/2"/>
                                              </p:val>
                                            </p:tav>
                                            <p:tav tm="100000">
                                              <p:val>
                                                <p:strVal val="#ppt_x"/>
                                              </p:val>
                                            </p:tav>
                                          </p:tavLst>
                                        </p:anim>
                                        <p:anim calcmode="lin" valueType="num" p14:bounceEnd="84000">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0-#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00" fill="hold"/>
                                            <p:tgtEl>
                                              <p:spTgt spid="5"/>
                                            </p:tgtEl>
                                            <p:attrNameLst>
                                              <p:attrName>ppt_x</p:attrName>
                                            </p:attrNameLst>
                                          </p:cBhvr>
                                          <p:tavLst>
                                            <p:tav tm="0">
                                              <p:val>
                                                <p:strVal val="0-#ppt_w/2"/>
                                              </p:val>
                                            </p:tav>
                                            <p:tav tm="100000">
                                              <p:val>
                                                <p:strVal val="#ppt_x"/>
                                              </p:val>
                                            </p:tav>
                                          </p:tavLst>
                                        </p:anim>
                                        <p:anim calcmode="lin" valueType="num">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1+#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1+#ppt_w/2"/>
                                              </p:val>
                                            </p:tav>
                                            <p:tav tm="100000">
                                              <p:val>
                                                <p:strVal val="#ppt_x"/>
                                              </p:val>
                                            </p:tav>
                                          </p:tavLst>
                                        </p:anim>
                                        <p:anim calcmode="lin" valueType="num">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600" fill="hold"/>
                                            <p:tgtEl>
                                              <p:spTgt spid="12"/>
                                            </p:tgtEl>
                                            <p:attrNameLst>
                                              <p:attrName>ppt_x</p:attrName>
                                            </p:attrNameLst>
                                          </p:cBhvr>
                                          <p:tavLst>
                                            <p:tav tm="0">
                                              <p:val>
                                                <p:strVal val="0-#ppt_w/2"/>
                                              </p:val>
                                            </p:tav>
                                            <p:tav tm="100000">
                                              <p:val>
                                                <p:strVal val="#ppt_x"/>
                                              </p:val>
                                            </p:tav>
                                          </p:tavLst>
                                        </p:anim>
                                        <p:anim calcmode="lin" valueType="num">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3200" fill="hold"/>
                                            <p:tgtEl>
                                              <p:spTgt spid="18"/>
                                            </p:tgtEl>
                                            <p:attrNameLst>
                                              <p:attrName>ppt_x</p:attrName>
                                            </p:attrNameLst>
                                          </p:cBhvr>
                                          <p:tavLst>
                                            <p:tav tm="0">
                                              <p:val>
                                                <p:strVal val="1+#ppt_w/2"/>
                                              </p:val>
                                            </p:tav>
                                            <p:tav tm="100000">
                                              <p:val>
                                                <p:strVal val="#ppt_x"/>
                                              </p:val>
                                            </p:tav>
                                          </p:tavLst>
                                        </p:anim>
                                        <p:anim calcmode="lin" valueType="num">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90348" y="382666"/>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319741"/>
            <a:ext cx="4829722" cy="5489231"/>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9741"/>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hadn’t seen the flood warning but they have got some emergency food in their cupboards in case they get stuck at home.</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297676"/>
            <a:ext cx="2880065" cy="2568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candles ready. They are delighted when Zara offers to help them prepare their home.</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56618" y="319741"/>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some sandbags to place in front of their door but they struggle to lift them.</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pic>
        <p:nvPicPr>
          <p:cNvPr id="9" name="Picture 8" descr="A picture containing building, ground, outdoor, ledge and sand bags to protect from flooding.">
            <a:extLst>
              <a:ext uri="{FF2B5EF4-FFF2-40B4-BE49-F238E27FC236}">
                <a16:creationId xmlns:a16="http://schemas.microsoft.com/office/drawing/2014/main" id="{87F58BD2-C39B-F387-2F54-4BB6C9748696}"/>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3546737" y="302014"/>
            <a:ext cx="4855621" cy="5489232"/>
          </a:xfrm>
          <a:prstGeom prst="rect">
            <a:avLst/>
          </a:prstGeom>
        </p:spPr>
      </p:pic>
      <p:sp>
        <p:nvSpPr>
          <p:cNvPr id="7" name="Rectangle 6">
            <a:extLst>
              <a:ext uri="{FF2B5EF4-FFF2-40B4-BE49-F238E27FC236}">
                <a16:creationId xmlns:a16="http://schemas.microsoft.com/office/drawing/2014/main" id="{54813931-E885-E307-8067-C0576489968D}"/>
              </a:ext>
            </a:extLst>
          </p:cNvPr>
          <p:cNvSpPr>
            <a:spLocks noGrp="1" noRot="1" noMove="1" noResize="1" noEditPoints="1" noAdjustHandles="1" noChangeArrowheads="1" noChangeShapeType="1"/>
          </p:cNvSpPr>
          <p:nvPr/>
        </p:nvSpPr>
        <p:spPr>
          <a:xfrm>
            <a:off x="8411181" y="3766765"/>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the sandbags to help.</a:t>
            </a:r>
          </a:p>
        </p:txBody>
      </p:sp>
      <p:sp>
        <p:nvSpPr>
          <p:cNvPr id="10" name="Title 9">
            <a:extLst>
              <a:ext uri="{FF2B5EF4-FFF2-40B4-BE49-F238E27FC236}">
                <a16:creationId xmlns:a16="http://schemas.microsoft.com/office/drawing/2014/main" id="{E8F04DF7-B383-35E3-7400-C94B20AD0F4E}"/>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br>
              <a:rPr lang="en-GB" dirty="0"/>
            </a:br>
            <a:endParaRPr lang="en-GB" dirty="0"/>
          </a:p>
        </p:txBody>
      </p:sp>
    </p:spTree>
    <p:extLst>
      <p:ext uri="{BB962C8B-B14F-4D97-AF65-F5344CB8AC3E}">
        <p14:creationId xmlns:p14="http://schemas.microsoft.com/office/powerpoint/2010/main" val="2096316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14:presetBounceEnd="54000">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14:bounceEnd="54000">
                                          <p:cBhvr additive="base">
                                            <p:cTn id="39"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900" fill="hold"/>
                                            <p:tgtEl>
                                              <p:spTgt spid="7"/>
                                            </p:tgtEl>
                                            <p:attrNameLst>
                                              <p:attrName>ppt_x</p:attrName>
                                            </p:attrNameLst>
                                          </p:cBhvr>
                                          <p:tavLst>
                                            <p:tav tm="0">
                                              <p:val>
                                                <p:strVal val="1+#ppt_w/2"/>
                                              </p:val>
                                            </p:tav>
                                            <p:tav tm="100000">
                                              <p:val>
                                                <p:strVal val="#ppt_x"/>
                                              </p:val>
                                            </p:tav>
                                          </p:tavLst>
                                        </p:anim>
                                        <p:anim calcmode="lin" valueType="num">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319741"/>
            <a:ext cx="4829722" cy="5426613"/>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9742"/>
            <a:ext cx="2900927" cy="194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message back.</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590658" y="2118167"/>
            <a:ext cx="2969029" cy="364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They had seen the amber warning and flood warning but they aren’t worried because their house has never flooded.</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86889" y="319741"/>
            <a:ext cx="2947159" cy="221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what the warning means and that everyone should be ready.</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43332"/>
          <a:stretch/>
        </p:blipFill>
        <p:spPr>
          <a:xfrm>
            <a:off x="9915115" y="67437"/>
            <a:ext cx="1972277" cy="443416"/>
          </a:xfrm>
          <a:prstGeom prst="rect">
            <a:avLst/>
          </a:prstGeom>
        </p:spPr>
      </p:pic>
      <p:sp>
        <p:nvSpPr>
          <p:cNvPr id="7" name="Rectangle 6">
            <a:extLst>
              <a:ext uri="{FF2B5EF4-FFF2-40B4-BE49-F238E27FC236}">
                <a16:creationId xmlns:a16="http://schemas.microsoft.com/office/drawing/2014/main" id="{D8404C2D-2CCB-F611-2D76-2021C3832ED3}"/>
              </a:ext>
            </a:extLst>
          </p:cNvPr>
          <p:cNvSpPr>
            <a:spLocks noGrp="1" noRot="1" noMove="1" noResize="1" noEditPoints="1" noAdjustHandles="1" noChangeArrowheads="1" noChangeShapeType="1"/>
          </p:cNvSpPr>
          <p:nvPr/>
        </p:nvSpPr>
        <p:spPr>
          <a:xfrm>
            <a:off x="8389408" y="2436776"/>
            <a:ext cx="2857705" cy="332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some ways the neighbours should prepare their home. Zara says to message if they need anything.</a:t>
            </a:r>
          </a:p>
        </p:txBody>
      </p:sp>
      <p:sp>
        <p:nvSpPr>
          <p:cNvPr id="9" name="Title 8">
            <a:extLst>
              <a:ext uri="{FF2B5EF4-FFF2-40B4-BE49-F238E27FC236}">
                <a16:creationId xmlns:a16="http://schemas.microsoft.com/office/drawing/2014/main" id="{63D55237-632B-F625-BCF2-9FB470DF22B9}"/>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608634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826" t="40296" r="-826" b="2753"/>
          <a:stretch/>
        </p:blipFill>
        <p:spPr>
          <a:xfrm>
            <a:off x="0" y="-155192"/>
            <a:ext cx="10458508" cy="1198087"/>
          </a:xfrm>
          <a:prstGeom prst="rect">
            <a:avLst/>
          </a:prstGeom>
        </p:spPr>
      </p:pic>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24083" y="905699"/>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Pause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506437" y="1695350"/>
            <a:ext cx="7746943"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GB" sz="2400">
                <a:latin typeface="HelveticaNeueLT Pro 55 Roman"/>
              </a:rPr>
              <a:t>Choose a colour for positive, relaxed feelings. </a:t>
            </a:r>
            <a:endParaRPr lang="en-GB" sz="2400">
              <a:latin typeface="HelveticaNeueLT Pro 55 Roman" panose="020B0604020202020204" pitchFamily="34" charset="0"/>
            </a:endParaRPr>
          </a:p>
          <a:p>
            <a:pPr lvl="1">
              <a:lnSpc>
                <a:spcPct val="110000"/>
              </a:lnSpc>
            </a:pPr>
            <a:r>
              <a:rPr lang="en-GB" sz="2000">
                <a:latin typeface="HelveticaNeueLT Pro 55 Roman"/>
              </a:rPr>
              <a:t>Maybe yellow, for the warming sun and happiness.</a:t>
            </a:r>
          </a:p>
          <a:p>
            <a:pPr marL="514350" indent="-514350">
              <a:lnSpc>
                <a:spcPct val="110000"/>
              </a:lnSpc>
              <a:buFont typeface="+mj-lt"/>
              <a:buAutoNum type="arabicPeriod"/>
            </a:pPr>
            <a:r>
              <a:rPr lang="en-GB" sz="2400">
                <a:latin typeface="HelveticaNeueLT Pro 55 Roman"/>
              </a:rPr>
              <a:t>Choose a colour for challenging feelings.</a:t>
            </a:r>
          </a:p>
          <a:p>
            <a:pPr lvl="1">
              <a:lnSpc>
                <a:spcPct val="110000"/>
              </a:lnSpc>
            </a:pPr>
            <a:r>
              <a:rPr lang="en-GB" sz="2000">
                <a:latin typeface="HelveticaNeueLT Pro 55 Roman"/>
              </a:rPr>
              <a:t>Maybe grey, for feeling tiredness.</a:t>
            </a:r>
          </a:p>
          <a:p>
            <a:pPr marL="514350" indent="-514350">
              <a:lnSpc>
                <a:spcPct val="110000"/>
              </a:lnSpc>
              <a:buFont typeface="+mj-lt"/>
              <a:buAutoNum type="arabicPeriod"/>
            </a:pPr>
            <a:r>
              <a:rPr lang="en-GB" sz="2400">
                <a:latin typeface="HelveticaNeueLT Pro 55 Roman"/>
              </a:rPr>
              <a:t>Take a deep breath and imagine you’re breathing in the positive colour. Hold it in for a moment.</a:t>
            </a:r>
          </a:p>
          <a:p>
            <a:pPr marL="514350" indent="-514350">
              <a:lnSpc>
                <a:spcPct val="110000"/>
              </a:lnSpc>
              <a:buFont typeface="+mj-lt"/>
              <a:buAutoNum type="arabicPeriod"/>
            </a:pPr>
            <a:r>
              <a:rPr lang="en-GB" sz="2400">
                <a:latin typeface="HelveticaNeueLT Pro 55 Roman"/>
              </a:rPr>
              <a:t>Then breathe out the challenging colour. Imagine you’re emptying this feeling out of your body.</a:t>
            </a:r>
          </a:p>
          <a:p>
            <a:pPr marL="514350" indent="-514350">
              <a:lnSpc>
                <a:spcPct val="110000"/>
              </a:lnSpc>
              <a:buFont typeface="+mj-lt"/>
              <a:buAutoNum type="arabicPeriod"/>
            </a:pPr>
            <a:r>
              <a:rPr lang="en-GB" sz="2400">
                <a:latin typeface="HelveticaNeueLT Pro 55 Roman"/>
              </a:rPr>
              <a:t>Repeat a few times.</a:t>
            </a: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506436" y="996505"/>
            <a:ext cx="7746943" cy="587853"/>
          </a:xfrm>
          <a:prstGeom prst="rect">
            <a:avLst/>
          </a:prstGeom>
          <a:noFill/>
        </p:spPr>
        <p:txBody>
          <a:bodyPr wrap="square">
            <a:spAutoFit/>
          </a:bodyPr>
          <a:lstStyle/>
          <a:p>
            <a:pPr marL="0" indent="0">
              <a:lnSpc>
                <a:spcPct val="110000"/>
              </a:lnSpc>
              <a:buNone/>
            </a:pPr>
            <a:r>
              <a:rPr lang="en-GB" sz="3200" b="1">
                <a:latin typeface="HelveticaNeueLT Pro 45 Lt" panose="020B0403020202020204"/>
              </a:rPr>
              <a:t>This is a three-minute calming activity.</a:t>
            </a:r>
          </a:p>
        </p:txBody>
      </p:sp>
      <p:pic>
        <p:nvPicPr>
          <p:cNvPr id="2" name="Picture 1" descr="A picture containing logo&#10;&#10;Description automatically generated">
            <a:extLst>
              <a:ext uri="{FF2B5EF4-FFF2-40B4-BE49-F238E27FC236}">
                <a16:creationId xmlns:a16="http://schemas.microsoft.com/office/drawing/2014/main" id="{7DFCB905-CA79-7CF4-BD0B-CC9E5423A197}"/>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1DC4C779-67BD-62FB-7722-ACB2D2776CC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a:extLst>
              <a:ext uri="{FF2B5EF4-FFF2-40B4-BE49-F238E27FC236}">
                <a16:creationId xmlns:a16="http://schemas.microsoft.com/office/drawing/2014/main" id="{757C6B35-E321-8549-4935-280F9C334D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DCDDEFE-650B-22B9-3FC6-C59D259C31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descr="A pause symbol&#10;">
            <a:extLst>
              <a:ext uri="{FF2B5EF4-FFF2-40B4-BE49-F238E27FC236}">
                <a16:creationId xmlns:a16="http://schemas.microsoft.com/office/drawing/2014/main" id="{9AB6240F-0068-F338-6DB4-34428AF33C7C}"/>
              </a:ext>
            </a:extLst>
          </p:cNvPr>
          <p:cNvSpPr txBox="1">
            <a:spLocks noGrp="1" noRot="1" noMove="1" noResize="1" noEditPoints="1" noAdjustHandles="1" noChangeArrowheads="1" noChangeShapeType="1"/>
          </p:cNvSpPr>
          <p:nvPr/>
        </p:nvSpPr>
        <p:spPr>
          <a:xfrm>
            <a:off x="8257484" y="2107648"/>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colour breathing</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xEl>
                                              <p:pRg st="0" end="0"/>
                                            </p:txEl>
                                          </p:spTgt>
                                        </p:tgtEl>
                                      </p:cBhvr>
                                    </p:animEffect>
                                    <p:set>
                                      <p:cBhvr>
                                        <p:cTn id="15" dur="1" fill="hold">
                                          <p:stCondLst>
                                            <p:cond delay="499"/>
                                          </p:stCondLst>
                                        </p:cTn>
                                        <p:tgtEl>
                                          <p:spTgt spid="7">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xEl>
                                              <p:pRg st="1" end="1"/>
                                            </p:txEl>
                                          </p:spTgt>
                                        </p:tgtEl>
                                      </p:cBhvr>
                                    </p:animEffect>
                                    <p:set>
                                      <p:cBhvr>
                                        <p:cTn id="18"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xEl>
                                              <p:pRg st="2" end="2"/>
                                            </p:txEl>
                                          </p:spTgt>
                                        </p:tgtEl>
                                      </p:cBhvr>
                                    </p:animEffect>
                                    <p:set>
                                      <p:cBhvr>
                                        <p:cTn id="31" dur="1" fill="hold">
                                          <p:stCondLst>
                                            <p:cond delay="499"/>
                                          </p:stCondLst>
                                        </p:cTn>
                                        <p:tgtEl>
                                          <p:spTgt spid="7">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
                                            <p:txEl>
                                              <p:pRg st="3" end="3"/>
                                            </p:txEl>
                                          </p:spTgt>
                                        </p:tgtEl>
                                      </p:cBhvr>
                                    </p:animEffect>
                                    <p:set>
                                      <p:cBhvr>
                                        <p:cTn id="34"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7">
                                            <p:txEl>
                                              <p:pRg st="4" end="4"/>
                                            </p:txEl>
                                          </p:spTgt>
                                        </p:tgtEl>
                                      </p:cBhvr>
                                    </p:animEffect>
                                    <p:set>
                                      <p:cBhvr>
                                        <p:cTn id="44"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xEl>
                                              <p:pRg st="5" end="5"/>
                                            </p:txEl>
                                          </p:spTgt>
                                        </p:tgtEl>
                                      </p:cBhvr>
                                    </p:animEffect>
                                    <p:set>
                                      <p:cBhvr>
                                        <p:cTn id="54"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animEffect transition="in" filter="fade">
                                      <p:cBhvr>
                                        <p:cTn id="59" dur="500"/>
                                        <p:tgtEl>
                                          <p:spTgt spid="7">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
                                            <p:txEl>
                                              <p:pRg st="6" end="6"/>
                                            </p:txEl>
                                          </p:spTgt>
                                        </p:tgtEl>
                                      </p:cBhvr>
                                    </p:animEffect>
                                    <p:set>
                                      <p:cBhvr>
                                        <p:cTn id="64" dur="1" fill="hold">
                                          <p:stCondLst>
                                            <p:cond delay="499"/>
                                          </p:stCondLst>
                                        </p:cTn>
                                        <p:tgtEl>
                                          <p:spTgt spid="7">
                                            <p:txEl>
                                              <p:pRg st="6" end="6"/>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296687"/>
            <a:ext cx="4817517" cy="5449667"/>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have prepared their flat and helped the neighbours and family by letting them know about the flood risk.</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8365000" y="296687"/>
            <a:ext cx="2904475" cy="3250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Finally, they discuss what they will do if flooding affects the roads around their flat and what they’ll do if there’s a power cut.</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65000" y="3483258"/>
            <a:ext cx="2892270" cy="23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dad has some tins of food and Zara has a torch and candles so they decide they will be okay.</a:t>
            </a:r>
          </a:p>
        </p:txBody>
      </p:sp>
      <p:pic>
        <p:nvPicPr>
          <p:cNvPr id="8" name="Picture 7" descr="Logo, company name&#10;&#10;Description automatically generated">
            <a:hlinkClick r:id="" action="ppaction://noaction"/>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l="3530" t="16668" r="-3530" b="43332"/>
          <a:stretch/>
        </p:blipFill>
        <p:spPr>
          <a:xfrm>
            <a:off x="9915115" y="154523"/>
            <a:ext cx="1972277" cy="443416"/>
          </a:xfrm>
          <a:prstGeom prst="rect">
            <a:avLst/>
          </a:prstGeom>
        </p:spPr>
      </p:pic>
      <p:sp>
        <p:nvSpPr>
          <p:cNvPr id="7" name="Title 6">
            <a:extLst>
              <a:ext uri="{FF2B5EF4-FFF2-40B4-BE49-F238E27FC236}">
                <a16:creationId xmlns:a16="http://schemas.microsoft.com/office/drawing/2014/main" id="{73582342-A085-5591-7ACC-259A36FBA4D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497100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1+#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val="0"/>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As the rain is torrential (and there are lots of reports of difficulties on the roads) they decide to stay home and avoid going out anywhere.</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89409" y="3294611"/>
            <a:ext cx="2792122" cy="246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End.</a:t>
            </a:r>
          </a:p>
        </p:txBody>
      </p:sp>
      <p:pic>
        <p:nvPicPr>
          <p:cNvPr id="4" name="Picture 3" descr="A picture containing logo&#10;&#10;Description automatically generated">
            <a:extLst>
              <a:ext uri="{FF2B5EF4-FFF2-40B4-BE49-F238E27FC236}">
                <a16:creationId xmlns:a16="http://schemas.microsoft.com/office/drawing/2014/main" id="{F9D1439D-17DF-D321-350C-3A79B39517DC}"/>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t="9865"/>
          <a:stretch/>
        </p:blipFill>
        <p:spPr>
          <a:xfrm>
            <a:off x="10329461" y="30832"/>
            <a:ext cx="1184387" cy="615892"/>
          </a:xfrm>
          <a:prstGeom prst="rect">
            <a:avLst/>
          </a:prstGeom>
        </p:spPr>
      </p:pic>
      <p:sp>
        <p:nvSpPr>
          <p:cNvPr id="7" name="Title 6">
            <a:extLst>
              <a:ext uri="{FF2B5EF4-FFF2-40B4-BE49-F238E27FC236}">
                <a16:creationId xmlns:a16="http://schemas.microsoft.com/office/drawing/2014/main" id="{70F16ED9-BF25-3EE0-8A5F-5A4FA1B5BF74}"/>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br>
              <a:rPr lang="en-GB" dirty="0"/>
            </a:br>
            <a:endParaRPr lang="en-GB" dirty="0"/>
          </a:p>
        </p:txBody>
      </p:sp>
    </p:spTree>
    <p:extLst>
      <p:ext uri="{BB962C8B-B14F-4D97-AF65-F5344CB8AC3E}">
        <p14:creationId xmlns:p14="http://schemas.microsoft.com/office/powerpoint/2010/main" val="1195739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14:bounceEnd="54000">
                                          <p:cBhvr additive="base">
                                            <p:cTn id="18"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900" fill="hold"/>
                                            <p:tgtEl>
                                              <p:spTgt spid="6"/>
                                            </p:tgtEl>
                                            <p:attrNameLst>
                                              <p:attrName>ppt_x</p:attrName>
                                            </p:attrNameLst>
                                          </p:cBhvr>
                                          <p:tavLst>
                                            <p:tav tm="0">
                                              <p:val>
                                                <p:strVal val="1+#ppt_w/2"/>
                                              </p:val>
                                            </p:tav>
                                            <p:tav tm="100000">
                                              <p:val>
                                                <p:strVal val="#ppt_x"/>
                                              </p:val>
                                            </p:tav>
                                          </p:tavLst>
                                        </p:anim>
                                        <p:anim calcmode="lin" valueType="num">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428702" y="365125"/>
            <a:ext cx="9942436" cy="1325563"/>
          </a:xfrm>
        </p:spPr>
        <p:txBody>
          <a:bodyPr/>
          <a:lstStyle/>
          <a:p>
            <a:r>
              <a:rPr lang="en-GB">
                <a:latin typeface="HelveticaNeueLT Pro 55 Roman"/>
              </a:rPr>
              <a:t>Did you find them all?</a:t>
            </a:r>
          </a:p>
        </p:txBody>
      </p:sp>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428702" y="1738227"/>
            <a:ext cx="5689600" cy="3913187"/>
          </a:xfrm>
        </p:spPr>
        <p:txBody>
          <a:bodyPr/>
          <a:lstStyle/>
          <a:p>
            <a:pPr marL="0" indent="0">
              <a:lnSpc>
                <a:spcPct val="100000"/>
              </a:lnSpc>
              <a:buNone/>
            </a:pPr>
            <a:r>
              <a:rPr lang="en-GB">
                <a:latin typeface="HelveticaNeueLT Pro 55 Roman" panose="020B0604020202020204" pitchFamily="34" charset="0"/>
              </a:rPr>
              <a:t>Look at the list of ways to prepare and cope that you made as you played the game.</a:t>
            </a:r>
          </a:p>
          <a:p>
            <a:pPr marL="0" indent="0">
              <a:lnSpc>
                <a:spcPct val="100000"/>
              </a:lnSpc>
              <a:buNone/>
            </a:pPr>
            <a:r>
              <a:rPr lang="en-GB">
                <a:latin typeface="HelveticaNeueLT Pro 55 Roman" panose="020B0604020202020204" pitchFamily="34" charset="0"/>
              </a:rPr>
              <a:t>Compare your list to ours.</a:t>
            </a:r>
          </a:p>
          <a:p>
            <a:pPr marL="0" indent="0">
              <a:lnSpc>
                <a:spcPct val="100000"/>
              </a:lnSpc>
              <a:buNone/>
            </a:pPr>
            <a:endParaRPr lang="en-GB">
              <a:latin typeface="HelveticaNeueLT Pro 55 Roman" panose="020B0604020202020204" pitchFamily="34" charset="0"/>
            </a:endParaRPr>
          </a:p>
          <a:p>
            <a:pPr marL="0" indent="0" algn="ctr">
              <a:lnSpc>
                <a:spcPct val="100000"/>
              </a:lnSpc>
              <a:buNone/>
            </a:pPr>
            <a:r>
              <a:rPr lang="en-GB">
                <a:latin typeface="HelveticaNeueLT Pro 55 Roman" panose="020B0604020202020204" pitchFamily="34" charset="0"/>
              </a:rPr>
              <a:t>How did you do?</a:t>
            </a:r>
          </a:p>
        </p:txBody>
      </p:sp>
      <p:sp>
        <p:nvSpPr>
          <p:cNvPr id="12" name="Rectangle 11" descr="A written list of ways to prepare for a flood.">
            <a:extLst>
              <a:ext uri="{FF2B5EF4-FFF2-40B4-BE49-F238E27FC236}">
                <a16:creationId xmlns:a16="http://schemas.microsoft.com/office/drawing/2014/main" id="{E8C5D003-4D83-3BF5-5D08-A83A8A0954A1}"/>
              </a:ext>
            </a:extLst>
          </p:cNvPr>
          <p:cNvSpPr>
            <a:spLocks noGrp="1" noRot="1" noMove="1" noResize="1" noEditPoints="1" noAdjustHandles="1" noChangeArrowheads="1" noChangeShapeType="1"/>
          </p:cNvSpPr>
          <p:nvPr/>
        </p:nvSpPr>
        <p:spPr>
          <a:xfrm>
            <a:off x="6963518" y="365126"/>
            <a:ext cx="4017454" cy="5235357"/>
          </a:xfrm>
          <a:prstGeom prst="rect">
            <a:avLst/>
          </a:prstGeom>
          <a:solidFill>
            <a:srgbClr val="BADDEA"/>
          </a:solidFill>
          <a:ln>
            <a:solidFill>
              <a:schemeClr val="tx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20000"/>
              </a:lnSpc>
              <a:buFont typeface="+mj-lt"/>
              <a:buAutoNum type="arabicPeriod"/>
            </a:pPr>
            <a:r>
              <a:rPr lang="en-GB" dirty="0">
                <a:solidFill>
                  <a:schemeClr val="tx1"/>
                </a:solidFill>
                <a:latin typeface="Segoe Print"/>
                <a:cs typeface="Cavolini"/>
              </a:rPr>
              <a:t>Move items off the floor</a:t>
            </a:r>
            <a:endParaRPr lang="en-US" dirty="0">
              <a:solidFill>
                <a:schemeClr val="tx1"/>
              </a:solidFill>
              <a:latin typeface="Segoe Print"/>
              <a:cs typeface="Cavolini"/>
            </a:endParaRPr>
          </a:p>
          <a:p>
            <a:pPr marL="342900" indent="-342900">
              <a:lnSpc>
                <a:spcPct val="120000"/>
              </a:lnSpc>
              <a:buFont typeface="+mj-lt"/>
              <a:buAutoNum type="arabicPeriod"/>
            </a:pPr>
            <a:r>
              <a:rPr lang="en-GB" dirty="0">
                <a:solidFill>
                  <a:schemeClr val="tx1"/>
                </a:solidFill>
                <a:latin typeface="Segoe Print"/>
                <a:cs typeface="Cavolini"/>
              </a:rPr>
              <a:t>Take photos</a:t>
            </a:r>
          </a:p>
          <a:p>
            <a:pPr marL="342900" indent="-342900">
              <a:lnSpc>
                <a:spcPct val="120000"/>
              </a:lnSpc>
              <a:buFont typeface="+mj-lt"/>
              <a:buAutoNum type="arabicPeriod"/>
            </a:pPr>
            <a:r>
              <a:rPr lang="en-GB" dirty="0">
                <a:solidFill>
                  <a:schemeClr val="tx1"/>
                </a:solidFill>
                <a:latin typeface="Segoe Print"/>
                <a:cs typeface="Cavolini"/>
              </a:rPr>
              <a:t>Ask how to switch off electricity and gas</a:t>
            </a:r>
          </a:p>
          <a:p>
            <a:pPr marL="342900" indent="-342900">
              <a:lnSpc>
                <a:spcPct val="120000"/>
              </a:lnSpc>
              <a:buFont typeface="+mj-lt"/>
              <a:buAutoNum type="arabicPeriod"/>
            </a:pPr>
            <a:r>
              <a:rPr lang="en-GB" dirty="0">
                <a:solidFill>
                  <a:schemeClr val="tx1"/>
                </a:solidFill>
                <a:latin typeface="Segoe Print"/>
                <a:cs typeface="Cavolini"/>
              </a:rPr>
              <a:t>Ask about moving the car</a:t>
            </a:r>
          </a:p>
          <a:p>
            <a:pPr marL="342900" indent="-342900">
              <a:lnSpc>
                <a:spcPct val="120000"/>
              </a:lnSpc>
              <a:buAutoNum type="arabicPeriod"/>
            </a:pPr>
            <a:r>
              <a:rPr lang="en-GB" dirty="0">
                <a:solidFill>
                  <a:schemeClr val="tx1"/>
                </a:solidFill>
                <a:latin typeface="Segoe Print"/>
                <a:cs typeface="Cavolini"/>
              </a:rPr>
              <a:t>Have a bug out bag ready</a:t>
            </a:r>
            <a:endParaRPr lang="en-GB" dirty="0">
              <a:solidFill>
                <a:schemeClr val="tx1"/>
              </a:solidFill>
            </a:endParaRPr>
          </a:p>
          <a:p>
            <a:pPr marL="342900" indent="-342900">
              <a:lnSpc>
                <a:spcPct val="120000"/>
              </a:lnSpc>
              <a:buFont typeface="+mj-lt"/>
              <a:buAutoNum type="arabicPeriod"/>
            </a:pPr>
            <a:r>
              <a:rPr lang="en-GB" dirty="0">
                <a:solidFill>
                  <a:schemeClr val="tx1"/>
                </a:solidFill>
                <a:latin typeface="Segoe Print"/>
                <a:cs typeface="Cavolini"/>
              </a:rPr>
              <a:t>Have some tins of food</a:t>
            </a:r>
            <a:endParaRPr lang="en-GB" dirty="0">
              <a:solidFill>
                <a:schemeClr val="tx1"/>
              </a:solidFill>
              <a:latin typeface="Segoe Print" panose="02000600000000000000" pitchFamily="2" charset="0"/>
              <a:cs typeface="Cavolini" panose="020B0502040204020203" pitchFamily="66" charset="0"/>
            </a:endParaRPr>
          </a:p>
          <a:p>
            <a:pPr marL="342900" indent="-342900">
              <a:lnSpc>
                <a:spcPct val="120000"/>
              </a:lnSpc>
              <a:buFont typeface="+mj-lt"/>
              <a:buAutoNum type="arabicPeriod"/>
            </a:pPr>
            <a:r>
              <a:rPr lang="en-GB" dirty="0">
                <a:solidFill>
                  <a:schemeClr val="tx1"/>
                </a:solidFill>
                <a:latin typeface="Segoe Print"/>
                <a:cs typeface="Cavolini"/>
              </a:rPr>
              <a:t>Have a torch</a:t>
            </a:r>
          </a:p>
          <a:p>
            <a:pPr marL="342900" indent="-342900">
              <a:lnSpc>
                <a:spcPct val="120000"/>
              </a:lnSpc>
              <a:buFont typeface="+mj-lt"/>
              <a:buAutoNum type="arabicPeriod"/>
            </a:pPr>
            <a:r>
              <a:rPr lang="en-GB" dirty="0">
                <a:solidFill>
                  <a:schemeClr val="tx1"/>
                </a:solidFill>
                <a:latin typeface="Segoe Print"/>
                <a:cs typeface="Cavolini"/>
              </a:rPr>
              <a:t>Use sandbags</a:t>
            </a:r>
          </a:p>
          <a:p>
            <a:pPr marL="342900" indent="-342900">
              <a:lnSpc>
                <a:spcPct val="120000"/>
              </a:lnSpc>
              <a:buFont typeface="+mj-lt"/>
              <a:buAutoNum type="arabicPeriod"/>
            </a:pPr>
            <a:r>
              <a:rPr lang="en-GB" dirty="0">
                <a:solidFill>
                  <a:schemeClr val="tx1"/>
                </a:solidFill>
                <a:latin typeface="Segoe Print"/>
                <a:cs typeface="Cavolini"/>
              </a:rPr>
              <a:t>Avoid travelling anywhere</a:t>
            </a:r>
          </a:p>
          <a:p>
            <a:pPr marL="342900" indent="-342900">
              <a:lnSpc>
                <a:spcPct val="120000"/>
              </a:lnSpc>
              <a:buAutoNum type="arabicPeriod"/>
            </a:pPr>
            <a:r>
              <a:rPr lang="en-GB" dirty="0">
                <a:solidFill>
                  <a:schemeClr val="tx1"/>
                </a:solidFill>
                <a:latin typeface="Segoe Print"/>
                <a:cs typeface="Cavolini"/>
              </a:rPr>
              <a:t> Tell others and help if you can</a:t>
            </a:r>
          </a:p>
        </p:txBody>
      </p:sp>
      <p:sp>
        <p:nvSpPr>
          <p:cNvPr id="7" name="Content Placeholder 5">
            <a:extLst>
              <a:ext uri="{FF2B5EF4-FFF2-40B4-BE49-F238E27FC236}">
                <a16:creationId xmlns:a16="http://schemas.microsoft.com/office/drawing/2014/main" id="{8449BF85-35CD-C722-C95A-E4DD83A0786B}"/>
              </a:ext>
            </a:extLst>
          </p:cNvPr>
          <p:cNvSpPr txBox="1">
            <a:spLocks noGrp="1" noRot="1" noMove="1" noResize="1" noEditPoints="1" noAdjustHandles="1" noChangeArrowheads="1" noChangeShapeType="1"/>
          </p:cNvSpPr>
          <p:nvPr/>
        </p:nvSpPr>
        <p:spPr>
          <a:xfrm>
            <a:off x="688582" y="5116453"/>
            <a:ext cx="4711338" cy="534961"/>
          </a:xfrm>
          <a:prstGeom prst="rect">
            <a:avLst/>
          </a:prstGeom>
        </p:spPr>
        <p:txBody>
          <a:bodyPr vert="horz" lIns="91440" tIns="45720" rIns="91440" bIns="45720" rtlCol="0" anchor="t">
            <a:normAutofit fontScale="62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HelveticaNeueLT Pro 55 Roman"/>
              </a:rPr>
              <a:t>Bug out bag – a bag of items ready to grab in an emergency.</a:t>
            </a:r>
            <a:endParaRPr lang="en-GB">
              <a:latin typeface="HelveticaNeueLT Pro 55 Roman" panose="020B0604020202020204" pitchFamily="34" charset="0"/>
            </a:endParaRPr>
          </a:p>
        </p:txBody>
      </p:sp>
      <p:sp>
        <p:nvSpPr>
          <p:cNvPr id="5" name="TextBox 4">
            <a:extLst>
              <a:ext uri="{FF2B5EF4-FFF2-40B4-BE49-F238E27FC236}">
                <a16:creationId xmlns:a16="http://schemas.microsoft.com/office/drawing/2014/main" id="{4329C5A6-ABB8-E8DB-C700-9B3F706E2155}"/>
              </a:ext>
            </a:extLst>
          </p:cNvPr>
          <p:cNvSpPr txBox="1">
            <a:spLocks noGrp="1" noRot="1" noMove="1" noResize="1" noEditPoints="1" noAdjustHandles="1" noChangeArrowheads="1" noChangeShapeType="1"/>
          </p:cNvSpPr>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descr="A picture containing logo&#10;&#10;Description automatically generated">
            <a:extLst>
              <a:ext uri="{FF2B5EF4-FFF2-40B4-BE49-F238E27FC236}">
                <a16:creationId xmlns:a16="http://schemas.microsoft.com/office/drawing/2014/main" id="{744D98F8-91A2-5177-4934-B51CF1C082B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5038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living room with a fireplace">
            <a:extLst>
              <a:ext uri="{FF2B5EF4-FFF2-40B4-BE49-F238E27FC236}">
                <a16:creationId xmlns:a16="http://schemas.microsoft.com/office/drawing/2014/main" id="{F8ECFEF7-0C78-E206-8875-B95055C04F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1209" y="280236"/>
            <a:ext cx="10515600" cy="5595270"/>
          </a:xfrm>
          <a:prstGeom prst="rect">
            <a:avLst/>
          </a:prstGeom>
        </p:spPr>
      </p:pic>
      <p:pic>
        <p:nvPicPr>
          <p:cNvPr id="8" name="Picture 7" descr="A large question mark.">
            <a:extLst>
              <a:ext uri="{FF2B5EF4-FFF2-40B4-BE49-F238E27FC236}">
                <a16:creationId xmlns:a16="http://schemas.microsoft.com/office/drawing/2014/main" id="{882381B1-60DB-DF9B-C822-D460EC48616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a:spLocks noGrp="1" noRot="1" noMove="1" noResize="1" noEditPoints="1" noAdjustHandles="1" noChangeArrowheads="1" noChangeShapeType="1"/>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How can </a:t>
            </a:r>
            <a:r>
              <a:rPr lang="en-GB" sz="2800" b="1">
                <a:solidFill>
                  <a:schemeClr val="tx1"/>
                </a:solidFill>
                <a:latin typeface="Arial" panose="020B0604020202020204" pitchFamily="34" charset="0"/>
                <a:cs typeface="Arial" panose="020B0604020202020204" pitchFamily="34" charset="0"/>
              </a:rPr>
              <a:t>you</a:t>
            </a:r>
            <a:r>
              <a:rPr lang="en-GB" sz="2800">
                <a:solidFill>
                  <a:schemeClr val="tx1"/>
                </a:solidFill>
                <a:latin typeface="Arial" panose="020B0604020202020204" pitchFamily="34" charset="0"/>
                <a:cs typeface="Arial" panose="020B0604020202020204" pitchFamily="34" charset="0"/>
              </a:rPr>
              <a:t> prepare your home for a flood emergency?</a:t>
            </a:r>
          </a:p>
          <a:p>
            <a:pPr algn="ctr"/>
            <a:endParaRPr lang="en-GB"/>
          </a:p>
        </p:txBody>
      </p:sp>
      <p:sp>
        <p:nvSpPr>
          <p:cNvPr id="11" name="Title 10">
            <a:extLst>
              <a:ext uri="{FF2B5EF4-FFF2-40B4-BE49-F238E27FC236}">
                <a16:creationId xmlns:a16="http://schemas.microsoft.com/office/drawing/2014/main" id="{EB4706A2-A064-9F43-01AB-F8751171E038}"/>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327501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tline of a grey cloud with flashing lightening. ">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val="0"/>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End</a:t>
            </a:r>
          </a:p>
        </p:txBody>
      </p:sp>
      <p:pic>
        <p:nvPicPr>
          <p:cNvPr id="2" name="Picture 1" descr="A picture containing logo&#10;&#10;Description automatically generated">
            <a:extLst>
              <a:ext uri="{FF2B5EF4-FFF2-40B4-BE49-F238E27FC236}">
                <a16:creationId xmlns:a16="http://schemas.microsoft.com/office/drawing/2014/main" id="{BD766E6F-F28B-C802-6BA0-4667E6B7C69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0480289D-F3CA-C7D2-74E3-7DCAB6EDA105}"/>
              </a:ext>
            </a:extLst>
          </p:cNvPr>
          <p:cNvSpPr>
            <a:spLocks noGrp="1" noRot="1" noMove="1" noResize="1" noEditPoints="1" noAdjustHandles="1" noChangeArrowheads="1" noChangeShapeType="1"/>
          </p:cNvSpPr>
          <p:nvPr>
            <p:ph type="body" idx="1"/>
          </p:nvPr>
        </p:nvSpPr>
        <p:spPr/>
        <p:txBody>
          <a:bodyPr/>
          <a:lstStyle/>
          <a:p>
            <a:endParaRPr lang="en-GB"/>
          </a:p>
        </p:txBody>
      </p:sp>
      <p:pic>
        <p:nvPicPr>
          <p:cNvPr id="3" name="Picture 2" descr="A picture containing logo&#10;&#10;Description automatically generated">
            <a:extLst>
              <a:ext uri="{FF2B5EF4-FFF2-40B4-BE49-F238E27FC236}">
                <a16:creationId xmlns:a16="http://schemas.microsoft.com/office/drawing/2014/main" id="{F03064BD-E570-A0B5-8498-308F3EF2213F}"/>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4994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An image of a phone with the British Red Cross First Aid app scrolling on the screen.">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AFD6FA72-C612-6667-1249-9C0BD216016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8750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301751"/>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71543" y="1258241"/>
            <a:ext cx="245366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Get advice and information in a flood by calling Floodline. </a:t>
            </a:r>
            <a:br>
              <a:rPr lang="en-GB" sz="1200" dirty="0"/>
            </a:br>
            <a:r>
              <a:rPr lang="en-GB" sz="1600" b="0" i="0" dirty="0">
                <a:solidFill>
                  <a:srgbClr val="0B0C0C"/>
                </a:solidFill>
                <a:effectLst/>
              </a:rPr>
              <a:t>Telephone: </a:t>
            </a:r>
            <a:r>
              <a:rPr lang="en-GB" sz="1600" b="1" i="0" dirty="0">
                <a:solidFill>
                  <a:srgbClr val="0B0C0C"/>
                </a:solidFill>
                <a:effectLst/>
              </a:rPr>
              <a:t>0345 988 1188</a:t>
            </a:r>
            <a:br>
              <a:rPr lang="en-GB" sz="1600" dirty="0"/>
            </a:br>
            <a:r>
              <a:rPr lang="en-GB" sz="1600" b="0" i="0" dirty="0">
                <a:solidFill>
                  <a:srgbClr val="0B0C0C"/>
                </a:solidFill>
                <a:effectLst/>
              </a:rPr>
              <a:t>Textphone: </a:t>
            </a:r>
            <a:r>
              <a:rPr lang="en-GB" sz="1600" b="1" i="0" dirty="0">
                <a:solidFill>
                  <a:srgbClr val="0B0C0C"/>
                </a:solidFill>
                <a:effectLst/>
              </a:rPr>
              <a:t>0345 602 6340</a:t>
            </a:r>
            <a:br>
              <a:rPr lang="en-GB" sz="1600" dirty="0"/>
            </a:br>
            <a:r>
              <a:rPr lang="en-GB" sz="1600" b="0" i="0" dirty="0">
                <a:solidFill>
                  <a:srgbClr val="0B0C0C"/>
                </a:solidFill>
                <a:effectLst/>
              </a:rPr>
              <a:t>24-hour service</a:t>
            </a:r>
            <a:br>
              <a:rPr lang="en-GB" sz="1600" b="0" i="0" dirty="0">
                <a:solidFill>
                  <a:srgbClr val="0B0C0C"/>
                </a:solidFill>
                <a:effectLst/>
              </a:rPr>
            </a:br>
            <a:r>
              <a:rPr lang="en-GB" sz="1600" dirty="0">
                <a:solidFill>
                  <a:srgbClr val="0B0C0C"/>
                </a:solidFill>
              </a:rPr>
              <a:t>Sign up for free alerts</a:t>
            </a:r>
            <a:endParaRPr lang="en-GB" sz="1800" dirty="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10;&#10;Description automatically generated">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rot="21202849">
            <a:off x="9189589" y="3035893"/>
            <a:ext cx="1468826" cy="1468826"/>
          </a:xfrm>
          <a:prstGeom prst="rect">
            <a:avLst/>
          </a:prstGeom>
        </p:spPr>
      </p:pic>
      <p:pic>
        <p:nvPicPr>
          <p:cNvPr id="12" name="Picture 11" descr="Qr code&#10;&#10;Description automatically generated">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val="0"/>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BD331AF3-E844-53BC-351F-558DC5DFF1F9}"/>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idx="4294967295"/>
          </p:nvPr>
        </p:nvSpPr>
        <p:spPr>
          <a:xfrm>
            <a:off x="482913" y="315484"/>
            <a:ext cx="10206038" cy="1301750"/>
          </a:xfrm>
        </p:spPr>
        <p:txBody>
          <a:bodyPr>
            <a:normAutofit/>
          </a:bodyPr>
          <a:lstStyle/>
          <a:p>
            <a:r>
              <a:rPr lang="en-GB" sz="4000" b="1">
                <a:latin typeface="HelveticaNeueLT Pro 55 Roman"/>
              </a:rPr>
              <a:t>Flood maps in the UK</a:t>
            </a:r>
          </a:p>
        </p:txBody>
      </p:sp>
      <p:sp>
        <p:nvSpPr>
          <p:cNvPr id="11" name="TextBox 10">
            <a:extLst>
              <a:ext uri="{FF2B5EF4-FFF2-40B4-BE49-F238E27FC236}">
                <a16:creationId xmlns:a16="http://schemas.microsoft.com/office/drawing/2014/main" id="{BEFD5488-4C81-F106-A38D-903E065F7F7C}"/>
              </a:ext>
            </a:extLst>
          </p:cNvPr>
          <p:cNvSpPr txBox="1">
            <a:spLocks noGrp="1" noRot="1" noMove="1" noResize="1" noEditPoints="1" noAdjustHandles="1" noChangeArrowheads="1" noChangeShapeType="1"/>
          </p:cNvSpPr>
          <p:nvPr/>
        </p:nvSpPr>
        <p:spPr>
          <a:xfrm rot="16200000">
            <a:off x="10223079" y="1395198"/>
            <a:ext cx="2727581"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Flood maps</a:t>
            </a:r>
          </a:p>
        </p:txBody>
      </p:sp>
      <p:pic>
        <p:nvPicPr>
          <p:cNvPr id="12" name="Picture 11" descr="A map of the UK with QR Codes for each region.">
            <a:extLst>
              <a:ext uri="{FF2B5EF4-FFF2-40B4-BE49-F238E27FC236}">
                <a16:creationId xmlns:a16="http://schemas.microsoft.com/office/drawing/2014/main" id="{DE2418D8-9EE3-7963-73E9-C5BCD7E6869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val="0"/>
              </a:ext>
            </a:extLst>
          </a:blip>
          <a:srcRect/>
          <a:stretch/>
        </p:blipFill>
        <p:spPr>
          <a:xfrm>
            <a:off x="6112294" y="124749"/>
            <a:ext cx="4436533" cy="6102153"/>
          </a:xfrm>
          <a:prstGeom prst="rect">
            <a:avLst/>
          </a:prstGeom>
        </p:spPr>
      </p:pic>
      <p:sp>
        <p:nvSpPr>
          <p:cNvPr id="26" name="TextBox 25">
            <a:extLst>
              <a:ext uri="{FF2B5EF4-FFF2-40B4-BE49-F238E27FC236}">
                <a16:creationId xmlns:a16="http://schemas.microsoft.com/office/drawing/2014/main" id="{72635824-722A-1DEC-444A-8C078FA9F59E}"/>
              </a:ext>
            </a:extLst>
          </p:cNvPr>
          <p:cNvSpPr txBox="1">
            <a:spLocks noGrp="1" noRot="1" noMove="1" noResize="1" noEditPoints="1" noAdjustHandles="1" noChangeArrowheads="1" noChangeShapeType="1"/>
          </p:cNvSpPr>
          <p:nvPr/>
        </p:nvSpPr>
        <p:spPr>
          <a:xfrm>
            <a:off x="8629829" y="1865310"/>
            <a:ext cx="1490133" cy="369332"/>
          </a:xfrm>
          <a:prstGeom prst="rect">
            <a:avLst/>
          </a:prstGeom>
          <a:noFill/>
        </p:spPr>
        <p:txBody>
          <a:bodyPr wrap="square">
            <a:spAutoFit/>
          </a:bodyPr>
          <a:lstStyle/>
          <a:p>
            <a:pPr algn="ctr"/>
            <a:r>
              <a:rPr lang="en-GB" sz="1800" b="1">
                <a:latin typeface="HelveticaNeueLT Pro 55 Roman" panose="020B0604020202020204" pitchFamily="34" charset="0"/>
              </a:rPr>
              <a:t>Scotland</a:t>
            </a:r>
          </a:p>
        </p:txBody>
      </p:sp>
      <p:sp>
        <p:nvSpPr>
          <p:cNvPr id="29" name="TextBox 28">
            <a:extLst>
              <a:ext uri="{FF2B5EF4-FFF2-40B4-BE49-F238E27FC236}">
                <a16:creationId xmlns:a16="http://schemas.microsoft.com/office/drawing/2014/main" id="{08CC4185-841D-68DC-7748-8039B1BA76CF}"/>
              </a:ext>
            </a:extLst>
          </p:cNvPr>
          <p:cNvSpPr txBox="1">
            <a:spLocks noGrp="1" noRot="1" noMove="1" noResize="1" noEditPoints="1" noAdjustHandles="1" noChangeArrowheads="1" noChangeShapeType="1"/>
          </p:cNvSpPr>
          <p:nvPr/>
        </p:nvSpPr>
        <p:spPr>
          <a:xfrm>
            <a:off x="6637750" y="5122435"/>
            <a:ext cx="1196622" cy="369332"/>
          </a:xfrm>
          <a:prstGeom prst="rect">
            <a:avLst/>
          </a:prstGeom>
          <a:noFill/>
        </p:spPr>
        <p:txBody>
          <a:bodyPr wrap="square">
            <a:spAutoFit/>
          </a:bodyPr>
          <a:lstStyle/>
          <a:p>
            <a:pPr algn="ctr"/>
            <a:r>
              <a:rPr lang="en-GB" sz="1800" b="1">
                <a:latin typeface="HelveticaNeueLT Pro 55 Roman" panose="020B0604020202020204" pitchFamily="34" charset="0"/>
              </a:rPr>
              <a:t>Wales</a:t>
            </a:r>
          </a:p>
        </p:txBody>
      </p:sp>
      <p:sp>
        <p:nvSpPr>
          <p:cNvPr id="31" name="TextBox 30">
            <a:extLst>
              <a:ext uri="{FF2B5EF4-FFF2-40B4-BE49-F238E27FC236}">
                <a16:creationId xmlns:a16="http://schemas.microsoft.com/office/drawing/2014/main" id="{822A1D97-6892-0E11-15DD-70F824B9B14D}"/>
              </a:ext>
            </a:extLst>
          </p:cNvPr>
          <p:cNvSpPr txBox="1">
            <a:spLocks noGrp="1" noRot="1" noMove="1" noResize="1" noEditPoints="1" noAdjustHandles="1" noChangeArrowheads="1" noChangeShapeType="1"/>
          </p:cNvSpPr>
          <p:nvPr/>
        </p:nvSpPr>
        <p:spPr>
          <a:xfrm>
            <a:off x="9830996" y="3664013"/>
            <a:ext cx="1207911" cy="369332"/>
          </a:xfrm>
          <a:prstGeom prst="rect">
            <a:avLst/>
          </a:prstGeom>
          <a:noFill/>
        </p:spPr>
        <p:txBody>
          <a:bodyPr wrap="square">
            <a:spAutoFit/>
          </a:bodyPr>
          <a:lstStyle/>
          <a:p>
            <a:pPr algn="ctr"/>
            <a:r>
              <a:rPr lang="en-GB" sz="1800" b="1">
                <a:latin typeface="HelveticaNeueLT Pro 55 Roman" panose="020B0604020202020204" pitchFamily="34" charset="0"/>
              </a:rPr>
              <a:t>England</a:t>
            </a:r>
          </a:p>
        </p:txBody>
      </p:sp>
      <p:pic>
        <p:nvPicPr>
          <p:cNvPr id="38" name="Picture 37" descr="Icon&#10;&#10;Description automatically generated">
            <a:hlinkClick r:id="rId4"/>
            <a:extLst>
              <a:ext uri="{FF2B5EF4-FFF2-40B4-BE49-F238E27FC236}">
                <a16:creationId xmlns:a16="http://schemas.microsoft.com/office/drawing/2014/main" id="{0DE9957E-FBA7-E0FF-906E-81427BB18EE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6804261" y="2902721"/>
            <a:ext cx="431800" cy="431800"/>
          </a:xfrm>
          <a:prstGeom prst="rect">
            <a:avLst/>
          </a:prstGeom>
        </p:spPr>
      </p:pic>
      <p:pic>
        <p:nvPicPr>
          <p:cNvPr id="39" name="Picture 38" descr="Icon&#10;&#10;Description automatically generated">
            <a:hlinkClick r:id="rId6"/>
            <a:extLst>
              <a:ext uri="{FF2B5EF4-FFF2-40B4-BE49-F238E27FC236}">
                <a16:creationId xmlns:a16="http://schemas.microsoft.com/office/drawing/2014/main" id="{D2D6E17A-3479-116F-5C9A-36B3D874DDF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8089470" y="4442471"/>
            <a:ext cx="431800" cy="431800"/>
          </a:xfrm>
          <a:prstGeom prst="rect">
            <a:avLst/>
          </a:prstGeom>
        </p:spPr>
      </p:pic>
      <p:pic>
        <p:nvPicPr>
          <p:cNvPr id="40" name="Picture 39" descr="Icon&#10;&#10;Description automatically generated">
            <a:hlinkClick r:id="rId7"/>
            <a:extLst>
              <a:ext uri="{FF2B5EF4-FFF2-40B4-BE49-F238E27FC236}">
                <a16:creationId xmlns:a16="http://schemas.microsoft.com/office/drawing/2014/main" id="{8801A5A4-76C8-7786-3825-99A4C3990F6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7718021" y="1865310"/>
            <a:ext cx="431800" cy="431800"/>
          </a:xfrm>
          <a:prstGeom prst="rect">
            <a:avLst/>
          </a:prstGeom>
        </p:spPr>
      </p:pic>
      <p:pic>
        <p:nvPicPr>
          <p:cNvPr id="41" name="Picture 40" descr="Icon&#10;&#10;Description automatically generated">
            <a:hlinkClick r:id="rId8"/>
            <a:extLst>
              <a:ext uri="{FF2B5EF4-FFF2-40B4-BE49-F238E27FC236}">
                <a16:creationId xmlns:a16="http://schemas.microsoft.com/office/drawing/2014/main" id="{A33DD238-C1D5-0821-CECD-ECC0F1F9D5F4}"/>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a:off x="9259072" y="4010671"/>
            <a:ext cx="431800" cy="431800"/>
          </a:xfrm>
          <a:prstGeom prst="rect">
            <a:avLst/>
          </a:prstGeom>
        </p:spPr>
      </p:pic>
      <p:sp>
        <p:nvSpPr>
          <p:cNvPr id="43" name="TextBox 42">
            <a:extLst>
              <a:ext uri="{FF2B5EF4-FFF2-40B4-BE49-F238E27FC236}">
                <a16:creationId xmlns:a16="http://schemas.microsoft.com/office/drawing/2014/main" id="{DFDE87C6-D14D-92C6-5723-9E3D33F865CA}"/>
              </a:ext>
            </a:extLst>
          </p:cNvPr>
          <p:cNvSpPr txBox="1">
            <a:spLocks noGrp="1" noRot="1" noMove="1" noResize="1" noEditPoints="1" noAdjustHandles="1" noChangeArrowheads="1" noChangeShapeType="1"/>
          </p:cNvSpPr>
          <p:nvPr/>
        </p:nvSpPr>
        <p:spPr>
          <a:xfrm>
            <a:off x="5074879" y="2423815"/>
            <a:ext cx="2167467" cy="369332"/>
          </a:xfrm>
          <a:prstGeom prst="rect">
            <a:avLst/>
          </a:prstGeom>
          <a:noFill/>
        </p:spPr>
        <p:txBody>
          <a:bodyPr wrap="square">
            <a:spAutoFit/>
          </a:bodyPr>
          <a:lstStyle/>
          <a:p>
            <a:pPr algn="ctr"/>
            <a:r>
              <a:rPr lang="en-GB" sz="1800" b="1">
                <a:latin typeface="HelveticaNeueLT Pro 55 Roman" panose="020B0604020202020204" pitchFamily="34" charset="0"/>
              </a:rPr>
              <a:t>Northern Ireland</a:t>
            </a:r>
          </a:p>
        </p:txBody>
      </p:sp>
      <p:sp>
        <p:nvSpPr>
          <p:cNvPr id="47" name="TextBox 46">
            <a:extLst>
              <a:ext uri="{FF2B5EF4-FFF2-40B4-BE49-F238E27FC236}">
                <a16:creationId xmlns:a16="http://schemas.microsoft.com/office/drawing/2014/main" id="{E329A917-2851-679C-F425-9469831AB0FF}"/>
              </a:ext>
            </a:extLst>
          </p:cNvPr>
          <p:cNvSpPr txBox="1">
            <a:spLocks noGrp="1" noRot="1" noMove="1" noResize="1" noEditPoints="1" noAdjustHandles="1" noChangeArrowheads="1" noChangeShapeType="1"/>
          </p:cNvSpPr>
          <p:nvPr/>
        </p:nvSpPr>
        <p:spPr>
          <a:xfrm>
            <a:off x="482913" y="1298595"/>
            <a:ext cx="4366204" cy="2554545"/>
          </a:xfrm>
          <a:prstGeom prst="rect">
            <a:avLst/>
          </a:prstGeom>
          <a:noFill/>
        </p:spPr>
        <p:txBody>
          <a:bodyPr wrap="square">
            <a:spAutoFit/>
          </a:bodyPr>
          <a:lstStyle/>
          <a:p>
            <a:pPr marL="0" indent="0">
              <a:buNone/>
            </a:pPr>
            <a:r>
              <a:rPr lang="en-GB" sz="3200">
                <a:latin typeface="HelveticaNeueLT Pro 55 Roman" panose="020B0604020202020204" pitchFamily="34" charset="0"/>
              </a:rPr>
              <a:t>Visit your nation’s website and examine the maps to learn about flood risks in your area.</a:t>
            </a:r>
          </a:p>
        </p:txBody>
      </p:sp>
      <p:pic>
        <p:nvPicPr>
          <p:cNvPr id="52" name="Picture 51" descr="Icon&#10;&#10;Description automatically generated">
            <a:extLst>
              <a:ext uri="{FF2B5EF4-FFF2-40B4-BE49-F238E27FC236}">
                <a16:creationId xmlns:a16="http://schemas.microsoft.com/office/drawing/2014/main" id="{43CA8F25-15DB-A931-8798-98B68DAFDAD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val="0"/>
              </a:ext>
            </a:extLst>
          </a:blip>
          <a:stretch>
            <a:fillRect/>
          </a:stretch>
        </p:blipFill>
        <p:spPr>
          <a:xfrm flipH="1">
            <a:off x="9474972" y="5549715"/>
            <a:ext cx="238908" cy="238908"/>
          </a:xfrm>
          <a:prstGeom prst="rect">
            <a:avLst/>
          </a:prstGeom>
        </p:spPr>
      </p:pic>
      <p:sp>
        <p:nvSpPr>
          <p:cNvPr id="53" name="TextBox 52">
            <a:extLst>
              <a:ext uri="{FF2B5EF4-FFF2-40B4-BE49-F238E27FC236}">
                <a16:creationId xmlns:a16="http://schemas.microsoft.com/office/drawing/2014/main" id="{B9977ECA-4EA2-A406-9775-00A8DB2A4DE1}"/>
              </a:ext>
            </a:extLst>
          </p:cNvPr>
          <p:cNvSpPr txBox="1">
            <a:spLocks noGrp="1" noRot="1" noMove="1" noResize="1" noEditPoints="1" noAdjustHandles="1" noChangeArrowheads="1" noChangeShapeType="1"/>
          </p:cNvSpPr>
          <p:nvPr/>
        </p:nvSpPr>
        <p:spPr>
          <a:xfrm>
            <a:off x="9681531" y="5531465"/>
            <a:ext cx="1612951" cy="276999"/>
          </a:xfrm>
          <a:prstGeom prst="rect">
            <a:avLst/>
          </a:prstGeom>
          <a:noFill/>
        </p:spPr>
        <p:txBody>
          <a:bodyPr wrap="square">
            <a:spAutoFit/>
          </a:bodyPr>
          <a:lstStyle/>
          <a:p>
            <a:pPr algn="ctr"/>
            <a:r>
              <a:rPr lang="en-GB" sz="1200" b="1">
                <a:latin typeface="HelveticaNeueLT Pro 55 Roman" panose="020B0604020202020204" pitchFamily="34" charset="0"/>
              </a:rPr>
              <a:t>Select for websites</a:t>
            </a:r>
          </a:p>
        </p:txBody>
      </p:sp>
      <p:pic>
        <p:nvPicPr>
          <p:cNvPr id="4" name="Picture 3" descr="Qr code&#10;&#10;Description automatically generated">
            <a:extLst>
              <a:ext uri="{FF2B5EF4-FFF2-40B4-BE49-F238E27FC236}">
                <a16:creationId xmlns:a16="http://schemas.microsoft.com/office/drawing/2014/main" id="{B6EC351B-C36A-9FFB-DEDC-015B48E6B933}"/>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5933762" y="1307573"/>
            <a:ext cx="1186543" cy="1186543"/>
          </a:xfrm>
          <a:prstGeom prst="rect">
            <a:avLst/>
          </a:prstGeom>
        </p:spPr>
      </p:pic>
      <p:pic>
        <p:nvPicPr>
          <p:cNvPr id="6" name="Picture 5" descr="Qr code&#10;&#10;Description automatically generated">
            <a:extLst>
              <a:ext uri="{FF2B5EF4-FFF2-40B4-BE49-F238E27FC236}">
                <a16:creationId xmlns:a16="http://schemas.microsoft.com/office/drawing/2014/main" id="{184777EE-4C87-E021-DA80-20776D4E095E}"/>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val="0"/>
              </a:ext>
            </a:extLst>
          </a:blip>
          <a:stretch>
            <a:fillRect/>
          </a:stretch>
        </p:blipFill>
        <p:spPr>
          <a:xfrm>
            <a:off x="8848241" y="884843"/>
            <a:ext cx="1045959" cy="1045959"/>
          </a:xfrm>
          <a:prstGeom prst="rect">
            <a:avLst/>
          </a:prstGeom>
        </p:spPr>
      </p:pic>
      <p:pic>
        <p:nvPicPr>
          <p:cNvPr id="8" name="Picture 7" descr="Qr code&#10;&#10;Description automatically generated">
            <a:extLst>
              <a:ext uri="{FF2B5EF4-FFF2-40B4-BE49-F238E27FC236}">
                <a16:creationId xmlns:a16="http://schemas.microsoft.com/office/drawing/2014/main" id="{094C2091-BF44-DDE6-973B-415C698EF332}"/>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val="0"/>
              </a:ext>
            </a:extLst>
          </a:blip>
          <a:stretch>
            <a:fillRect/>
          </a:stretch>
        </p:blipFill>
        <p:spPr>
          <a:xfrm>
            <a:off x="6390283" y="3923002"/>
            <a:ext cx="1295400" cy="1295400"/>
          </a:xfrm>
          <a:prstGeom prst="rect">
            <a:avLst/>
          </a:prstGeom>
        </p:spPr>
      </p:pic>
      <p:pic>
        <p:nvPicPr>
          <p:cNvPr id="10" name="Picture 9" descr="Qr code&#10;&#10;Description automatically generated">
            <a:extLst>
              <a:ext uri="{FF2B5EF4-FFF2-40B4-BE49-F238E27FC236}">
                <a16:creationId xmlns:a16="http://schemas.microsoft.com/office/drawing/2014/main" id="{8EEAFB9B-A0B4-94F1-DB5F-556BA0416535}"/>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val="0"/>
              </a:ext>
            </a:extLst>
          </a:blip>
          <a:stretch>
            <a:fillRect/>
          </a:stretch>
        </p:blipFill>
        <p:spPr>
          <a:xfrm>
            <a:off x="9953291" y="2687276"/>
            <a:ext cx="1069430" cy="106943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3B40603-5DFB-31D8-7332-1C7DE950009D}"/>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33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noRot="1" noMove="1" noResize="1" noEditPoints="1" noAdjustHandles="1" noChangeArrowheads="1" noChangeShapeType="1"/>
          </p:cNvSpPr>
          <p:nvPr>
            <p:ph type="title" idx="4294967295"/>
          </p:nvPr>
        </p:nvSpPr>
        <p:spPr>
          <a:xfrm>
            <a:off x="495358" y="590137"/>
            <a:ext cx="8342313" cy="644525"/>
          </a:xfrm>
        </p:spPr>
        <p:txBody>
          <a:bodyPr lIns="91440" tIns="45720" rIns="91440" bIns="45720" anchor="t">
            <a:normAutofit/>
          </a:bodyPr>
          <a:lstStyle/>
          <a:p>
            <a:r>
              <a:rPr lang="en-GB" sz="4000"/>
              <a:t>Sources of support</a:t>
            </a:r>
          </a:p>
        </p:txBody>
      </p:sp>
      <p:sp>
        <p:nvSpPr>
          <p:cNvPr id="6" name="Rectangle 5">
            <a:extLst>
              <a:ext uri="{FF2B5EF4-FFF2-40B4-BE49-F238E27FC236}">
                <a16:creationId xmlns:a16="http://schemas.microsoft.com/office/drawing/2014/main" id="{327CBAE3-B39B-42D6-B705-85E21DEABDE9}"/>
              </a:ext>
            </a:extLst>
          </p:cNvPr>
          <p:cNvSpPr>
            <a:spLocks noGrp="1" noRot="1" noMove="1" noResize="1" noEditPoints="1" noAdjustHandles="1" noChangeArrowheads="1" noChangeShapeType="1"/>
          </p:cNvSpPr>
          <p:nvPr/>
        </p:nvSpPr>
        <p:spPr>
          <a:xfrm>
            <a:off x="495358" y="1551563"/>
            <a:ext cx="3264363" cy="3508653"/>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a:spLocks noGrp="1" noRot="1" noMove="1" noResize="1" noEditPoints="1" noAdjustHandles="1" noChangeArrowheads="1" noChangeShapeType="1"/>
          </p:cNvSpPr>
          <p:nvPr/>
        </p:nvSpPr>
        <p:spPr>
          <a:xfrm>
            <a:off x="4216060" y="1594217"/>
            <a:ext cx="3461917" cy="3785652"/>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a:spLocks noGrp="1" noRot="1" noMove="1" noResize="1" noEditPoints="1" noAdjustHandles="1" noChangeArrowheads="1" noChangeShapeType="1"/>
          </p:cNvSpPr>
          <p:nvPr/>
        </p:nvSpPr>
        <p:spPr>
          <a:xfrm>
            <a:off x="8034571" y="1580500"/>
            <a:ext cx="3461917" cy="3231654"/>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10;&#10;Description automatically generated">
            <a:extLst>
              <a:ext uri="{FF2B5EF4-FFF2-40B4-BE49-F238E27FC236}">
                <a16:creationId xmlns:a16="http://schemas.microsoft.com/office/drawing/2014/main" id="{DBFD709E-A75E-A3E7-B72F-7994F5DA830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val="0"/>
              </a:ext>
            </a:extLst>
          </a:blip>
          <a:stretch>
            <a:fillRect/>
          </a:stretch>
        </p:blipFill>
        <p:spPr>
          <a:xfrm>
            <a:off x="9528492" y="347336"/>
            <a:ext cx="1130126" cy="1130126"/>
          </a:xfrm>
          <a:prstGeom prst="rect">
            <a:avLst/>
          </a:prstGeom>
        </p:spPr>
      </p:pic>
      <p:sp>
        <p:nvSpPr>
          <p:cNvPr id="5" name="TextBox 4">
            <a:extLst>
              <a:ext uri="{FF2B5EF4-FFF2-40B4-BE49-F238E27FC236}">
                <a16:creationId xmlns:a16="http://schemas.microsoft.com/office/drawing/2014/main" id="{9EE0D5AC-2F4B-CE73-7E33-B07B319D9A11}"/>
              </a:ext>
            </a:extLst>
          </p:cNvPr>
          <p:cNvSpPr txBox="1">
            <a:spLocks noGrp="1" noRot="1" noMove="1" noResize="1" noEditPoints="1" noAdjustHandles="1" noChangeArrowheads="1" noChangeShapeType="1"/>
          </p:cNvSpPr>
          <p:nvPr/>
        </p:nvSpPr>
        <p:spPr>
          <a:xfrm rot="16200000">
            <a:off x="10540320" y="994683"/>
            <a:ext cx="210937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Support</a:t>
            </a:r>
          </a:p>
        </p:txBody>
      </p:sp>
      <p:pic>
        <p:nvPicPr>
          <p:cNvPr id="4" name="Picture 3" descr="A picture containing logo&#10;&#10;Description automatically generated">
            <a:extLst>
              <a:ext uri="{FF2B5EF4-FFF2-40B4-BE49-F238E27FC236}">
                <a16:creationId xmlns:a16="http://schemas.microsoft.com/office/drawing/2014/main" id="{39E5E7E6-E521-2B58-132C-EABBF709D8F9}"/>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9F7B17C-B45F-41BB-30B0-D22DE3085E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596997" y="445321"/>
            <a:ext cx="10985809" cy="5571304"/>
          </a:xfrm>
          <a:prstGeom prst="rect">
            <a:avLst/>
          </a:prstGeom>
        </p:spPr>
      </p:pic>
      <p:pic>
        <p:nvPicPr>
          <p:cNvPr id="7" name="Picture 2">
            <a:extLst>
              <a:ext uri="{FF2B5EF4-FFF2-40B4-BE49-F238E27FC236}">
                <a16:creationId xmlns:a16="http://schemas.microsoft.com/office/drawing/2014/main" id="{3D7F7519-5B04-7B31-A377-D2EEEFF691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1127545"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932750" y="4166974"/>
            <a:ext cx="10194794" cy="1415837"/>
          </a:xfrm>
          <a:prstGeom prst="rect">
            <a:avLst/>
          </a:prstGeom>
          <a:solidFill>
            <a:schemeClr val="bg1"/>
          </a:solidFill>
        </p:spPr>
        <p:txBody>
          <a:bodyPr wrap="square">
            <a:spAutoFit/>
          </a:bodyPr>
          <a:lstStyle/>
          <a:p>
            <a:pPr algn="ctr">
              <a:lnSpc>
                <a:spcPct val="120000"/>
              </a:lnSpc>
            </a:pPr>
            <a:r>
              <a:rPr lang="en-GB" sz="2400" dirty="0">
                <a:latin typeface="HelveticaNeueLT Pro 55 Roman" panose="020B0604020202020204" pitchFamily="34" charset="0"/>
              </a:rPr>
              <a:t>Objective: </a:t>
            </a:r>
            <a:r>
              <a:rPr lang="en-GB" sz="2600" b="1" dirty="0">
                <a:solidFill>
                  <a:srgbClr val="FF0000"/>
                </a:solidFill>
                <a:latin typeface="HelveticaNeueLT Pro 55 Roman" panose="020B0604020202020204" pitchFamily="34" charset="0"/>
              </a:rPr>
              <a:t>Apply</a:t>
            </a:r>
            <a:r>
              <a:rPr lang="en-GB" sz="2600" dirty="0">
                <a:solidFill>
                  <a:srgbClr val="000000"/>
                </a:solidFill>
                <a:latin typeface="HelveticaNeueLT Pro 55 Roman" panose="020B0604020202020204" pitchFamily="34" charset="0"/>
              </a:rPr>
              <a:t> your learning to prepare for and cope with a flood.</a:t>
            </a:r>
          </a:p>
          <a:p>
            <a:pPr algn="ctr">
              <a:lnSpc>
                <a:spcPct val="120000"/>
              </a:lnSpc>
            </a:pPr>
            <a:r>
              <a:rPr lang="en-GB" sz="2400" dirty="0">
                <a:latin typeface="HelveticaNeueLT Pro 55 Roman" panose="020B0604020202020204" pitchFamily="34" charset="0"/>
              </a:rPr>
              <a:t>To meet this objective, you’ll play the flood warning adventure game and identify all the ways to prepare a home.</a:t>
            </a: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14" name="Picture 13" descr="A cartoon of a house in a flood. There are sandbags in front of the house and someone is kayaking in the floodwater. ">
            <a:extLst>
              <a:ext uri="{FF2B5EF4-FFF2-40B4-BE49-F238E27FC236}">
                <a16:creationId xmlns:a16="http://schemas.microsoft.com/office/drawing/2014/main" id="{FD1857DC-78A1-CF61-CF3C-50AD3C8BF9F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C3D44E55-3FBF-5DF2-4F53-06E34A1B8482}"/>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
        <p:nvSpPr>
          <p:cNvPr id="4" name="Title 3">
            <a:extLst>
              <a:ext uri="{FF2B5EF4-FFF2-40B4-BE49-F238E27FC236}">
                <a16:creationId xmlns:a16="http://schemas.microsoft.com/office/drawing/2014/main" id="{23F1DCD1-BF4A-FDA2-0BDC-F072ACB3187E}"/>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dirty="0"/>
              <a:t>Objective</a:t>
            </a:r>
          </a:p>
        </p:txBody>
      </p:sp>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a:srcRect l="27822" t="-14001" r="4954"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a:srcRect l="27669" t="-4917" r="65925" b="3712"/>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a:srcRect l="27334" t="-3308" r="5514"/>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a:srcRect l="29932" t="-8169" r="10947" b="314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a:srcRect l="27465" t="18504" r="63907" b="2620"/>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a:srcRect l="28017" t="20364" r="4506"/>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a:srcRect l="37757" t="8442" b="1"/>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a:srcRect l="38332" t="16944" b="7878"/>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a:srcRect l="34210" t="21075" b="19673"/>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a:srcRect l="38165" t="8282" b="16866"/>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a:srcRect l="37311" t="29986" r="1430" b="14449"/>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4"/>
          <a:srcRect l="35303" t="-2205" r="414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7"/>
          <a:srcRect l="34140" t="30905" r="5399" b="-3095"/>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4272464" y="5367208"/>
            <a:ext cx="218682" cy="200157"/>
          </a:xfrm>
          <a:prstGeom prst="rect">
            <a:avLst/>
          </a:prstGeom>
        </p:spPr>
      </p:pic>
      <p:sp>
        <p:nvSpPr>
          <p:cNvPr id="14" name="Rectangle 13">
            <a:hlinkClick r:id="rId16"/>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1"/>
          <a:srcRect l="34210" t="21074" r="59821" b="28566"/>
          <a:stretch/>
        </p:blipFill>
        <p:spPr>
          <a:xfrm>
            <a:off x="7776505" y="5365336"/>
            <a:ext cx="218682" cy="200157"/>
          </a:xfrm>
          <a:prstGeom prst="rect">
            <a:avLst/>
          </a:prstGeom>
        </p:spPr>
      </p:pic>
      <p:sp>
        <p:nvSpPr>
          <p:cNvPr id="20" name="Rectangle 19">
            <a:hlinkClick r:id="rId17"/>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living room with a fireplace.">
            <a:extLst>
              <a:ext uri="{FF2B5EF4-FFF2-40B4-BE49-F238E27FC236}">
                <a16:creationId xmlns:a16="http://schemas.microsoft.com/office/drawing/2014/main" id="{F8ECFEF7-0C78-E206-8875-B95055C04F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val="0"/>
              </a:ext>
            </a:extLst>
          </a:blip>
          <a:stretch>
            <a:fillRect/>
          </a:stretch>
        </p:blipFill>
        <p:spPr>
          <a:xfrm>
            <a:off x="671209" y="280236"/>
            <a:ext cx="10515600" cy="5595270"/>
          </a:xfrm>
          <a:prstGeom prst="rect">
            <a:avLst/>
          </a:prstGeom>
        </p:spPr>
      </p:pic>
      <p:pic>
        <p:nvPicPr>
          <p:cNvPr id="8" name="Picture 7" descr="Large question mark.">
            <a:extLst>
              <a:ext uri="{FF2B5EF4-FFF2-40B4-BE49-F238E27FC236}">
                <a16:creationId xmlns:a16="http://schemas.microsoft.com/office/drawing/2014/main" id="{882381B1-60DB-DF9B-C822-D460EC48616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val="0"/>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a:spLocks noGrp="1" noRot="1" noMove="1" noResize="1" noEditPoints="1" noAdjustHandles="1" noChangeArrowheads="1" noChangeShapeType="1"/>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How can </a:t>
            </a:r>
            <a:r>
              <a:rPr lang="en-GB" sz="2800" b="1" dirty="0">
                <a:solidFill>
                  <a:schemeClr val="tx1"/>
                </a:solidFill>
                <a:latin typeface="Arial" panose="020B0604020202020204" pitchFamily="34" charset="0"/>
                <a:cs typeface="Arial" panose="020B0604020202020204" pitchFamily="34" charset="0"/>
              </a:rPr>
              <a:t>you</a:t>
            </a:r>
            <a:r>
              <a:rPr lang="en-GB" sz="2800" dirty="0">
                <a:solidFill>
                  <a:schemeClr val="tx1"/>
                </a:solidFill>
                <a:latin typeface="Arial" panose="020B0604020202020204" pitchFamily="34" charset="0"/>
                <a:cs typeface="Arial" panose="020B0604020202020204" pitchFamily="34" charset="0"/>
              </a:rPr>
              <a:t> prepare your home for a flood emergency?</a:t>
            </a:r>
          </a:p>
          <a:p>
            <a:pPr algn="ctr"/>
            <a:endParaRPr lang="en-GB" dirty="0"/>
          </a:p>
        </p:txBody>
      </p:sp>
      <p:sp>
        <p:nvSpPr>
          <p:cNvPr id="11" name="Title 10">
            <a:extLst>
              <a:ext uri="{FF2B5EF4-FFF2-40B4-BE49-F238E27FC236}">
                <a16:creationId xmlns:a16="http://schemas.microsoft.com/office/drawing/2014/main" id="{EB4706A2-A064-9F43-01AB-F8751171E038}"/>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27225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C10766-AFA2-4D23-AB60-8C768D27D53D}"/>
              </a:ext>
            </a:extLst>
          </p:cNvPr>
          <p:cNvSpPr txBox="1">
            <a:spLocks noGrp="1" noRot="1" noMove="1" noResize="1" noEditPoints="1" noAdjustHandles="1" noChangeArrowheads="1" noChangeShapeType="1"/>
          </p:cNvSpPr>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10" name="Picture 9" descr="A street with water on the ground to show flooding.">
            <a:extLst>
              <a:ext uri="{FF2B5EF4-FFF2-40B4-BE49-F238E27FC236}">
                <a16:creationId xmlns:a16="http://schemas.microsoft.com/office/drawing/2014/main" id="{4F70B530-DBE0-A235-CC3A-0F44EF358B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p:nvPr>
        </p:nvSpPr>
        <p:spPr>
          <a:xfrm>
            <a:off x="609600" y="336550"/>
            <a:ext cx="6404149" cy="1835150"/>
          </a:xfrm>
          <a:solidFill>
            <a:schemeClr val="bg1"/>
          </a:solidFill>
        </p:spPr>
        <p:txBody>
          <a:bodyPr>
            <a:normAutofit/>
          </a:bodyPr>
          <a:lstStyle/>
          <a:p>
            <a:r>
              <a:rPr lang="en-GB" dirty="0">
                <a:latin typeface="HelveticaNeueLT Pro 55 Roman"/>
              </a:rPr>
              <a:t>Play the flood warning adventure game</a:t>
            </a:r>
          </a:p>
        </p:txBody>
      </p:sp>
      <p:sp>
        <p:nvSpPr>
          <p:cNvPr id="11" name="Content Placeholder 5">
            <a:extLst>
              <a:ext uri="{FF2B5EF4-FFF2-40B4-BE49-F238E27FC236}">
                <a16:creationId xmlns:a16="http://schemas.microsoft.com/office/drawing/2014/main" id="{E09F54F7-FF7C-F396-25E0-3F727454E9E1}"/>
              </a:ext>
            </a:extLst>
          </p:cNvPr>
          <p:cNvSpPr>
            <a:spLocks noGrp="1" noRot="1" noMove="1" noResize="1" noEditPoints="1" noAdjustHandles="1" noChangeArrowheads="1" noChangeShapeType="1"/>
          </p:cNvSpPr>
          <p:nvPr>
            <p:ph idx="1"/>
          </p:nvPr>
        </p:nvSpPr>
        <p:spPr>
          <a:xfrm>
            <a:off x="609600" y="2143125"/>
            <a:ext cx="6404149" cy="3715064"/>
          </a:xfrm>
          <a:solidFill>
            <a:schemeClr val="bg1"/>
          </a:solidFill>
          <a:ln>
            <a:noFill/>
          </a:ln>
        </p:spPr>
        <p:txBody>
          <a:bodyPr>
            <a:normAutofit fontScale="92500"/>
          </a:bodyPr>
          <a:lstStyle/>
          <a:p>
            <a:endParaRPr lang="en-GB" dirty="0">
              <a:latin typeface="HelveticaNeueLT Pro 55 Roman" panose="020B0604020202020204" pitchFamily="34" charset="0"/>
            </a:endParaRPr>
          </a:p>
          <a:p>
            <a:r>
              <a:rPr lang="en-GB" b="1" dirty="0">
                <a:latin typeface="HelveticaNeueLT Pro 55 Roman" panose="020B0604020202020204" pitchFamily="34" charset="0"/>
              </a:rPr>
              <a:t>Read</a:t>
            </a:r>
            <a:r>
              <a:rPr lang="en-GB" dirty="0">
                <a:latin typeface="HelveticaNeueLT Pro 55 Roman" panose="020B0604020202020204" pitchFamily="34" charset="0"/>
              </a:rPr>
              <a:t> the story and </a:t>
            </a:r>
            <a:r>
              <a:rPr lang="en-GB" b="1" dirty="0">
                <a:latin typeface="HelveticaNeueLT Pro 55 Roman" panose="020B0604020202020204" pitchFamily="34" charset="0"/>
              </a:rPr>
              <a:t>choose</a:t>
            </a:r>
            <a:r>
              <a:rPr lang="en-GB" dirty="0">
                <a:latin typeface="HelveticaNeueLT Pro 55 Roman" panose="020B0604020202020204" pitchFamily="34" charset="0"/>
              </a:rPr>
              <a:t> a response.</a:t>
            </a:r>
          </a:p>
          <a:p>
            <a:r>
              <a:rPr lang="en-GB" dirty="0">
                <a:latin typeface="HelveticaNeueLT Pro 55 Roman" panose="020B0604020202020204" pitchFamily="34" charset="0"/>
              </a:rPr>
              <a:t>As you play the game, you’ll learn about ways to prepare and cope with a flood.</a:t>
            </a:r>
          </a:p>
          <a:p>
            <a:r>
              <a:rPr lang="en-GB" dirty="0">
                <a:latin typeface="HelveticaNeueLT Pro 55 Roman" panose="020B0604020202020204" pitchFamily="34" charset="0"/>
              </a:rPr>
              <a:t>As you play the game, </a:t>
            </a:r>
            <a:r>
              <a:rPr lang="en-GB" b="1" dirty="0">
                <a:latin typeface="HelveticaNeueLT Pro 55 Roman" panose="020B0604020202020204" pitchFamily="34" charset="0"/>
              </a:rPr>
              <a:t>write</a:t>
            </a:r>
            <a:r>
              <a:rPr lang="en-GB" dirty="0">
                <a:latin typeface="HelveticaNeueLT Pro 55 Roman" panose="020B0604020202020204" pitchFamily="34" charset="0"/>
              </a:rPr>
              <a:t> a list of ways to prepare and cope with flooding.</a:t>
            </a:r>
          </a:p>
          <a:p>
            <a:r>
              <a:rPr lang="en-GB" dirty="0">
                <a:latin typeface="HelveticaNeueLT Pro 55 Roman" panose="020B0604020202020204" pitchFamily="34" charset="0"/>
              </a:rPr>
              <a:t>See if you can find them all! </a:t>
            </a:r>
          </a:p>
        </p:txBody>
      </p:sp>
      <p:pic>
        <p:nvPicPr>
          <p:cNvPr id="3" name="Picture 2" descr="Logo, company name&#10;&#10;Description automatically generated">
            <a:hlinkClick r:id="rId4" action="ppaction://hlinksldjump"/>
            <a:extLst>
              <a:ext uri="{FF2B5EF4-FFF2-40B4-BE49-F238E27FC236}">
                <a16:creationId xmlns:a16="http://schemas.microsoft.com/office/drawing/2014/main" id="{5FD89AC2-9CAB-F429-F3D7-F454F481CDA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24104174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4000">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14:bounceEnd="64000">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14:bounceEnd="64000">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4000">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14:bounceEnd="64000">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14:bounceEnd="64000">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4000">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14:bounceEnd="64000">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14:bounceEnd="64000">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64000">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14:bounceEnd="64000">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14:bounceEnd="64000">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4000">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14:bounceEnd="64000">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14:bounceEnd="64000">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5141D-F285-BD70-96E2-17E1D5D3D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pic>
        <p:nvPicPr>
          <p:cNvPr id="10" name="Picture 9">
            <a:extLst>
              <a:ext uri="{FF2B5EF4-FFF2-40B4-BE49-F238E27FC236}">
                <a16:creationId xmlns:a16="http://schemas.microsoft.com/office/drawing/2014/main" id="{90E30247-7621-438F-61E1-0003A89EE1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679622" y="336551"/>
            <a:ext cx="10478528" cy="5426612"/>
          </a:xfrm>
          <a:prstGeom prst="rect">
            <a:avLst/>
          </a:prstGeom>
        </p:spPr>
      </p:pic>
      <p:sp>
        <p:nvSpPr>
          <p:cNvPr id="5" name="Title 4">
            <a:extLst>
              <a:ext uri="{FF2B5EF4-FFF2-40B4-BE49-F238E27FC236}">
                <a16:creationId xmlns:a16="http://schemas.microsoft.com/office/drawing/2014/main" id="{4D10175B-C941-29D6-1677-630BBD35BDA1}"/>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7" name="Picture 6" descr="A person sitting on the floor reading a book&#10;&#10;Description automatically generated with medium confidence">
            <a:extLst>
              <a:ext uri="{FF2B5EF4-FFF2-40B4-BE49-F238E27FC236}">
                <a16:creationId xmlns:a16="http://schemas.microsoft.com/office/drawing/2014/main" id="{32E6A88F-C0A2-3025-777E-3BE33E35E0B3}"/>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flipH="1">
            <a:off x="652879" y="315152"/>
            <a:ext cx="7902053" cy="5469410"/>
          </a:xfrm>
          <a:prstGeom prst="rect">
            <a:avLst/>
          </a:prstGeom>
        </p:spPr>
      </p:pic>
      <p:pic>
        <p:nvPicPr>
          <p:cNvPr id="11" name="Picture 10" descr="A person sitting on the floor reading a book">
            <a:extLst>
              <a:ext uri="{FF2B5EF4-FFF2-40B4-BE49-F238E27FC236}">
                <a16:creationId xmlns:a16="http://schemas.microsoft.com/office/drawing/2014/main" id="{6E27942A-C133-D321-97DF-BA0BE2E52C6D}"/>
              </a:ext>
            </a:extLst>
          </p:cNvPr>
          <p:cNvPicPr>
            <a:picLocks noGrp="1" noRot="1" noChangeAspect="1" noMove="1" noResize="1" noEditPoints="1" noAdjustHandles="1" noChangeArrowheads="1" noChangeShapeType="1" noCrop="1"/>
          </p:cNvPicPr>
          <p:nvPr/>
        </p:nvPicPr>
        <p:blipFill rotWithShape="1">
          <a:blip r:embed="rId5" cstate="email">
            <a:grayscl/>
            <a:extLst>
              <a:ext uri="{28A0092B-C50C-407E-A947-70E740481C1C}">
                <a14:useLocalDpi xmlns:a14="http://schemas.microsoft.com/office/drawing/2010/main" val="0"/>
              </a:ext>
            </a:extLst>
          </a:blip>
          <a:srcRect/>
          <a:stretch/>
        </p:blipFill>
        <p:spPr>
          <a:xfrm flipH="1">
            <a:off x="652879" y="397203"/>
            <a:ext cx="7936219" cy="5387359"/>
          </a:xfrm>
          <a:prstGeom prst="rect">
            <a:avLst/>
          </a:prstGeom>
        </p:spPr>
      </p:pic>
      <p:sp>
        <p:nvSpPr>
          <p:cNvPr id="4" name="Title 1">
            <a:extLst>
              <a:ext uri="{FF2B5EF4-FFF2-40B4-BE49-F238E27FC236}">
                <a16:creationId xmlns:a16="http://schemas.microsoft.com/office/drawing/2014/main" id="{969CB40D-E3BA-77D4-A78D-7F7F1264D707}"/>
              </a:ext>
            </a:extLst>
          </p:cNvPr>
          <p:cNvSpPr txBox="1">
            <a:spLocks noGrp="1" noRot="1" noMove="1" noResize="1" noEditPoints="1" noAdjustHandles="1" noChangeArrowheads="1" noChangeShapeType="1"/>
          </p:cNvSpPr>
          <p:nvPr/>
        </p:nvSpPr>
        <p:spPr>
          <a:xfrm>
            <a:off x="636043" y="283075"/>
            <a:ext cx="3453658" cy="51233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Meet Zara.</a:t>
            </a:r>
          </a:p>
        </p:txBody>
      </p:sp>
      <p:pic>
        <p:nvPicPr>
          <p:cNvPr id="15" name="Picture 14" descr="A brick building with a fire hydrant in front of it&#10;&#10;Description automatically generated with medium confidence">
            <a:extLst>
              <a:ext uri="{FF2B5EF4-FFF2-40B4-BE49-F238E27FC236}">
                <a16:creationId xmlns:a16="http://schemas.microsoft.com/office/drawing/2014/main" id="{0D8835C3-F212-917D-C025-6A15041AD180}"/>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4748372" y="283075"/>
            <a:ext cx="3823396" cy="5469410"/>
          </a:xfrm>
          <a:prstGeom prst="rect">
            <a:avLst/>
          </a:prstGeom>
        </p:spPr>
      </p:pic>
      <p:sp>
        <p:nvSpPr>
          <p:cNvPr id="12" name="Title 1">
            <a:extLst>
              <a:ext uri="{FF2B5EF4-FFF2-40B4-BE49-F238E27FC236}">
                <a16:creationId xmlns:a16="http://schemas.microsoft.com/office/drawing/2014/main" id="{9C860100-3101-C2E3-0A5F-5E4D559973F0}"/>
              </a:ext>
            </a:extLst>
          </p:cNvPr>
          <p:cNvSpPr txBox="1">
            <a:spLocks noGrp="1" noRot="1" noMove="1" noResize="1" noEditPoints="1" noAdjustHandles="1" noChangeArrowheads="1" noChangeShapeType="1"/>
          </p:cNvSpPr>
          <p:nvPr/>
        </p:nvSpPr>
        <p:spPr>
          <a:xfrm>
            <a:off x="4720180" y="272397"/>
            <a:ext cx="3861492" cy="99384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Zara lives in a ground floor flat with her dad.</a:t>
            </a:r>
          </a:p>
        </p:txBody>
      </p:sp>
      <p:pic>
        <p:nvPicPr>
          <p:cNvPr id="6" name="Picture 5" descr="Logo, company name&#10;&#10;Description automatically generated">
            <a:hlinkClick r:id="rId7" action="ppaction://hlinksldjump"/>
            <a:extLst>
              <a:ext uri="{FF2B5EF4-FFF2-40B4-BE49-F238E27FC236}">
                <a16:creationId xmlns:a16="http://schemas.microsoft.com/office/drawing/2014/main" id="{77A05C60-7346-271A-7B3D-B655A81CD51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val="0"/>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42872301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14:presetBounceEnd="2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22000">
                                          <p:cBhvr additive="base">
                                            <p:cTn id="11" dur="900" fill="hold"/>
                                            <p:tgtEl>
                                              <p:spTgt spid="7"/>
                                            </p:tgtEl>
                                            <p:attrNameLst>
                                              <p:attrName>ppt_x</p:attrName>
                                            </p:attrNameLst>
                                          </p:cBhvr>
                                          <p:tavLst>
                                            <p:tav tm="0">
                                              <p:val>
                                                <p:strVal val="0-#ppt_w/2"/>
                                              </p:val>
                                            </p:tav>
                                            <p:tav tm="100000">
                                              <p:val>
                                                <p:strVal val="#ppt_x"/>
                                              </p:val>
                                            </p:tav>
                                          </p:tavLst>
                                        </p:anim>
                                        <p:anim calcmode="lin" valueType="num" p14:bounceEnd="22000">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14:presetBounceEnd="6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8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14:presetBounceEnd="68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8000">
                                          <p:cBhvr additive="base">
                                            <p:cTn id="32" dur="500" fill="hold"/>
                                            <p:tgtEl>
                                              <p:spTgt spid="12"/>
                                            </p:tgtEl>
                                            <p:attrNameLst>
                                              <p:attrName>ppt_x</p:attrName>
                                            </p:attrNameLst>
                                          </p:cBhvr>
                                          <p:tavLst>
                                            <p:tav tm="0">
                                              <p:val>
                                                <p:strVal val="0-#ppt_w/2"/>
                                              </p:val>
                                            </p:tav>
                                            <p:tav tm="100000">
                                              <p:val>
                                                <p:strVal val="#ppt_x"/>
                                              </p:val>
                                            </p:tav>
                                          </p:tavLst>
                                        </p:anim>
                                        <p:anim calcmode="lin" valueType="num" p14:bounceEnd="68000">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900" fill="hold"/>
                                            <p:tgtEl>
                                              <p:spTgt spid="7"/>
                                            </p:tgtEl>
                                            <p:attrNameLst>
                                              <p:attrName>ppt_x</p:attrName>
                                            </p:attrNameLst>
                                          </p:cBhvr>
                                          <p:tavLst>
                                            <p:tav tm="0">
                                              <p:val>
                                                <p:strVal val="0-#ppt_w/2"/>
                                              </p:val>
                                            </p:tav>
                                            <p:tav tm="100000">
                                              <p:val>
                                                <p:strVal val="#ppt_x"/>
                                              </p:val>
                                            </p:tav>
                                          </p:tavLst>
                                        </p:anim>
                                        <p:anim calcmode="lin" valueType="num">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et with water on the ground.">
            <a:extLst>
              <a:ext uri="{FF2B5EF4-FFF2-40B4-BE49-F238E27FC236}">
                <a16:creationId xmlns:a16="http://schemas.microsoft.com/office/drawing/2014/main" id="{78F7A549-113A-7FF1-8C7C-2CA569BB5B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756F1E68-383A-2F5B-F30B-0A2E89AC5873}"/>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sp>
        <p:nvSpPr>
          <p:cNvPr id="4" name="Rectangle 3">
            <a:extLst>
              <a:ext uri="{FF2B5EF4-FFF2-40B4-BE49-F238E27FC236}">
                <a16:creationId xmlns:a16="http://schemas.microsoft.com/office/drawing/2014/main" id="{4EA464C3-D741-C898-64AC-2BD489B0F0E5}"/>
              </a:ext>
            </a:extLst>
          </p:cNvPr>
          <p:cNvSpPr>
            <a:spLocks noGrp="1" noRot="1" noMove="1" noResize="1" noEditPoints="1" noAdjustHandles="1" noChangeArrowheads="1" noChangeShapeType="1"/>
          </p:cNvSpPr>
          <p:nvPr/>
        </p:nvSpPr>
        <p:spPr>
          <a:xfrm>
            <a:off x="603422" y="232386"/>
            <a:ext cx="3120853" cy="177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chemeClr val="tx1"/>
                </a:solidFill>
                <a:latin typeface="HelveticaNeueLT Pro 55 Roman"/>
              </a:rPr>
              <a:t>A notification pops up on Zara's tablet saying:</a:t>
            </a:r>
            <a:endParaRPr lang="en-GB" sz="2800">
              <a:solidFill>
                <a:schemeClr val="tx1"/>
              </a:solidFill>
            </a:endParaRPr>
          </a:p>
        </p:txBody>
      </p:sp>
      <p:grpSp>
        <p:nvGrpSpPr>
          <p:cNvPr id="11" name="Group 10">
            <a:extLst>
              <a:ext uri="{FF2B5EF4-FFF2-40B4-BE49-F238E27FC236}">
                <a16:creationId xmlns:a16="http://schemas.microsoft.com/office/drawing/2014/main" id="{859E6D0A-D2B0-AD1F-1181-217CC267EC6E}"/>
              </a:ext>
              <a:ext uri="{C183D7F6-B498-43B3-948B-1728B52AA6E4}">
                <adec:decorative xmlns:adec="http://schemas.microsoft.com/office/drawing/2017/decorative" val="1"/>
              </a:ext>
            </a:extLst>
          </p:cNvPr>
          <p:cNvGrpSpPr>
            <a:grpSpLocks noGrp="1" noUngrp="1" noRot="1" noMove="1" noResize="1"/>
          </p:cNvGrpSpPr>
          <p:nvPr/>
        </p:nvGrpSpPr>
        <p:grpSpPr>
          <a:xfrm>
            <a:off x="3688958" y="34572"/>
            <a:ext cx="4775200" cy="6141157"/>
            <a:chOff x="5616221" y="152106"/>
            <a:chExt cx="4775200" cy="6141157"/>
          </a:xfrm>
        </p:grpSpPr>
        <p:pic>
          <p:nvPicPr>
            <p:cNvPr id="8" name="Picture 7" descr="A mobile phone with a text message showing a flood alert. ">
              <a:extLst>
                <a:ext uri="{FF2B5EF4-FFF2-40B4-BE49-F238E27FC236}">
                  <a16:creationId xmlns:a16="http://schemas.microsoft.com/office/drawing/2014/main" id="{4AAB2EDD-F22F-EAE6-0559-37A3329E5418}"/>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5616221" y="152106"/>
              <a:ext cx="4775200" cy="6141157"/>
            </a:xfrm>
            <a:prstGeom prst="rect">
              <a:avLst/>
            </a:prstGeom>
          </p:spPr>
        </p:pic>
        <p:sp>
          <p:nvSpPr>
            <p:cNvPr id="9" name="Rectangle 8">
              <a:extLst>
                <a:ext uri="{FF2B5EF4-FFF2-40B4-BE49-F238E27FC236}">
                  <a16:creationId xmlns:a16="http://schemas.microsoft.com/office/drawing/2014/main" id="{B4D9C026-7235-BE88-5923-C000507B7AE9}"/>
                </a:ext>
              </a:extLst>
            </p:cNvPr>
            <p:cNvSpPr>
              <a:spLocks noGrp="1" noRot="1" noMove="1" noResize="1" noEditPoints="1" noAdjustHandles="1" noChangeArrowheads="1" noChangeShapeType="1"/>
            </p:cNvSpPr>
            <p:nvPr/>
          </p:nvSpPr>
          <p:spPr>
            <a:xfrm>
              <a:off x="6096000" y="905904"/>
              <a:ext cx="3724275" cy="4389996"/>
            </a:xfrm>
            <a:prstGeom prst="rect">
              <a:avLst/>
            </a:prstGeom>
            <a:solidFill>
              <a:schemeClr val="bg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E95E389-1F74-7AA0-F634-A776ABBA0B34}"/>
                </a:ext>
              </a:extLst>
            </p:cNvPr>
            <p:cNvSpPr>
              <a:spLocks noGrp="1" noRot="1" noMove="1" noResize="1" noEditPoints="1" noAdjustHandles="1" noChangeArrowheads="1" noChangeShapeType="1"/>
            </p:cNvSpPr>
            <p:nvPr/>
          </p:nvSpPr>
          <p:spPr>
            <a:xfrm>
              <a:off x="6302021" y="1440483"/>
              <a:ext cx="3245558" cy="214091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chemeClr val="tx1"/>
                  </a:solidFill>
                  <a:latin typeface="HelveticaNeueLT Pro 55 Roman"/>
                </a:rPr>
                <a:t>Heavy rains are due for the next 3 days. Flood warnings are in place across the region.</a:t>
              </a:r>
            </a:p>
          </p:txBody>
        </p:sp>
      </p:grpSp>
      <p:grpSp>
        <p:nvGrpSpPr>
          <p:cNvPr id="17" name="Group 16">
            <a:extLst>
              <a:ext uri="{FF2B5EF4-FFF2-40B4-BE49-F238E27FC236}">
                <a16:creationId xmlns:a16="http://schemas.microsoft.com/office/drawing/2014/main" id="{1DA2A31D-6B84-446B-CF7A-24E06944E934}"/>
              </a:ext>
              <a:ext uri="{C183D7F6-B498-43B3-948B-1728B52AA6E4}">
                <adec:decorative xmlns:adec="http://schemas.microsoft.com/office/drawing/2017/decorative" val="1"/>
              </a:ext>
            </a:extLst>
          </p:cNvPr>
          <p:cNvGrpSpPr>
            <a:grpSpLocks noGrp="1" noUngrp="1" noRot="1" noMove="1" noResize="1"/>
          </p:cNvGrpSpPr>
          <p:nvPr/>
        </p:nvGrpSpPr>
        <p:grpSpPr>
          <a:xfrm>
            <a:off x="8376863" y="2977730"/>
            <a:ext cx="2947891" cy="2458137"/>
            <a:chOff x="8376863" y="2977730"/>
            <a:chExt cx="2947891" cy="2458137"/>
          </a:xfrm>
        </p:grpSpPr>
        <p:sp>
          <p:nvSpPr>
            <p:cNvPr id="14" name="Rectangle 13">
              <a:extLst>
                <a:ext uri="{FF2B5EF4-FFF2-40B4-BE49-F238E27FC236}">
                  <a16:creationId xmlns:a16="http://schemas.microsoft.com/office/drawing/2014/main" id="{3C4AD441-DE43-9F81-55F4-02B75C4F8DC1}"/>
                </a:ext>
              </a:extLst>
            </p:cNvPr>
            <p:cNvSpPr>
              <a:spLocks noGrp="1" noRot="1" noMove="1" noResize="1" noEditPoints="1" noAdjustHandles="1" noChangeArrowheads="1" noChangeShapeType="1"/>
            </p:cNvSpPr>
            <p:nvPr/>
          </p:nvSpPr>
          <p:spPr>
            <a:xfrm>
              <a:off x="8376863" y="3170250"/>
              <a:ext cx="2530334"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70FE83-1EA8-D395-87CE-B10D46CA574A}"/>
                </a:ext>
              </a:extLst>
            </p:cNvPr>
            <p:cNvSpPr txBox="1">
              <a:spLocks noGrp="1" noRot="1" noMove="1" noResize="1" noEditPoints="1" noAdjustHandles="1" noChangeArrowheads="1" noChangeShapeType="1"/>
            </p:cNvSpPr>
            <p:nvPr/>
          </p:nvSpPr>
          <p:spPr>
            <a:xfrm>
              <a:off x="8584556" y="3545296"/>
              <a:ext cx="2740198" cy="1569660"/>
            </a:xfrm>
            <a:prstGeom prst="rect">
              <a:avLst/>
            </a:prstGeom>
            <a:noFill/>
          </p:spPr>
          <p:txBody>
            <a:bodyPr wrap="square" rtlCol="0">
              <a:spAutoFit/>
            </a:bodyPr>
            <a:lstStyle/>
            <a:p>
              <a:r>
                <a:rPr lang="en-GB" sz="2400">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uses her tablet to learn about the flood warning.</a:t>
              </a:r>
              <a:endParaRPr lang="en-GB" sz="2400">
                <a:latin typeface="HelveticaNeueLT Pro 55 Roman" panose="020B0604020202020204" pitchFamily="34" charset="0"/>
              </a:endParaRPr>
            </a:p>
          </p:txBody>
        </p:sp>
        <p:pic>
          <p:nvPicPr>
            <p:cNvPr id="16" name="Picture 15" descr="Shape&#10;&#10;Description automatically generated with medium confidence">
              <a:extLst>
                <a:ext uri="{FF2B5EF4-FFF2-40B4-BE49-F238E27FC236}">
                  <a16:creationId xmlns:a16="http://schemas.microsoft.com/office/drawing/2014/main" id="{B62923A4-18B7-02D3-63EE-1832C96DE86F}"/>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8608624" y="2977730"/>
              <a:ext cx="2091626" cy="1175622"/>
            </a:xfrm>
            <a:prstGeom prst="rect">
              <a:avLst/>
            </a:prstGeom>
          </p:spPr>
        </p:pic>
      </p:grpSp>
      <p:grpSp>
        <p:nvGrpSpPr>
          <p:cNvPr id="15" name="Group 14">
            <a:extLst>
              <a:ext uri="{FF2B5EF4-FFF2-40B4-BE49-F238E27FC236}">
                <a16:creationId xmlns:a16="http://schemas.microsoft.com/office/drawing/2014/main" id="{1018521C-4E7F-1493-BA50-F842A753CE57}"/>
              </a:ext>
              <a:ext uri="{C183D7F6-B498-43B3-948B-1728B52AA6E4}">
                <adec:decorative xmlns:adec="http://schemas.microsoft.com/office/drawing/2017/decorative" val="1"/>
              </a:ext>
            </a:extLst>
          </p:cNvPr>
          <p:cNvGrpSpPr>
            <a:grpSpLocks noGrp="1" noUngrp="1" noRot="1" noMove="1" noResize="1"/>
          </p:cNvGrpSpPr>
          <p:nvPr/>
        </p:nvGrpSpPr>
        <p:grpSpPr>
          <a:xfrm>
            <a:off x="948125" y="2912116"/>
            <a:ext cx="2736761" cy="2523751"/>
            <a:chOff x="948125" y="2912116"/>
            <a:chExt cx="2779397" cy="2523751"/>
          </a:xfrm>
        </p:grpSpPr>
        <p:sp>
          <p:nvSpPr>
            <p:cNvPr id="12" name="Rectangle 11">
              <a:extLst>
                <a:ext uri="{FF2B5EF4-FFF2-40B4-BE49-F238E27FC236}">
                  <a16:creationId xmlns:a16="http://schemas.microsoft.com/office/drawing/2014/main" id="{53DE766C-B6FB-31DC-1971-A8FCC6CFC0EA}"/>
                </a:ext>
              </a:extLst>
            </p:cNvPr>
            <p:cNvSpPr>
              <a:spLocks noGrp="1" noRot="1" noMove="1" noResize="1" noEditPoints="1" noAdjustHandles="1" noChangeArrowheads="1" noChangeShapeType="1"/>
            </p:cNvSpPr>
            <p:nvPr/>
          </p:nvSpPr>
          <p:spPr>
            <a:xfrm>
              <a:off x="948125" y="3105151"/>
              <a:ext cx="2779397" cy="2330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873A0C-5D47-F2CF-D604-24B48AF7E1DA}"/>
                </a:ext>
              </a:extLst>
            </p:cNvPr>
            <p:cNvSpPr txBox="1">
              <a:spLocks noGrp="1" noRot="1" noMove="1" noResize="1" noEditPoints="1" noAdjustHandles="1" noChangeArrowheads="1" noChangeShapeType="1"/>
            </p:cNvSpPr>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asks her dad what the flood warning means.</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8350B88F-1593-E03B-CC73-3E3F791DDFA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val="0"/>
                </a:ext>
              </a:extLst>
            </a:blip>
            <a:stretch>
              <a:fillRect/>
            </a:stretch>
          </p:blipFill>
          <p:spPr>
            <a:xfrm>
              <a:off x="1187756" y="2912116"/>
              <a:ext cx="2218322" cy="1246832"/>
            </a:xfrm>
            <a:prstGeom prst="rect">
              <a:avLst/>
            </a:prstGeom>
          </p:spPr>
        </p:pic>
      </p:grpSp>
    </p:spTree>
    <p:extLst>
      <p:ext uri="{BB962C8B-B14F-4D97-AF65-F5344CB8AC3E}">
        <p14:creationId xmlns:p14="http://schemas.microsoft.com/office/powerpoint/2010/main" val="3005252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6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68000">
                                          <p:cBhvr additive="base">
                                            <p:cTn id="13" dur="16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7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0000">
                                          <p:cBhvr additive="base">
                                            <p:cTn id="19" dur="16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14:presetBounceEnd="84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84000">
                                          <p:cBhvr additive="base">
                                            <p:cTn id="24" dur="3200" fill="hold"/>
                                            <p:tgtEl>
                                              <p:spTgt spid="17"/>
                                            </p:tgtEl>
                                            <p:attrNameLst>
                                              <p:attrName>ppt_x</p:attrName>
                                            </p:attrNameLst>
                                          </p:cBhvr>
                                          <p:tavLst>
                                            <p:tav tm="0">
                                              <p:val>
                                                <p:strVal val="1+#ppt_w/2"/>
                                              </p:val>
                                            </p:tav>
                                            <p:tav tm="100000">
                                              <p:val>
                                                <p:strVal val="#ppt_x"/>
                                              </p:val>
                                            </p:tav>
                                          </p:tavLst>
                                        </p:anim>
                                        <p:anim calcmode="lin" valueType="num" p14:bounceEnd="84000">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600" fill="hold"/>
                                            <p:tgtEl>
                                              <p:spTgt spid="11"/>
                                            </p:tgtEl>
                                            <p:attrNameLst>
                                              <p:attrName>ppt_x</p:attrName>
                                            </p:attrNameLst>
                                          </p:cBhvr>
                                          <p:tavLst>
                                            <p:tav tm="0">
                                              <p:val>
                                                <p:strVal val="#ppt_x"/>
                                              </p:val>
                                            </p:tav>
                                            <p:tav tm="100000">
                                              <p:val>
                                                <p:strVal val="#ppt_x"/>
                                              </p:val>
                                            </p:tav>
                                          </p:tavLst>
                                        </p:anim>
                                        <p:anim calcmode="lin" valueType="num">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600" fill="hold"/>
                                            <p:tgtEl>
                                              <p:spTgt spid="15"/>
                                            </p:tgtEl>
                                            <p:attrNameLst>
                                              <p:attrName>ppt_x</p:attrName>
                                            </p:attrNameLst>
                                          </p:cBhvr>
                                          <p:tavLst>
                                            <p:tav tm="0">
                                              <p:val>
                                                <p:strVal val="0-#ppt_w/2"/>
                                              </p:val>
                                            </p:tav>
                                            <p:tav tm="100000">
                                              <p:val>
                                                <p:strVal val="#ppt_x"/>
                                              </p:val>
                                            </p:tav>
                                          </p:tavLst>
                                        </p:anim>
                                        <p:anim calcmode="lin" valueType="num">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200" fill="hold"/>
                                            <p:tgtEl>
                                              <p:spTgt spid="17"/>
                                            </p:tgtEl>
                                            <p:attrNameLst>
                                              <p:attrName>ppt_x</p:attrName>
                                            </p:attrNameLst>
                                          </p:cBhvr>
                                          <p:tavLst>
                                            <p:tav tm="0">
                                              <p:val>
                                                <p:strVal val="1+#ppt_w/2"/>
                                              </p:val>
                                            </p:tav>
                                            <p:tav tm="100000">
                                              <p:val>
                                                <p:strVal val="#ppt_x"/>
                                              </p:val>
                                            </p:tav>
                                          </p:tavLst>
                                        </p:anim>
                                        <p:anim calcmode="lin" valueType="num">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val="0"/>
              </a:ext>
            </a:extLst>
          </a:blip>
          <a:stretch>
            <a:fillRect/>
          </a:stretch>
        </p:blipFill>
        <p:spPr>
          <a:xfrm>
            <a:off x="679622" y="274501"/>
            <a:ext cx="10478528" cy="5426612"/>
          </a:xfrm>
          <a:prstGeom prst="rect">
            <a:avLst/>
          </a:prstGeom>
        </p:spPr>
      </p:pic>
      <p:pic>
        <p:nvPicPr>
          <p:cNvPr id="7" name="Picture 6" descr="A person and person looking at a phon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p:blipFill>
        <p:spPr>
          <a:xfrm>
            <a:off x="679622" y="325872"/>
            <a:ext cx="5959303" cy="5436137"/>
          </a:xfrm>
          <a:prstGeom prst="rect">
            <a:avLst/>
          </a:prstGeom>
        </p:spPr>
      </p:pic>
      <p:grpSp>
        <p:nvGrpSpPr>
          <p:cNvPr id="14" name="Group 13">
            <a:extLst>
              <a:ext uri="{FF2B5EF4-FFF2-40B4-BE49-F238E27FC236}">
                <a16:creationId xmlns:a16="http://schemas.microsoft.com/office/drawing/2014/main" id="{14E65E14-5F1A-2808-B316-C6F72843B44B}"/>
              </a:ext>
              <a:ext uri="{C183D7F6-B498-43B3-948B-1728B52AA6E4}">
                <adec:decorative xmlns:adec="http://schemas.microsoft.com/office/drawing/2017/decorative" val="1"/>
              </a:ext>
            </a:extLst>
          </p:cNvPr>
          <p:cNvGrpSpPr>
            <a:grpSpLocks noGrp="1" noUngrp="1" noRot="1" noMove="1" noResize="1"/>
          </p:cNvGrpSpPr>
          <p:nvPr/>
        </p:nvGrpSpPr>
        <p:grpSpPr>
          <a:xfrm>
            <a:off x="607389" y="2841189"/>
            <a:ext cx="3120853" cy="2965413"/>
            <a:chOff x="607389" y="2841189"/>
            <a:chExt cx="3120853" cy="2965413"/>
          </a:xfrm>
        </p:grpSpPr>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3038476"/>
              <a:ext cx="3120853" cy="276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buNone/>
              </a:pPr>
              <a:r>
                <a:rPr lang="en-GB" sz="2400">
                  <a:solidFill>
                    <a:schemeClr val="tx1"/>
                  </a:solidFill>
                  <a:latin typeface="HelveticaNeueLT Pro 55 Roman"/>
                </a:rPr>
                <a:t>Zara’s dad isn’t sure either but does feel concerned. He suggests they look online together.</a:t>
              </a:r>
            </a:p>
          </p:txBody>
        </p:sp>
        <p:pic>
          <p:nvPicPr>
            <p:cNvPr id="13" name="Picture 12" descr="Shape&#10;&#10;Description automatically generated with medium confidence">
              <a:hlinkClick r:id="rId5" action="ppaction://hlinksldjump"/>
              <a:extLst>
                <a:ext uri="{FF2B5EF4-FFF2-40B4-BE49-F238E27FC236}">
                  <a16:creationId xmlns:a16="http://schemas.microsoft.com/office/drawing/2014/main" id="{15DF5F0C-C58B-CB5E-3421-92BB435DF94D}"/>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val="0"/>
                </a:ext>
              </a:extLst>
            </a:blip>
            <a:stretch>
              <a:fillRect/>
            </a:stretch>
          </p:blipFill>
          <p:spPr>
            <a:xfrm>
              <a:off x="1033850" y="2841189"/>
              <a:ext cx="2091626" cy="1175622"/>
            </a:xfrm>
            <a:prstGeom prst="rect">
              <a:avLst/>
            </a:prstGeom>
          </p:spPr>
        </p:pic>
      </p:grpSp>
    </p:spTree>
    <p:extLst>
      <p:ext uri="{BB962C8B-B14F-4D97-AF65-F5344CB8AC3E}">
        <p14:creationId xmlns:p14="http://schemas.microsoft.com/office/powerpoint/2010/main" val="12300194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14:presetBounceEnd="6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0000">
                                          <p:cBhvr additive="base">
                                            <p:cTn id="16" dur="1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0-#ppt_w/2"/>
                                              </p:val>
                                            </p:tav>
                                            <p:tav tm="100000">
                                              <p:val>
                                                <p:strVal val="#ppt_x"/>
                                              </p:val>
                                            </p:tav>
                                          </p:tavLst>
                                        </p:anim>
                                        <p:anim calcmode="lin" valueType="num">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Props1.xml><?xml version="1.0" encoding="utf-8"?>
<ds:datastoreItem xmlns:ds="http://schemas.openxmlformats.org/officeDocument/2006/customXml" ds:itemID="{938D1835-E29E-4CC2-B76D-5F14F30169AF}"/>
</file>

<file path=customXml/itemProps2.xml><?xml version="1.0" encoding="utf-8"?>
<ds:datastoreItem xmlns:ds="http://schemas.openxmlformats.org/officeDocument/2006/customXml" ds:itemID="{49073DAD-D9D7-43C0-8312-5B8765C055AF}"/>
</file>

<file path=customXml/itemProps3.xml><?xml version="1.0" encoding="utf-8"?>
<ds:datastoreItem xmlns:ds="http://schemas.openxmlformats.org/officeDocument/2006/customXml" ds:itemID="{D95BCE63-4AB5-4467-A645-AE6B0421FE9F}"/>
</file>

<file path=docProps/app.xml><?xml version="1.0" encoding="utf-8"?>
<Properties xmlns="http://schemas.openxmlformats.org/officeDocument/2006/extended-properties" xmlns:vt="http://schemas.openxmlformats.org/officeDocument/2006/docPropsVTypes">
  <TotalTime>0</TotalTime>
  <Words>3284</Words>
  <Application>Microsoft Office PowerPoint</Application>
  <PresentationFormat>Widescreen</PresentationFormat>
  <Paragraphs>357</Paragraphs>
  <Slides>40</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Arial Rounded MT Bold</vt:lpstr>
      <vt:lpstr>Calibri</vt:lpstr>
      <vt:lpstr>Calibri Light</vt:lpstr>
      <vt:lpstr>FSEmeric</vt:lpstr>
      <vt:lpstr>HelveticaNeueLT Pro 45 Lt</vt:lpstr>
      <vt:lpstr>HelveticaNeueLT Pro 55 Roman</vt:lpstr>
      <vt:lpstr>HelveticaNeueLT Pro 65 Md</vt:lpstr>
      <vt:lpstr>Segoe Print</vt:lpstr>
      <vt:lpstr>System Font Regular</vt:lpstr>
      <vt:lpstr>Office Theme 2013 - 2022</vt:lpstr>
      <vt:lpstr>1_Office Theme</vt:lpstr>
      <vt:lpstr>Weather Together: Flooding – prepare your home</vt:lpstr>
      <vt:lpstr>Screensaver</vt:lpstr>
      <vt:lpstr>Pause</vt:lpstr>
      <vt:lpstr>Objective</vt:lpstr>
      <vt:lpstr>Big question</vt:lpstr>
      <vt:lpstr>Play the flood warning adventure 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 </vt:lpstr>
      <vt:lpstr>Game</vt:lpstr>
      <vt:lpstr>Game</vt:lpstr>
      <vt:lpstr>Game </vt:lpstr>
      <vt:lpstr>Did you find them all?</vt:lpstr>
      <vt:lpstr>Big question</vt:lpstr>
      <vt:lpstr>End</vt:lpstr>
      <vt:lpstr>Resources and support</vt:lpstr>
      <vt:lpstr>First aid app</vt:lpstr>
      <vt:lpstr>Where to find more information</vt:lpstr>
      <vt:lpstr>Flood maps in the UK</vt:lpstr>
      <vt:lpstr>Sources of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2023-06-15T11:12:28Z</dcterms:created>
  <dcterms:modified xsi:type="dcterms:W3CDTF">2023-06-15T11:12:39Z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