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60" r:id="rId5"/>
  </p:sldMasterIdLst>
  <p:notesMasterIdLst>
    <p:notesMasterId r:id="rId47"/>
  </p:notesMasterIdLst>
  <p:sldIdLst>
    <p:sldId id="276" r:id="rId6"/>
    <p:sldId id="449" r:id="rId7"/>
    <p:sldId id="445" r:id="rId8"/>
    <p:sldId id="443" r:id="rId9"/>
    <p:sldId id="277" r:id="rId10"/>
    <p:sldId id="456" r:id="rId11"/>
    <p:sldId id="333" r:id="rId12"/>
    <p:sldId id="458" r:id="rId13"/>
    <p:sldId id="325" r:id="rId14"/>
    <p:sldId id="476" r:id="rId15"/>
    <p:sldId id="481" r:id="rId16"/>
    <p:sldId id="482" r:id="rId17"/>
    <p:sldId id="483" r:id="rId18"/>
    <p:sldId id="462" r:id="rId19"/>
    <p:sldId id="463" r:id="rId20"/>
    <p:sldId id="464" r:id="rId21"/>
    <p:sldId id="465" r:id="rId22"/>
    <p:sldId id="466" r:id="rId23"/>
    <p:sldId id="468" r:id="rId24"/>
    <p:sldId id="469" r:id="rId25"/>
    <p:sldId id="470" r:id="rId26"/>
    <p:sldId id="471" r:id="rId27"/>
    <p:sldId id="472" r:id="rId28"/>
    <p:sldId id="473" r:id="rId29"/>
    <p:sldId id="474" r:id="rId30"/>
    <p:sldId id="475" r:id="rId31"/>
    <p:sldId id="477" r:id="rId32"/>
    <p:sldId id="478" r:id="rId33"/>
    <p:sldId id="479" r:id="rId34"/>
    <p:sldId id="484" r:id="rId35"/>
    <p:sldId id="485" r:id="rId36"/>
    <p:sldId id="423" r:id="rId37"/>
    <p:sldId id="487" r:id="rId38"/>
    <p:sldId id="450" r:id="rId39"/>
    <p:sldId id="420" r:id="rId40"/>
    <p:sldId id="439" r:id="rId41"/>
    <p:sldId id="480" r:id="rId42"/>
    <p:sldId id="455" r:id="rId43"/>
    <p:sldId id="390" r:id="rId44"/>
    <p:sldId id="266" r:id="rId45"/>
    <p:sldId id="45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8801"/>
    <a:srgbClr val="CD0A11"/>
    <a:srgbClr val="BADDEA"/>
    <a:srgbClr val="EE2A24"/>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0A5570-E319-4A20-B669-FF6D351A7B2E}" v="2" dt="2025-09-24T09:14:58.206"/>
    <p1510:client id="{9A9FA21E-1A18-FD5B-9644-5B1F5406D7DF}" v="1" dt="2025-09-24T09:13:43.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25/09/2025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 impacted by trauma in their lives. This trauma may have been related to an emergency event, or it may relate to something else. Careful consideration should be given before deciding to ask learners to share their personal feelings about past or future emergencies or traumas. If a learner brings up personal 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30378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179704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298501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991712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25</a:t>
            </a:fld>
            <a:endParaRPr lang="en-GB"/>
          </a:p>
        </p:txBody>
      </p:sp>
    </p:spTree>
    <p:extLst>
      <p:ext uri="{BB962C8B-B14F-4D97-AF65-F5344CB8AC3E}">
        <p14:creationId xmlns:p14="http://schemas.microsoft.com/office/powerpoint/2010/main" val="58925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26</a:t>
            </a:fld>
            <a:endParaRPr lang="en-GB"/>
          </a:p>
        </p:txBody>
      </p:sp>
    </p:spTree>
    <p:extLst>
      <p:ext uri="{BB962C8B-B14F-4D97-AF65-F5344CB8AC3E}">
        <p14:creationId xmlns:p14="http://schemas.microsoft.com/office/powerpoint/2010/main" val="13653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27</a:t>
            </a:fld>
            <a:endParaRPr lang="en-GB"/>
          </a:p>
        </p:txBody>
      </p:sp>
    </p:spTree>
    <p:extLst>
      <p:ext uri="{BB962C8B-B14F-4D97-AF65-F5344CB8AC3E}">
        <p14:creationId xmlns:p14="http://schemas.microsoft.com/office/powerpoint/2010/main" val="2167633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32</a:t>
            </a:fld>
            <a:endParaRPr lang="en-GB"/>
          </a:p>
        </p:txBody>
      </p:sp>
    </p:spTree>
    <p:extLst>
      <p:ext uri="{BB962C8B-B14F-4D97-AF65-F5344CB8AC3E}">
        <p14:creationId xmlns:p14="http://schemas.microsoft.com/office/powerpoint/2010/main" val="371763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33</a:t>
            </a:fld>
            <a:endParaRPr lang="en-GB"/>
          </a:p>
        </p:txBody>
      </p:sp>
    </p:spTree>
    <p:extLst>
      <p:ext uri="{BB962C8B-B14F-4D97-AF65-F5344CB8AC3E}">
        <p14:creationId xmlns:p14="http://schemas.microsoft.com/office/powerpoint/2010/main" val="1899265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37</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38</a:t>
            </a:fld>
            <a:endParaRPr lang="en-GB"/>
          </a:p>
        </p:txBody>
      </p:sp>
    </p:spTree>
    <p:extLst>
      <p:ext uri="{BB962C8B-B14F-4D97-AF65-F5344CB8AC3E}">
        <p14:creationId xmlns:p14="http://schemas.microsoft.com/office/powerpoint/2010/main" val="3250899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slide to signpost learners on to further support for challenges they may be facing and need help. </a:t>
            </a:r>
          </a:p>
        </p:txBody>
      </p:sp>
      <p:sp>
        <p:nvSpPr>
          <p:cNvPr id="4" name="Slide Number Placeholder 3"/>
          <p:cNvSpPr>
            <a:spLocks noGrp="1"/>
          </p:cNvSpPr>
          <p:nvPr>
            <p:ph type="sldNum" sz="quarter" idx="5"/>
          </p:nvPr>
        </p:nvSpPr>
        <p:spPr/>
        <p:txBody>
          <a:bodyPr/>
          <a:lstStyle/>
          <a:p>
            <a:fld id="{388E93AE-D119-4996-8223-47E80B84AD5C}" type="slidenum">
              <a:rPr lang="en-GB" smtClean="0"/>
              <a:t>39</a:t>
            </a:fld>
            <a:endParaRPr lang="en-GB"/>
          </a:p>
        </p:txBody>
      </p:sp>
    </p:spTree>
    <p:extLst>
      <p:ext uri="{BB962C8B-B14F-4D97-AF65-F5344CB8AC3E}">
        <p14:creationId xmlns:p14="http://schemas.microsoft.com/office/powerpoint/2010/main" val="107442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40</a:t>
            </a:fld>
            <a:endParaRPr lang="en-GB"/>
          </a:p>
        </p:txBody>
      </p:sp>
    </p:spTree>
    <p:extLst>
      <p:ext uri="{BB962C8B-B14F-4D97-AF65-F5344CB8AC3E}">
        <p14:creationId xmlns:p14="http://schemas.microsoft.com/office/powerpoint/2010/main" val="3275314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41</a:t>
            </a:fld>
            <a:endParaRPr lang="en-GB"/>
          </a:p>
        </p:txBody>
      </p:sp>
    </p:spTree>
    <p:extLst>
      <p:ext uri="{BB962C8B-B14F-4D97-AF65-F5344CB8AC3E}">
        <p14:creationId xmlns:p14="http://schemas.microsoft.com/office/powerpoint/2010/main" val="1016282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a:p>
            <a:pPr algn="l" rtl="0" fontAlgn="base"/>
            <a:r>
              <a:rPr lang="en-GB" sz="1200" b="0" i="0" u="none" strike="noStrike">
                <a:solidFill>
                  <a:srgbClr val="000000"/>
                </a:solidFill>
                <a:effectLst/>
                <a:latin typeface="Calibri" panose="020F0502020204030204" pitchFamily="34" charset="0"/>
              </a:rPr>
              <a:t>You could invite learners to share, if they choose, how they found this breathing activity.</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5</a:t>
            </a:fld>
            <a:endParaRPr lang="en-GB"/>
          </a:p>
        </p:txBody>
      </p:sp>
    </p:spTree>
    <p:extLst>
      <p:ext uri="{BB962C8B-B14F-4D97-AF65-F5344CB8AC3E}">
        <p14:creationId xmlns:p14="http://schemas.microsoft.com/office/powerpoint/2010/main" val="306293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Ensure you are using full-screen view.</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368588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322006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175369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365444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218679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9325270"/>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049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089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09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16757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88817654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411821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4075763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247457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09192150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1615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948867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996558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1514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416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90595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47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7945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9294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5.sv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4.png"/><Relationship Id="rId2" Type="http://schemas.openxmlformats.org/officeDocument/2006/relationships/slideLayout" Target="../slideLayouts/slideLayout20.xml"/><Relationship Id="rId16" Type="http://schemas.openxmlformats.org/officeDocument/2006/relationships/theme" Target="../theme/theme2.xml"/><Relationship Id="rId20" Type="http://schemas.openxmlformats.org/officeDocument/2006/relationships/image" Target="../media/image7.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6.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814A048F-CD62-8E55-6876-27B9ED403DC3}"/>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Prepare your home             </a:t>
            </a:r>
            <a:r>
              <a:rPr lang="en-GB" sz="1200" b="1">
                <a:latin typeface="Arial" panose="020B0604020202020204" pitchFamily="34" charset="0"/>
                <a:cs typeface="Arial" panose="020B0604020202020204" pitchFamily="34" charset="0"/>
              </a:rPr>
              <a:t>Apply</a:t>
            </a:r>
          </a:p>
        </p:txBody>
      </p:sp>
      <p:pic>
        <p:nvPicPr>
          <p:cNvPr id="5" name="Picture 4">
            <a:extLst>
              <a:ext uri="{FF2B5EF4-FFF2-40B4-BE49-F238E27FC236}">
                <a16:creationId xmlns:a16="http://schemas.microsoft.com/office/drawing/2014/main" id="{D1504145-2034-3B66-0671-A79063967957}"/>
              </a:ext>
            </a:extLst>
          </p:cNvPr>
          <p:cNvPicPr>
            <a:picLocks noChangeAspect="1"/>
          </p:cNvPicPr>
          <p:nvPr userDrawn="1"/>
        </p:nvPicPr>
        <p:blipFill>
          <a:blip r:embed="rId21"/>
          <a:stretch>
            <a:fillRect/>
          </a:stretch>
        </p:blipFill>
        <p:spPr>
          <a:xfrm>
            <a:off x="6771293" y="6254326"/>
            <a:ext cx="172432" cy="172432"/>
          </a:xfrm>
          <a:prstGeom prst="rect">
            <a:avLst/>
          </a:prstGeom>
        </p:spPr>
      </p:pic>
      <p:pic>
        <p:nvPicPr>
          <p:cNvPr id="6" name="Picture 5">
            <a:extLst>
              <a:ext uri="{FF2B5EF4-FFF2-40B4-BE49-F238E27FC236}">
                <a16:creationId xmlns:a16="http://schemas.microsoft.com/office/drawing/2014/main" id="{4C2382CB-2F35-3C74-D495-83AE6ED18B3A}"/>
              </a:ext>
            </a:extLst>
          </p:cNvPr>
          <p:cNvPicPr>
            <a:picLocks noChangeAspect="1"/>
          </p:cNvPicPr>
          <p:nvPr userDrawn="1"/>
        </p:nvPicPr>
        <p:blipFill>
          <a:blip r:embed="rId22"/>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25171558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5400000">
            <a:off x="1001817" y="5125703"/>
            <a:ext cx="797440" cy="2578130"/>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95" r:id="rId15"/>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2.gif"/><Relationship Id="rId7" Type="http://schemas.openxmlformats.org/officeDocument/2006/relationships/slide" Target="slide1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27.png"/><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slide" Target="slide15.xml"/><Relationship Id="rId4"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8.gi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image" Target="../media/image29.gif"/><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slide" Target="slide18.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8.gi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image" Target="../media/image29.gif"/><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37.jpeg"/><Relationship Id="rId7" Type="http://schemas.openxmlformats.org/officeDocument/2006/relationships/slide" Target="slide20.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1.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38.jpeg"/><Relationship Id="rId7" Type="http://schemas.openxmlformats.org/officeDocument/2006/relationships/slide" Target="slide22.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3.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35.jpeg"/><Relationship Id="rId7" Type="http://schemas.openxmlformats.org/officeDocument/2006/relationships/slide" Target="slide25.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6.xml"/><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slide" Target="slide2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8" Type="http://schemas.openxmlformats.org/officeDocument/2006/relationships/hyperlink" Target="https://www.metoffice.gov.uk/weather/guides/warnings" TargetMode="External"/><Relationship Id="rId3" Type="http://schemas.openxmlformats.org/officeDocument/2006/relationships/image" Target="../media/image22.gif"/><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3.gif"/><Relationship Id="rId5" Type="http://schemas.openxmlformats.org/officeDocument/2006/relationships/image" Target="../media/image30.jpeg"/><Relationship Id="rId10" Type="http://schemas.openxmlformats.org/officeDocument/2006/relationships/slide" Target="slide27.xml"/><Relationship Id="rId4" Type="http://schemas.openxmlformats.org/officeDocument/2006/relationships/slide" Target="slide10.xml"/><Relationship Id="rId9" Type="http://schemas.openxmlformats.org/officeDocument/2006/relationships/image" Target="../media/image29.gif"/></Relationships>
</file>

<file path=ppt/slides/_rels/slide2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2.gif"/><Relationship Id="rId7" Type="http://schemas.openxmlformats.org/officeDocument/2006/relationships/slide" Target="slide29.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8.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23.gif"/><Relationship Id="rId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3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5.gif"/><Relationship Id="rId5" Type="http://schemas.openxmlformats.org/officeDocument/2006/relationships/image" Target="../media/image21.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1.gi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s://www.redcross.org.uk/stories/disasters-and-emergencies/uk/how-the-british-red-cross-helps-during-a-flood"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flood-map-for-planning.service.gov.uk/location" TargetMode="External"/><Relationship Id="rId13" Type="http://schemas.openxmlformats.org/officeDocument/2006/relationships/image" Target="../media/image15.gif"/><Relationship Id="rId3" Type="http://schemas.openxmlformats.org/officeDocument/2006/relationships/image" Target="../media/image46.jpeg"/><Relationship Id="rId7" Type="http://schemas.openxmlformats.org/officeDocument/2006/relationships/hyperlink" Target="https://map.sepa.org.uk/floodmaps" TargetMode="External"/><Relationship Id="rId12"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maps.cyfoethnaturiolcymru.gov.uk/Html5Viewer/Index.html?configBase=https://maps.cyfoethnaturiolcymru.gov.uk/Geocortex/Essentials/REST/sites/Flood_Risk/viewers/Flood_Risk/virtualdirectory/Resources/Config/Default&amp;layerTheme=0" TargetMode="External"/><Relationship Id="rId11" Type="http://schemas.openxmlformats.org/officeDocument/2006/relationships/image" Target="../media/image50.jpeg"/><Relationship Id="rId5" Type="http://schemas.openxmlformats.org/officeDocument/2006/relationships/image" Target="../media/image47.gif"/><Relationship Id="rId10" Type="http://schemas.openxmlformats.org/officeDocument/2006/relationships/image" Target="../media/image49.jpeg"/><Relationship Id="rId4" Type="http://schemas.openxmlformats.org/officeDocument/2006/relationships/hyperlink" Target="https://www.nidirect.gov.uk/articles/check-risk-flooding-your-area" TargetMode="External"/><Relationship Id="rId9" Type="http://schemas.openxmlformats.org/officeDocument/2006/relationships/image" Target="../media/image48.jpeg"/></Relationships>
</file>

<file path=ppt/slides/_rels/slide39.xml.rels><?xml version="1.0" encoding="UTF-8" standalone="yes"?>
<Relationships xmlns="http://schemas.openxmlformats.org/package/2006/relationships"><Relationship Id="rId8" Type="http://schemas.openxmlformats.org/officeDocument/2006/relationships/hyperlink" Target="mailto:jo@samaritans.org" TargetMode="External"/><Relationship Id="rId3" Type="http://schemas.openxmlformats.org/officeDocument/2006/relationships/hyperlink" Target="tel:08001111" TargetMode="External"/><Relationship Id="rId7" Type="http://schemas.openxmlformats.org/officeDocument/2006/relationships/hyperlink" Target="https://youngminds.org.uk/find-help/your-guide-to-support/"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sms:85258?body=THEMIX" TargetMode="External"/><Relationship Id="rId5" Type="http://schemas.openxmlformats.org/officeDocument/2006/relationships/hyperlink" Target="https://www.childline.org.uk/login/?returnPath=%2flocker%2finbox%2f" TargetMode="External"/><Relationship Id="rId10" Type="http://schemas.openxmlformats.org/officeDocument/2006/relationships/image" Target="../media/image15.gif"/><Relationship Id="rId4" Type="http://schemas.openxmlformats.org/officeDocument/2006/relationships/hyperlink" Target="https://www.childline.org.uk/get-support/1-2-1-counsellor-chat/" TargetMode="External"/><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19.gif"/></Relationships>
</file>

<file path=ppt/slides/_rels/slide40.xml.rels><?xml version="1.0" encoding="UTF-8" standalone="yes"?>
<Relationships xmlns="http://schemas.openxmlformats.org/package/2006/relationships"><Relationship Id="rId8" Type="http://schemas.openxmlformats.org/officeDocument/2006/relationships/hyperlink" Target="https://brcsbrms.sharepoint.com/:p:/s/Community-Education/EdZcRRS0v31DsH6O_b8h4OABceg4zX7GrVkSc3dVY4rVJw?e=XCzy3w" TargetMode="External"/><Relationship Id="rId13" Type="http://schemas.openxmlformats.org/officeDocument/2006/relationships/hyperlink" Target="https://brcsbrms.sharepoint.com/:p:/s/Community-Education/EX7Zd1ILje1Lt22dQNveZhUBZSgZvqEvNHH5foPQeCSEsQ?e=b5ztm5" TargetMode="External"/><Relationship Id="rId18" Type="http://schemas.openxmlformats.org/officeDocument/2006/relationships/hyperlink" Target="https://brcsbrms.sharepoint.com/:u:/s/Community-Education/EYOYca8jcL5PtLdije8beFQBmZqfdUqiWAM8LhIdE4S4kw?e=1tWFDR" TargetMode="External"/><Relationship Id="rId3" Type="http://schemas.openxmlformats.org/officeDocument/2006/relationships/hyperlink" Target="https://brcsbrms.sharepoint.com/:p:/s/Community-Education/EYJH2rdJyaVFiIdB6ALyg2YBqKZIJZ-ghUxpacbFkgt0iw?e=YY9F52" TargetMode="External"/><Relationship Id="rId21" Type="http://schemas.openxmlformats.org/officeDocument/2006/relationships/hyperlink" Target="https://brcsbrms.sharepoint.com/:u:/s/Community-Education/EbhQQbNJG3JBiKb1UKw318wBCZ43nTWUcr5KhZ1DjpnEJQ?e=kSaiA1" TargetMode="External"/><Relationship Id="rId7" Type="http://schemas.openxmlformats.org/officeDocument/2006/relationships/hyperlink" Target="https://brcsbrms.sharepoint.com/:p:/s/Community-Education/EXPJzpjsLxFPobyFdulsiPwBnpP07Lo9MsFLaHignUrmQw?e=orxIfY" TargetMode="External"/><Relationship Id="rId12" Type="http://schemas.openxmlformats.org/officeDocument/2006/relationships/hyperlink" Target="https://brcsbrms.sharepoint.com/:p:/s/Community-Education/EenTZS5-nupFleFp-9oHBhoBQrtJk6ekbHo_fGF--ts0fg?e=Gy2Zig" TargetMode="External"/><Relationship Id="rId17" Type="http://schemas.openxmlformats.org/officeDocument/2006/relationships/hyperlink" Target="https://brcsbrms.sharepoint.com/:p:/s/Community-Education/ETQusirLic5LnBvZnd91nj0BEia3fa7BvCdqF6LMSm-F-w?e=8JVXfu" TargetMode="External"/><Relationship Id="rId2" Type="http://schemas.openxmlformats.org/officeDocument/2006/relationships/notesSlide" Target="../notesSlides/notesSlide21.xml"/><Relationship Id="rId16" Type="http://schemas.openxmlformats.org/officeDocument/2006/relationships/hyperlink" Target="https://brcsbrms.sharepoint.com/:p:/s/Community-Education/EekD6sa9vGtMjvnHix9UxHQBSNvfavMEyo9OoA8Ktm1LSw?e=dmWFBa" TargetMode="External"/><Relationship Id="rId20" Type="http://schemas.openxmlformats.org/officeDocument/2006/relationships/hyperlink" Target="https://brcsbrms.sharepoint.com/:u:/s/Community-Education/EZzR7cfdYcFIuIKBp1yY_skBlNHignmOxqiuYTt89oMQRw?e=ybw30G" TargetMode="External"/><Relationship Id="rId1" Type="http://schemas.openxmlformats.org/officeDocument/2006/relationships/slideLayout" Target="../slideLayouts/slideLayout6.xml"/><Relationship Id="rId6" Type="http://schemas.openxmlformats.org/officeDocument/2006/relationships/hyperlink" Target="https://brcsbrms.sharepoint.com/:p:/s/Community-Education/EU4ln8H6GjRJqr5lW6VbDWQBfYvjFRl5kfA3rcL_OmIAjQ?e=ZC98gL" TargetMode="External"/><Relationship Id="rId11" Type="http://schemas.openxmlformats.org/officeDocument/2006/relationships/hyperlink" Target="https://brcsbrms.sharepoint.com/:p:/s/Community-Education/Efr4w-AkZf9KjlTqbJiGqpgB4LZ2NDjzfrwyq515cdL4FA?e=sQ5NJH" TargetMode="External"/><Relationship Id="rId5" Type="http://schemas.openxmlformats.org/officeDocument/2006/relationships/hyperlink" Target="https://brcsbrms.sharepoint.com/:w:/s/Community-Education/EeGEN1xyEwBPtWbBkFZqzYMBVxm8EKWVsMT54WOrG5D2Qw?e=gB6ODN" TargetMode="External"/><Relationship Id="rId15" Type="http://schemas.openxmlformats.org/officeDocument/2006/relationships/hyperlink" Target="https://brcsbrms.sharepoint.com/:p:/s/Community-Education/EftoXVmKCQtKqpbZAxFuWvQBuuUu7TEi5wd9GM3jr2mw1Q?e=b9M78t" TargetMode="External"/><Relationship Id="rId10" Type="http://schemas.openxmlformats.org/officeDocument/2006/relationships/hyperlink" Target="https://brcsbrms.sharepoint.com/:p:/s/Community-Education/ESt9NG-Ze69JvQdpzK_y9BQBmXkd2vGTlz9SLtocvpLlJA?e=ITqWP3" TargetMode="External"/><Relationship Id="rId19" Type="http://schemas.openxmlformats.org/officeDocument/2006/relationships/hyperlink" Target="https://brcsbrms.sharepoint.com/:u:/s/Community-Education/ERxGymRaUMlPtZ0wZoFVMJIBk2-BXV9H7UKSNGAGx1NfBw?e=c5jVAa" TargetMode="External"/><Relationship Id="rId4" Type="http://schemas.openxmlformats.org/officeDocument/2006/relationships/hyperlink" Target="https://brcsbrms.sharepoint.com/:p:/s/Community-Education/ESDULoRsRLBBtmlWOXBwNBYBcYBTMdW1Hz6ax8nGpuabpw?e=fCyHQW" TargetMode="External"/><Relationship Id="rId9" Type="http://schemas.openxmlformats.org/officeDocument/2006/relationships/hyperlink" Target="https://brcsbrms.sharepoint.com/:p:/s/Community-Education/EXPlBHc5y4RPmRJWjYtTW4IB78yR3AYFxMJorJwIjEp8Sw?e=aUqe70" TargetMode="External"/><Relationship Id="rId14" Type="http://schemas.openxmlformats.org/officeDocument/2006/relationships/hyperlink" Target="https://brcsbrms.sharepoint.com/:p:/s/Community-Education/ET_UUXdcQNZIi9w7o2wylHIBHbV2lDt1JCLO9Twihax18w?e=LbYsXo"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gettyimages.co.uk/search/filmmaker?filmmaker=monkeybusinessimages" TargetMode="External"/><Relationship Id="rId13" Type="http://schemas.openxmlformats.org/officeDocument/2006/relationships/hyperlink" Target="https://www.gettyimages.co.uk/detail/photo/copy-space-smartphone-royalty-free-image/1025617586" TargetMode="External"/><Relationship Id="rId18" Type="http://schemas.openxmlformats.org/officeDocument/2006/relationships/hyperlink" Target="https://www.gettyimages.co.uk/search/photographer?photographer=jeffbergen" TargetMode="External"/><Relationship Id="rId3" Type="http://schemas.openxmlformats.org/officeDocument/2006/relationships/hyperlink" Target="https://www.gettyimages.co.uk/detail/illustration/united-kingdom-editable-outline-map-vector-royalty-free-illustration/1410395631" TargetMode="External"/><Relationship Id="rId21" Type="http://schemas.openxmlformats.org/officeDocument/2006/relationships/hyperlink" Target="https://www.gettyimages.co.uk/detail/photo/empty-living-room-royalty-free-image/868510546" TargetMode="External"/><Relationship Id="rId7" Type="http://schemas.openxmlformats.org/officeDocument/2006/relationships/hyperlink" Target="https://www.gettyimages.co.uk/detail/video/slow-motion-sequence-of-wellington-boots-walking-along-stock-footage/458534402" TargetMode="External"/><Relationship Id="rId12" Type="http://schemas.openxmlformats.org/officeDocument/2006/relationships/hyperlink" Target="https://www.gettyimages.co.uk/search/photographer?photographer=CHUNYIP%20WONG" TargetMode="External"/><Relationship Id="rId17" Type="http://schemas.openxmlformats.org/officeDocument/2006/relationships/hyperlink" Target="https://www.gettyimages.co.uk/detail/photo/closeup-shot-of-an-unrecognisable-couple-drinking-royalty-free-image/1340768665" TargetMode="External"/><Relationship Id="rId2" Type="http://schemas.openxmlformats.org/officeDocument/2006/relationships/notesSlide" Target="../notesSlides/notesSlide22.xml"/><Relationship Id="rId16" Type="http://schemas.openxmlformats.org/officeDocument/2006/relationships/hyperlink" Target="https://www.gettyimages.co.uk/search/filmmaker?filmmaker=thaiview" TargetMode="External"/><Relationship Id="rId20" Type="http://schemas.openxmlformats.org/officeDocument/2006/relationships/hyperlink" Target="https://www.gettyimages.co.uk/search/photographer?photographer=AlexMcGuffie" TargetMode="External"/><Relationship Id="rId1" Type="http://schemas.openxmlformats.org/officeDocument/2006/relationships/slideLayout" Target="../slideLayouts/slideLayout6.xml"/><Relationship Id="rId6" Type="http://schemas.openxmlformats.org/officeDocument/2006/relationships/hyperlink" Target="https://www.gettyimages.co.uk/search/photographer?photographer=Pekic" TargetMode="External"/><Relationship Id="rId11" Type="http://schemas.openxmlformats.org/officeDocument/2006/relationships/hyperlink" Target="https://www.gettyimages.co.uk/detail/photo/old-council-tower-block-in-london-uk-royalty-free-image/1397236966" TargetMode="External"/><Relationship Id="rId5" Type="http://schemas.openxmlformats.org/officeDocument/2006/relationships/hyperlink" Target="https://www.gettyimages.co.uk/detail/photo/looking-at-family-album-on-smart-phone-royalty-free-image/959391208" TargetMode="External"/><Relationship Id="rId15" Type="http://schemas.openxmlformats.org/officeDocument/2006/relationships/hyperlink" Target="https://www.gettyimages.co.uk/detail/video/rain-drop-on-glass-with-blue-turquoise-background-stock-footage/1398849904" TargetMode="External"/><Relationship Id="rId23" Type="http://schemas.openxmlformats.org/officeDocument/2006/relationships/hyperlink" Target="http://www.redcross.org.uk/education" TargetMode="External"/><Relationship Id="rId10" Type="http://schemas.openxmlformats.org/officeDocument/2006/relationships/hyperlink" Target="https://www.gettyimages.co.uk/search/photographer?photographer=Barcin" TargetMode="External"/><Relationship Id="rId19" Type="http://schemas.openxmlformats.org/officeDocument/2006/relationships/hyperlink" Target="https://www.gettyimages.co.uk/detail/photo/sandbags-outside-front-door-of-house-to-prevent-royalty-free-image/470279997" TargetMode="External"/><Relationship Id="rId4" Type="http://schemas.openxmlformats.org/officeDocument/2006/relationships/hyperlink" Target="https://www.gettyimages.co.uk/search/photographer?photographer=Ivan%20Burchak" TargetMode="External"/><Relationship Id="rId9" Type="http://schemas.openxmlformats.org/officeDocument/2006/relationships/hyperlink" Target="https://www.gettyimages.co.uk/detail/photo/teenage-muslim-student-girl-studying-at-home-royalty-free-image/625749690" TargetMode="External"/><Relationship Id="rId14" Type="http://schemas.openxmlformats.org/officeDocument/2006/relationships/hyperlink" Target="https://www.gettyimages.co.uk/search/photographer?photographer=PhoThoughts" TargetMode="External"/><Relationship Id="rId22" Type="http://schemas.openxmlformats.org/officeDocument/2006/relationships/hyperlink" Target="https://www.gettyimages.co.uk/search/photographer?photographer=DGLimag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gif"/><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slide" Target="slide14.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2.gif"/><Relationship Id="rId7" Type="http://schemas.openxmlformats.org/officeDocument/2006/relationships/slide" Target="slide1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2.gif"/><Relationship Id="rId7"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slide" Target="slide1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slide" Target="slide10.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55604F-E795-F0CA-3603-CD980CC4A888}"/>
              </a:ext>
            </a:extLst>
          </p:cNvPr>
          <p:cNvGrpSpPr/>
          <p:nvPr/>
        </p:nvGrpSpPr>
        <p:grpSpPr>
          <a:xfrm>
            <a:off x="927668" y="0"/>
            <a:ext cx="10313546" cy="6857994"/>
            <a:chOff x="320850" y="401202"/>
            <a:chExt cx="10313546" cy="6904162"/>
          </a:xfrm>
        </p:grpSpPr>
        <p:sp>
          <p:nvSpPr>
            <p:cNvPr id="5" name="object 2">
              <a:extLst>
                <a:ext uri="{FF2B5EF4-FFF2-40B4-BE49-F238E27FC236}">
                  <a16:creationId xmlns:a16="http://schemas.microsoft.com/office/drawing/2014/main" id="{6C009063-7CEE-1A3F-3915-3056289F130F}"/>
                </a:ext>
              </a:extLst>
            </p:cNvPr>
            <p:cNvSpPr txBox="1"/>
            <p:nvPr/>
          </p:nvSpPr>
          <p:spPr>
            <a:xfrm>
              <a:off x="3636194" y="589415"/>
              <a:ext cx="5784286" cy="260789"/>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HelveticaNeueLT Pro 65 Md" panose="020B0804020202020204" pitchFamily="34" charset="0"/>
                  <a:cs typeface="Arial"/>
                </a:rPr>
                <a:t>Weather</a:t>
              </a:r>
              <a:r>
                <a:rPr sz="1600" b="1" spc="2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Together:</a:t>
              </a:r>
              <a:r>
                <a:rPr sz="1600" b="1" spc="25">
                  <a:solidFill>
                    <a:srgbClr val="231F20"/>
                  </a:solidFill>
                  <a:latin typeface="HelveticaNeueLT Pro 65 Md" panose="020B0804020202020204" pitchFamily="34" charset="0"/>
                  <a:cs typeface="Arial"/>
                </a:rPr>
                <a:t> </a:t>
              </a:r>
              <a:r>
                <a:rPr lang="en-GB" sz="1600" b="1">
                  <a:solidFill>
                    <a:srgbClr val="231F20"/>
                  </a:solidFill>
                  <a:latin typeface="HelveticaNeueLT Pro 65 Md" panose="020B0804020202020204" pitchFamily="34" charset="0"/>
                  <a:cs typeface="Arial"/>
                </a:rPr>
                <a:t>Flooding – prepare your home</a:t>
              </a:r>
              <a:endParaRPr sz="1600">
                <a:latin typeface="HelveticaNeueLT Pro 65 Md" panose="020B0804020202020204" pitchFamily="34" charset="0"/>
                <a:cs typeface="Arial"/>
              </a:endParaRPr>
            </a:p>
          </p:txBody>
        </p:sp>
        <p:sp>
          <p:nvSpPr>
            <p:cNvPr id="6" name="object 3">
              <a:extLst>
                <a:ext uri="{FF2B5EF4-FFF2-40B4-BE49-F238E27FC236}">
                  <a16:creationId xmlns:a16="http://schemas.microsoft.com/office/drawing/2014/main" id="{A097C483-78A2-A2CD-F262-01871B043762}"/>
                </a:ext>
              </a:extLst>
            </p:cNvPr>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7" name="object 4">
              <a:extLst>
                <a:ext uri="{FF2B5EF4-FFF2-40B4-BE49-F238E27FC236}">
                  <a16:creationId xmlns:a16="http://schemas.microsoft.com/office/drawing/2014/main" id="{80E03ABB-1F39-2836-72A6-4650DF5450A9}"/>
                </a:ext>
              </a:extLst>
            </p:cNvPr>
            <p:cNvSpPr txBox="1"/>
            <p:nvPr/>
          </p:nvSpPr>
          <p:spPr>
            <a:xfrm>
              <a:off x="4474789" y="1253139"/>
              <a:ext cx="5461267" cy="364846"/>
            </a:xfrm>
            <a:prstGeom prst="rect">
              <a:avLst/>
            </a:prstGeom>
          </p:spPr>
          <p:txBody>
            <a:bodyPr vert="horz" wrap="square" lIns="0" tIns="0" rIns="0" bIns="0" rtlCol="0" anchor="t">
              <a:spAutoFit/>
            </a:bodyPr>
            <a:lstStyle/>
            <a:p>
              <a:pPr marL="171450" lvl="0" indent="-171450">
                <a:buClr>
                  <a:srgbClr val="FF0000"/>
                </a:buClr>
                <a:buSzPct val="150000"/>
                <a:buFont typeface="HelveticaNeueLT Pro 45 Lt" panose="020B0403020202020204" pitchFamily="34" charset="0"/>
                <a:buChar char="-"/>
              </a:pPr>
              <a:r>
                <a:rPr lang="en-GB" sz="1200">
                  <a:solidFill>
                    <a:srgbClr val="231F20"/>
                  </a:solidFill>
                  <a:latin typeface="HelveticaNeueLT Pro 45 Lt"/>
                  <a:cs typeface="Arial"/>
                </a:rPr>
                <a:t>Must</a:t>
              </a:r>
              <a:r>
                <a:rPr lang="en-GB" sz="1200" spc="-20">
                  <a:solidFill>
                    <a:srgbClr val="231F20"/>
                  </a:solidFill>
                  <a:latin typeface="HelveticaNeueLT Pro 45 Lt"/>
                  <a:cs typeface="Arial"/>
                </a:rPr>
                <a:t> </a:t>
              </a:r>
              <a:r>
                <a:rPr lang="en-GB" sz="1200">
                  <a:latin typeface="HelveticaNeueLT Pro 45 Lt"/>
                </a:rPr>
                <a:t>identify ways to prepare for a flood at home.</a:t>
              </a:r>
              <a:endParaRPr lang="en-GB" sz="1200">
                <a:solidFill>
                  <a:schemeClr val="tx1"/>
                </a:solidFill>
                <a:latin typeface="HelveticaNeueLT Pro 45 Lt" panose="020B0403020202020204" pitchFamily="34" charset="0"/>
              </a:endParaRPr>
            </a:p>
            <a:p>
              <a:pPr marL="183515" indent="-171450">
                <a:lnSpc>
                  <a:spcPts val="1540"/>
                </a:lnSpc>
                <a:buClr>
                  <a:srgbClr val="FF0000"/>
                </a:buClr>
                <a:buSzPct val="150000"/>
                <a:buFont typeface="HelveticaNeueLT Pro 45 Lt" panose="020B0403020202020204" pitchFamily="34" charset="0"/>
                <a:buChar char="-"/>
                <a:tabLst>
                  <a:tab pos="193040" algn="l"/>
                </a:tabLst>
              </a:pPr>
              <a:r>
                <a:rPr sz="1200" spc="-20">
                  <a:solidFill>
                    <a:srgbClr val="231F20"/>
                  </a:solidFill>
                  <a:latin typeface="HelveticaNeueLT Pro 45 Lt"/>
                  <a:cs typeface="Arial"/>
                </a:rPr>
                <a:t>Should</a:t>
              </a:r>
              <a:r>
                <a:rPr sz="1200" spc="-25">
                  <a:solidFill>
                    <a:srgbClr val="231F20"/>
                  </a:solidFill>
                  <a:latin typeface="HelveticaNeueLT Pro 45 Lt"/>
                  <a:cs typeface="Arial"/>
                </a:rPr>
                <a:t> </a:t>
              </a:r>
              <a:r>
                <a:rPr lang="en-US" sz="1200" spc="-25">
                  <a:solidFill>
                    <a:srgbClr val="231F20"/>
                  </a:solidFill>
                  <a:latin typeface="HelveticaNeueLT Pro 45 Lt"/>
                  <a:cs typeface="Arial"/>
                </a:rPr>
                <a:t>explain how to respond to a flood alert.</a:t>
              </a:r>
              <a:endParaRPr sz="1200">
                <a:latin typeface="HelveticaNeueLT Pro 45 Lt" panose="020B0403020202020204" pitchFamily="34" charset="0"/>
                <a:cs typeface="Arial"/>
              </a:endParaRPr>
            </a:p>
          </p:txBody>
        </p:sp>
        <p:sp>
          <p:nvSpPr>
            <p:cNvPr id="8" name="object 5">
              <a:extLst>
                <a:ext uri="{FF2B5EF4-FFF2-40B4-BE49-F238E27FC236}">
                  <a16:creationId xmlns:a16="http://schemas.microsoft.com/office/drawing/2014/main" id="{A3613416-9F12-D353-DFA2-F1D9A91AFAF8}"/>
                </a:ext>
              </a:extLst>
            </p:cNvPr>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9" name="object 6">
              <a:extLst>
                <a:ext uri="{FF2B5EF4-FFF2-40B4-BE49-F238E27FC236}">
                  <a16:creationId xmlns:a16="http://schemas.microsoft.com/office/drawing/2014/main" id="{7096059B-4941-59BD-137B-81A573504ACA}"/>
                </a:ext>
              </a:extLst>
            </p:cNvPr>
            <p:cNvSpPr txBox="1"/>
            <p:nvPr/>
          </p:nvSpPr>
          <p:spPr>
            <a:xfrm>
              <a:off x="4476700" y="5845511"/>
              <a:ext cx="5114925" cy="939800"/>
            </a:xfrm>
            <a:prstGeom prst="rect">
              <a:avLst/>
            </a:prstGeom>
          </p:spPr>
          <p:txBody>
            <a:bodyPr vert="horz" wrap="square" lIns="0" tIns="0" rIns="0" bIns="0" rtlCol="0">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lang="en-GB" sz="1200" spc="-25">
                  <a:solidFill>
                    <a:srgbClr val="231F20"/>
                  </a:solidFill>
                  <a:latin typeface="HelveticaNeueLT Pro 45 Lt" panose="020B0403020202020204" pitchFamily="34" charset="0"/>
                  <a:cs typeface="Arial"/>
                </a:rPr>
                <a:t>Language and literacy, Citizenship</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Scotland:</a:t>
              </a:r>
              <a:r>
                <a:rPr sz="1200" spc="-3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0">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300">
                <a:lnSpc>
                  <a:spcPts val="1380"/>
                </a:lnSpc>
              </a:pPr>
              <a:r>
                <a:rPr sz="1200" spc="-25">
                  <a:solidFill>
                    <a:srgbClr val="231F20"/>
                  </a:solidFill>
                  <a:latin typeface="HelveticaNeueLT Pro 45 Lt" panose="020B0403020202020204" pitchFamily="34" charset="0"/>
                  <a:cs typeface="Arial"/>
                </a:rPr>
                <a:t>Language</a:t>
              </a:r>
              <a:r>
                <a:rPr sz="1200" spc="-40">
                  <a:solidFill>
                    <a:srgbClr val="231F20"/>
                  </a:solidFill>
                  <a:latin typeface="HelveticaNeueLT Pro 45 Lt" panose="020B0403020202020204" pitchFamily="34" charset="0"/>
                  <a:cs typeface="Arial"/>
                </a:rPr>
                <a:t> </a:t>
              </a:r>
              <a:r>
                <a:rPr sz="1200">
                  <a:solidFill>
                    <a:srgbClr val="231F20"/>
                  </a:solidFill>
                  <a:latin typeface="HelveticaNeueLT Pro 45 Lt" panose="020B0403020202020204" pitchFamily="34" charset="0"/>
                  <a:cs typeface="Arial"/>
                </a:rPr>
                <a:t>and</a:t>
              </a:r>
              <a:r>
                <a:rPr sz="1200" spc="-3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p:txBody>
        </p:sp>
        <p:sp>
          <p:nvSpPr>
            <p:cNvPr id="10" name="object 7">
              <a:extLst>
                <a:ext uri="{FF2B5EF4-FFF2-40B4-BE49-F238E27FC236}">
                  <a16:creationId xmlns:a16="http://schemas.microsoft.com/office/drawing/2014/main" id="{F41C1BE4-2C32-6BFF-A9EE-3BF5A873EDC6}"/>
                </a:ext>
              </a:extLst>
            </p:cNvPr>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1" name="object 8">
              <a:extLst>
                <a:ext uri="{FF2B5EF4-FFF2-40B4-BE49-F238E27FC236}">
                  <a16:creationId xmlns:a16="http://schemas.microsoft.com/office/drawing/2014/main" id="{E4B3E55B-860D-6303-8F6F-E3254BFD2378}"/>
                </a:ext>
              </a:extLst>
            </p:cNvPr>
            <p:cNvSpPr txBox="1"/>
            <p:nvPr/>
          </p:nvSpPr>
          <p:spPr>
            <a:xfrm>
              <a:off x="4484950" y="4575201"/>
              <a:ext cx="5616872" cy="929545"/>
            </a:xfrm>
            <a:prstGeom prst="rect">
              <a:avLst/>
            </a:prstGeom>
          </p:spPr>
          <p:txBody>
            <a:bodyPr vert="horz" wrap="square" lIns="0" tIns="0" rIns="0" bIns="0" rtlCol="0">
              <a:spAutoFit/>
            </a:bodyPr>
            <a:lstStyle/>
            <a:p>
              <a:pPr marL="171450" indent="-171450">
                <a:buClr>
                  <a:srgbClr val="EE2A24"/>
                </a:buClr>
                <a:buFont typeface="HelveticaNeueLT Pro 45 Lt" panose="020B0403020202020204" pitchFamily="34" charset="0"/>
                <a:buChar char="-"/>
              </a:pPr>
              <a:r>
                <a:rPr lang="en-GB" sz="1200">
                  <a:solidFill>
                    <a:schemeClr val="tx1"/>
                  </a:solidFill>
                  <a:latin typeface="HelveticaNeueLT Pro 45 Lt" panose="020B0403020202020204" pitchFamily="34" charset="0"/>
                </a:rPr>
                <a:t>Divide learners into smaller groups to work through the game. They will need a tablet/laptop for this.</a:t>
              </a:r>
            </a:p>
            <a:p>
              <a:pPr marL="171450" indent="-171450">
                <a:buClr>
                  <a:srgbClr val="EE2A24"/>
                </a:buClr>
                <a:buFont typeface="HelveticaNeueLT Pro 45 Lt" panose="020B0403020202020204" pitchFamily="34" charset="0"/>
                <a:buChar char="-"/>
              </a:pPr>
              <a:r>
                <a:rPr lang="en-GB" sz="1200">
                  <a:latin typeface="HelveticaNeueLT Pro 45 Lt" panose="020B0403020202020204" pitchFamily="34" charset="0"/>
                </a:rPr>
                <a:t>Ask learners to make notes on the Met Office weather warnings guide for yellow, amber and red warnings that they can refer to in the future. Do the same for flood alert, flood warning and severe flood warning.</a:t>
              </a:r>
              <a:endParaRPr lang="en-GB" sz="1200">
                <a:solidFill>
                  <a:schemeClr val="tx1"/>
                </a:solidFill>
                <a:latin typeface="HelveticaNeueLT Pro 45 Lt" panose="020B0403020202020204" pitchFamily="34" charset="0"/>
              </a:endParaRPr>
            </a:p>
          </p:txBody>
        </p:sp>
        <p:sp>
          <p:nvSpPr>
            <p:cNvPr id="12" name="object 9">
              <a:extLst>
                <a:ext uri="{FF2B5EF4-FFF2-40B4-BE49-F238E27FC236}">
                  <a16:creationId xmlns:a16="http://schemas.microsoft.com/office/drawing/2014/main" id="{4FE46071-BB9D-1C8E-9F15-607BBC50F223}"/>
                </a:ext>
              </a:extLst>
            </p:cNvPr>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13" name="object 10">
              <a:extLst>
                <a:ext uri="{FF2B5EF4-FFF2-40B4-BE49-F238E27FC236}">
                  <a16:creationId xmlns:a16="http://schemas.microsoft.com/office/drawing/2014/main" id="{EA89CE2A-5633-9D62-08DA-65EF14B915C4}"/>
                </a:ext>
              </a:extLst>
            </p:cNvPr>
            <p:cNvSpPr txBox="1"/>
            <p:nvPr/>
          </p:nvSpPr>
          <p:spPr>
            <a:xfrm>
              <a:off x="4484949" y="2122967"/>
              <a:ext cx="5525135" cy="1686090"/>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a:latin typeface="HelveticaNeueLT Pro 45 Lt"/>
                </a:rPr>
                <a:t>Invite learners to take a pause [3].</a:t>
              </a:r>
            </a:p>
            <a:p>
              <a:pPr marL="228600" indent="-228600">
                <a:buClr>
                  <a:srgbClr val="EE2A24"/>
                </a:buClr>
                <a:buFont typeface="+mj-lt"/>
                <a:buAutoNum type="arabicPeriod"/>
              </a:pPr>
              <a:r>
                <a:rPr lang="en-GB" sz="1200">
                  <a:latin typeface="HelveticaNeueLT Pro 45 Lt"/>
                </a:rPr>
                <a:t>Introduce the objective and big question [4,5].</a:t>
              </a:r>
            </a:p>
            <a:p>
              <a:pPr marL="228600" indent="-228600">
                <a:buClr>
                  <a:srgbClr val="EE2A24"/>
                </a:buClr>
                <a:buAutoNum type="arabicPeriod"/>
              </a:pPr>
              <a:r>
                <a:rPr lang="en-GB" sz="1200">
                  <a:latin typeface="HelveticaNeueLT Pro 45 Lt"/>
                </a:rPr>
                <a:t>Introduce the flood warning adventure game. Prompt learners to write a list of ways to prepare at home as they play the game</a:t>
              </a:r>
              <a:r>
                <a:rPr lang="en-GB" sz="1200">
                  <a:latin typeface="HelveticaNeueLT Pro 45 Lt"/>
                  <a:cs typeface="Arial"/>
                </a:rPr>
                <a:t> </a:t>
              </a:r>
              <a:r>
                <a:rPr lang="en-GB" sz="1200">
                  <a:latin typeface="Arial"/>
                  <a:cs typeface="Arial"/>
                </a:rPr>
                <a:t>[6]</a:t>
              </a:r>
              <a:r>
                <a:rPr lang="en-GB" sz="1200">
                  <a:latin typeface="HelveticaNeueLT Pro 45 Lt"/>
                </a:rPr>
                <a:t>.</a:t>
              </a:r>
            </a:p>
            <a:p>
              <a:pPr marL="228600" indent="-228600">
                <a:buClr>
                  <a:srgbClr val="EE2A24"/>
                </a:buClr>
                <a:buFont typeface="+mj-lt"/>
                <a:buAutoNum type="arabicPeriod"/>
              </a:pPr>
              <a:r>
                <a:rPr lang="en-GB" sz="1200">
                  <a:latin typeface="HelveticaNeueLT Pro 45 Lt"/>
                </a:rPr>
                <a:t>Work through the game together as a group. Encourage learners to choose responses collaboratively [6-29].</a:t>
              </a:r>
            </a:p>
            <a:p>
              <a:pPr marL="228600" indent="-228600">
                <a:buClr>
                  <a:srgbClr val="EE2A24"/>
                </a:buClr>
                <a:buFont typeface="+mj-lt"/>
                <a:buAutoNum type="arabicPeriod"/>
              </a:pPr>
              <a:r>
                <a:rPr lang="en-GB" sz="1200">
                  <a:latin typeface="HelveticaNeueLT Pro 45 Lt"/>
                </a:rPr>
                <a:t>Then, invite learners to review the list of ways to prepare and cope that they made while they played the game [30].</a:t>
              </a:r>
            </a:p>
            <a:p>
              <a:pPr marL="228600" indent="-228600">
                <a:buClr>
                  <a:srgbClr val="EE2A24"/>
                </a:buClr>
                <a:buFont typeface="+mj-lt"/>
                <a:buAutoNum type="arabicPeriod"/>
              </a:pPr>
              <a:r>
                <a:rPr lang="en-GB" sz="1200">
                  <a:latin typeface="HelveticaNeueLT Pro 45 Lt"/>
                </a:rPr>
                <a:t>Refer back to the Big question to review progress [31].</a:t>
              </a:r>
            </a:p>
          </p:txBody>
        </p:sp>
        <p:sp>
          <p:nvSpPr>
            <p:cNvPr id="14" name="object 11">
              <a:extLst>
                <a:ext uri="{FF2B5EF4-FFF2-40B4-BE49-F238E27FC236}">
                  <a16:creationId xmlns:a16="http://schemas.microsoft.com/office/drawing/2014/main" id="{013B049F-1C6D-11B0-601E-5623183D3BAF}"/>
                </a:ext>
              </a:extLst>
            </p:cNvPr>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5" name="object 12">
              <a:extLst>
                <a:ext uri="{FF2B5EF4-FFF2-40B4-BE49-F238E27FC236}">
                  <a16:creationId xmlns:a16="http://schemas.microsoft.com/office/drawing/2014/main" id="{E5193246-A75F-7539-3968-36100062A41A}"/>
                </a:ext>
              </a:extLst>
            </p:cNvPr>
            <p:cNvSpPr txBox="1"/>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16" name="object 13">
              <a:extLst>
                <a:ext uri="{FF2B5EF4-FFF2-40B4-BE49-F238E27FC236}">
                  <a16:creationId xmlns:a16="http://schemas.microsoft.com/office/drawing/2014/main" id="{628A79D2-0F90-CD3F-1D3A-7BE8B0C72C96}"/>
                </a:ext>
              </a:extLst>
            </p:cNvPr>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17" name="object 14">
              <a:extLst>
                <a:ext uri="{FF2B5EF4-FFF2-40B4-BE49-F238E27FC236}">
                  <a16:creationId xmlns:a16="http://schemas.microsoft.com/office/drawing/2014/main" id="{E3998120-8773-05ED-2711-51095C5324E2}"/>
                </a:ext>
              </a:extLst>
            </p:cNvPr>
            <p:cNvSpPr txBox="1"/>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18" name="object 15">
              <a:extLst>
                <a:ext uri="{FF2B5EF4-FFF2-40B4-BE49-F238E27FC236}">
                  <a16:creationId xmlns:a16="http://schemas.microsoft.com/office/drawing/2014/main" id="{863C8035-EC2F-383B-E563-09697119B1D3}"/>
                </a:ext>
              </a:extLst>
            </p:cNvPr>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19" name="object 16">
              <a:extLst>
                <a:ext uri="{FF2B5EF4-FFF2-40B4-BE49-F238E27FC236}">
                  <a16:creationId xmlns:a16="http://schemas.microsoft.com/office/drawing/2014/main" id="{AD4DB37E-8EA5-BCEF-FD61-FC4BF9E61683}"/>
                </a:ext>
              </a:extLst>
            </p:cNvPr>
            <p:cNvSpPr txBox="1"/>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20" name="object 17">
              <a:extLst>
                <a:ext uri="{FF2B5EF4-FFF2-40B4-BE49-F238E27FC236}">
                  <a16:creationId xmlns:a16="http://schemas.microsoft.com/office/drawing/2014/main" id="{2F48D0B3-4B58-1976-B556-19F32E836461}"/>
                </a:ext>
              </a:extLst>
            </p:cNvPr>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1" name="object 18">
              <a:extLst>
                <a:ext uri="{FF2B5EF4-FFF2-40B4-BE49-F238E27FC236}">
                  <a16:creationId xmlns:a16="http://schemas.microsoft.com/office/drawing/2014/main" id="{A2E139DD-0F51-4853-824C-B6449CC6FA39}"/>
                </a:ext>
              </a:extLst>
            </p:cNvPr>
            <p:cNvSpPr txBox="1"/>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22" name="object 19">
              <a:extLst>
                <a:ext uri="{FF2B5EF4-FFF2-40B4-BE49-F238E27FC236}">
                  <a16:creationId xmlns:a16="http://schemas.microsoft.com/office/drawing/2014/main" id="{15FBE456-1304-4A33-A3E9-E5D6FD5FEC03}"/>
                </a:ext>
              </a:extLst>
            </p:cNvPr>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23" name="object 20">
              <a:extLst>
                <a:ext uri="{FF2B5EF4-FFF2-40B4-BE49-F238E27FC236}">
                  <a16:creationId xmlns:a16="http://schemas.microsoft.com/office/drawing/2014/main" id="{802C0C28-F9C4-3A21-0DCD-B08939EBD184}"/>
                </a:ext>
              </a:extLst>
            </p:cNvPr>
            <p:cNvSpPr txBox="1"/>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24" name="object 21">
              <a:extLst>
                <a:ext uri="{FF2B5EF4-FFF2-40B4-BE49-F238E27FC236}">
                  <a16:creationId xmlns:a16="http://schemas.microsoft.com/office/drawing/2014/main" id="{7E864EF9-8D47-BB0A-F795-D33CD7DBE23F}"/>
                </a:ext>
              </a:extLst>
            </p:cNvPr>
            <p:cNvSpPr txBox="1"/>
            <p:nvPr/>
          </p:nvSpPr>
          <p:spPr>
            <a:xfrm>
              <a:off x="621549" y="4265911"/>
              <a:ext cx="1963552" cy="1014882"/>
            </a:xfrm>
            <a:prstGeom prst="rect">
              <a:avLst/>
            </a:prstGeom>
          </p:spPr>
          <p:txBody>
            <a:bodyPr vert="horz" wrap="square" lIns="0" tIns="0" rIns="0" bIns="0" rtlCol="0">
              <a:spAutoFit/>
            </a:bodyPr>
            <a:lstStyle/>
            <a:p>
              <a:pPr marL="241300" indent="-228600">
                <a:lnSpc>
                  <a:spcPts val="1600"/>
                </a:lnSpc>
                <a:buClr>
                  <a:srgbClr val="DC2327"/>
                </a:buClr>
                <a:buSzPct val="150000"/>
                <a:buChar char="-"/>
                <a:tabLst>
                  <a:tab pos="240665" algn="l"/>
                  <a:tab pos="241300" algn="l"/>
                </a:tabLst>
              </a:pPr>
              <a:r>
                <a:rPr lang="en-GB" sz="1200">
                  <a:solidFill>
                    <a:srgbClr val="231F20"/>
                  </a:solidFill>
                  <a:latin typeface="HelveticaNeueLT Pro 45 Lt" panose="020B0403020202020204" pitchFamily="34" charset="0"/>
                  <a:cs typeface="Arial"/>
                </a:rPr>
                <a:t>Optional: laptops/tablets</a:t>
              </a:r>
            </a:p>
            <a:p>
              <a:pPr marL="241300" indent="-228600">
                <a:lnSpc>
                  <a:spcPts val="1600"/>
                </a:lnSpc>
                <a:buClr>
                  <a:srgbClr val="DC2327"/>
                </a:buClr>
                <a:buSzPct val="150000"/>
                <a:buChar char="-"/>
                <a:tabLst>
                  <a:tab pos="240665" algn="l"/>
                  <a:tab pos="241300" algn="l"/>
                </a:tabLst>
              </a:pPr>
              <a:r>
                <a:rPr lang="en-GB" sz="1200">
                  <a:solidFill>
                    <a:srgbClr val="231F20"/>
                  </a:solidFill>
                  <a:latin typeface="HelveticaNeueLT Pro 45 Lt" panose="020B0403020202020204" pitchFamily="34" charset="0"/>
                  <a:cs typeface="Arial"/>
                </a:rPr>
                <a:t>Optional: print slide 29, one between 2 for learners to examine directly.</a:t>
              </a:r>
              <a:endParaRPr sz="1200">
                <a:latin typeface="HelveticaNeueLT Pro 45 Lt" panose="020B0403020202020204" pitchFamily="34" charset="0"/>
                <a:cs typeface="Arial"/>
              </a:endParaRPr>
            </a:p>
          </p:txBody>
        </p:sp>
        <p:sp>
          <p:nvSpPr>
            <p:cNvPr id="25" name="object 23">
              <a:extLst>
                <a:ext uri="{FF2B5EF4-FFF2-40B4-BE49-F238E27FC236}">
                  <a16:creationId xmlns:a16="http://schemas.microsoft.com/office/drawing/2014/main" id="{A0D2B906-4569-1928-88D5-8F3E3B6977BC}"/>
                </a:ext>
              </a:extLst>
            </p:cNvPr>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6" name="object 24">
              <a:extLst>
                <a:ext uri="{FF2B5EF4-FFF2-40B4-BE49-F238E27FC236}">
                  <a16:creationId xmlns:a16="http://schemas.microsoft.com/office/drawing/2014/main" id="{0CA26579-8068-1F2C-F32D-ED234EF02399}"/>
                </a:ext>
              </a:extLst>
            </p:cNvPr>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27" name="object 25">
              <a:extLst>
                <a:ext uri="{FF2B5EF4-FFF2-40B4-BE49-F238E27FC236}">
                  <a16:creationId xmlns:a16="http://schemas.microsoft.com/office/drawing/2014/main" id="{51F709FD-EEB8-6DB8-131E-52EB42219D4E}"/>
                </a:ext>
              </a:extLst>
            </p:cNvPr>
            <p:cNvSpPr txBox="1"/>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Whole group</a:t>
              </a:r>
              <a:endParaRPr sz="1600">
                <a:latin typeface="HelveticaNeueLT Pro 65 Md" panose="020B0804020202020204" pitchFamily="34" charset="0"/>
                <a:cs typeface="Arial"/>
              </a:endParaRPr>
            </a:p>
          </p:txBody>
        </p:sp>
        <p:sp>
          <p:nvSpPr>
            <p:cNvPr id="28" name="object 26">
              <a:extLst>
                <a:ext uri="{FF2B5EF4-FFF2-40B4-BE49-F238E27FC236}">
                  <a16:creationId xmlns:a16="http://schemas.microsoft.com/office/drawing/2014/main" id="{0A30D213-782A-021E-9B33-640BCD4E9D32}"/>
                </a:ext>
              </a:extLst>
            </p:cNvPr>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9" name="object 27">
              <a:extLst>
                <a:ext uri="{FF2B5EF4-FFF2-40B4-BE49-F238E27FC236}">
                  <a16:creationId xmlns:a16="http://schemas.microsoft.com/office/drawing/2014/main" id="{A9A1AC52-EA07-DA84-A400-46D40664D2C9}"/>
                </a:ext>
              </a:extLst>
            </p:cNvPr>
            <p:cNvSpPr txBox="1"/>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Game</a:t>
              </a:r>
              <a:endParaRPr sz="1600">
                <a:latin typeface="HelveticaNeueLT Pro 65 Md" panose="020B0804020202020204" pitchFamily="34" charset="0"/>
                <a:cs typeface="Arial"/>
              </a:endParaRPr>
            </a:p>
          </p:txBody>
        </p:sp>
        <p:sp>
          <p:nvSpPr>
            <p:cNvPr id="30" name="object 28">
              <a:extLst>
                <a:ext uri="{FF2B5EF4-FFF2-40B4-BE49-F238E27FC236}">
                  <a16:creationId xmlns:a16="http://schemas.microsoft.com/office/drawing/2014/main" id="{346B0C56-FFB2-06EC-69E9-A5350CD40E39}"/>
                </a:ext>
              </a:extLst>
            </p:cNvPr>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31" name="object 29">
              <a:extLst>
                <a:ext uri="{FF2B5EF4-FFF2-40B4-BE49-F238E27FC236}">
                  <a16:creationId xmlns:a16="http://schemas.microsoft.com/office/drawing/2014/main" id="{4569C58C-3E05-5B8F-0908-08AD5C586E46}"/>
                </a:ext>
              </a:extLst>
            </p:cNvPr>
            <p:cNvSpPr txBox="1"/>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20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32" name="object 31">
              <a:extLst>
                <a:ext uri="{FF2B5EF4-FFF2-40B4-BE49-F238E27FC236}">
                  <a16:creationId xmlns:a16="http://schemas.microsoft.com/office/drawing/2014/main" id="{6479BD64-1FA3-EE85-4478-C3A793A0281B}"/>
                </a:ext>
              </a:extLst>
            </p:cNvPr>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33" name="object 32">
              <a:extLst>
                <a:ext uri="{FF2B5EF4-FFF2-40B4-BE49-F238E27FC236}">
                  <a16:creationId xmlns:a16="http://schemas.microsoft.com/office/drawing/2014/main" id="{D9315082-D146-3DE1-1727-BF10C579521A}"/>
                </a:ext>
              </a:extLst>
            </p:cNvPr>
            <p:cNvPicPr/>
            <p:nvPr/>
          </p:nvPicPr>
          <p:blipFill>
            <a:blip r:embed="rId3" cstate="print"/>
            <a:stretch>
              <a:fillRect/>
            </a:stretch>
          </p:blipFill>
          <p:spPr>
            <a:xfrm>
              <a:off x="566445" y="1288618"/>
              <a:ext cx="693546" cy="602983"/>
            </a:xfrm>
            <a:prstGeom prst="rect">
              <a:avLst/>
            </a:prstGeom>
          </p:spPr>
        </p:pic>
        <p:pic>
          <p:nvPicPr>
            <p:cNvPr id="34" name="object 33">
              <a:extLst>
                <a:ext uri="{FF2B5EF4-FFF2-40B4-BE49-F238E27FC236}">
                  <a16:creationId xmlns:a16="http://schemas.microsoft.com/office/drawing/2014/main" id="{629E3A1C-3BC5-754C-B146-3CEA43F7B707}"/>
                </a:ext>
              </a:extLst>
            </p:cNvPr>
            <p:cNvPicPr/>
            <p:nvPr/>
          </p:nvPicPr>
          <p:blipFill>
            <a:blip r:embed="rId4" cstate="print"/>
            <a:stretch>
              <a:fillRect/>
            </a:stretch>
          </p:blipFill>
          <p:spPr>
            <a:xfrm>
              <a:off x="621550" y="695553"/>
              <a:ext cx="453593" cy="514794"/>
            </a:xfrm>
            <a:prstGeom prst="rect">
              <a:avLst/>
            </a:prstGeom>
          </p:spPr>
        </p:pic>
        <p:pic>
          <p:nvPicPr>
            <p:cNvPr id="35" name="object 34">
              <a:extLst>
                <a:ext uri="{FF2B5EF4-FFF2-40B4-BE49-F238E27FC236}">
                  <a16:creationId xmlns:a16="http://schemas.microsoft.com/office/drawing/2014/main" id="{B4AD7A74-01CD-397D-78C7-D8ED59407B6D}"/>
                </a:ext>
              </a:extLst>
            </p:cNvPr>
            <p:cNvPicPr/>
            <p:nvPr/>
          </p:nvPicPr>
          <p:blipFill>
            <a:blip r:embed="rId5" cstate="print"/>
            <a:stretch>
              <a:fillRect/>
            </a:stretch>
          </p:blipFill>
          <p:spPr>
            <a:xfrm>
              <a:off x="583818" y="2915589"/>
              <a:ext cx="612622" cy="540003"/>
            </a:xfrm>
            <a:prstGeom prst="rect">
              <a:avLst/>
            </a:prstGeom>
          </p:spPr>
        </p:pic>
        <p:pic>
          <p:nvPicPr>
            <p:cNvPr id="36" name="object 35">
              <a:extLst>
                <a:ext uri="{FF2B5EF4-FFF2-40B4-BE49-F238E27FC236}">
                  <a16:creationId xmlns:a16="http://schemas.microsoft.com/office/drawing/2014/main" id="{B28422E8-CF8E-57B9-7EC1-F2C5BBD0A17A}"/>
                </a:ext>
              </a:extLst>
            </p:cNvPr>
            <p:cNvPicPr/>
            <p:nvPr/>
          </p:nvPicPr>
          <p:blipFill>
            <a:blip r:embed="rId6" cstate="print"/>
            <a:stretch>
              <a:fillRect/>
            </a:stretch>
          </p:blipFill>
          <p:spPr>
            <a:xfrm>
              <a:off x="10267201" y="401202"/>
              <a:ext cx="367195" cy="1710426"/>
            </a:xfrm>
            <a:prstGeom prst="rect">
              <a:avLst/>
            </a:prstGeom>
          </p:spPr>
        </p:pic>
        <p:pic>
          <p:nvPicPr>
            <p:cNvPr id="37" name="object 36">
              <a:extLst>
                <a:ext uri="{FF2B5EF4-FFF2-40B4-BE49-F238E27FC236}">
                  <a16:creationId xmlns:a16="http://schemas.microsoft.com/office/drawing/2014/main" id="{F95EA701-A7F1-6F5C-83BB-9F12B0AB0E40}"/>
                </a:ext>
              </a:extLst>
            </p:cNvPr>
            <p:cNvPicPr/>
            <p:nvPr/>
          </p:nvPicPr>
          <p:blipFill>
            <a:blip r:embed="rId7" cstate="print"/>
            <a:stretch>
              <a:fillRect/>
            </a:stretch>
          </p:blipFill>
          <p:spPr>
            <a:xfrm>
              <a:off x="640587" y="1997151"/>
              <a:ext cx="504405" cy="492150"/>
            </a:xfrm>
            <a:prstGeom prst="rect">
              <a:avLst/>
            </a:prstGeom>
          </p:spPr>
        </p:pic>
        <p:sp>
          <p:nvSpPr>
            <p:cNvPr id="38" name="object 37">
              <a:extLst>
                <a:ext uri="{FF2B5EF4-FFF2-40B4-BE49-F238E27FC236}">
                  <a16:creationId xmlns:a16="http://schemas.microsoft.com/office/drawing/2014/main" id="{6802DA59-5163-BFA8-22FB-B527637BA221}"/>
                </a:ext>
              </a:extLst>
            </p:cNvPr>
            <p:cNvSpPr txBox="1"/>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39" name="object 38">
              <a:extLst>
                <a:ext uri="{FF2B5EF4-FFF2-40B4-BE49-F238E27FC236}">
                  <a16:creationId xmlns:a16="http://schemas.microsoft.com/office/drawing/2014/main" id="{51DC5063-3701-8A01-5FAD-7154C656702D}"/>
                </a:ext>
              </a:extLst>
            </p:cNvPr>
            <p:cNvSpPr txBox="1"/>
            <p:nvPr/>
          </p:nvSpPr>
          <p:spPr>
            <a:xfrm>
              <a:off x="1191246" y="2612198"/>
              <a:ext cx="1507511" cy="1097379"/>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Apply</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your learning to prepare for and cope with a flood</a:t>
              </a:r>
              <a:endParaRPr sz="1400">
                <a:latin typeface="HelveticaNeueLT Pro 65 Md" panose="020B0804020202020204" pitchFamily="34" charset="0"/>
                <a:cs typeface="Arial"/>
              </a:endParaRPr>
            </a:p>
          </p:txBody>
        </p:sp>
      </p:grpSp>
      <p:sp>
        <p:nvSpPr>
          <p:cNvPr id="40" name="Rectangle: Rounded Corners 39">
            <a:extLst>
              <a:ext uri="{FF2B5EF4-FFF2-40B4-BE49-F238E27FC236}">
                <a16:creationId xmlns:a16="http://schemas.microsoft.com/office/drawing/2014/main" id="{FD0D222D-C8FA-DA29-7FC8-1137020C255B}"/>
              </a:ext>
            </a:extLst>
          </p:cNvPr>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3"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extBox 1">
            <a:extLst>
              <a:ext uri="{FF2B5EF4-FFF2-40B4-BE49-F238E27FC236}">
                <a16:creationId xmlns:a16="http://schemas.microsoft.com/office/drawing/2014/main" id="{DC056CD7-4A19-561F-B14B-E0FA33BC88DF}"/>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a:extLst>
              <a:ext uri="{FF2B5EF4-FFF2-40B4-BE49-F238E27FC236}">
                <a16:creationId xmlns:a16="http://schemas.microsoft.com/office/drawing/2014/main" id="{0448FA33-DB73-16F6-F59C-35FC0485CC76}"/>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52229" y="365125"/>
            <a:ext cx="10578153"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p:nvPr/>
        </p:nvSpPr>
        <p:spPr>
          <a:xfrm>
            <a:off x="652229" y="238786"/>
            <a:ext cx="3288336" cy="296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government’s website has a ‘flood warning’ for their area. So, Zara and her dad research what the three flood warnings mean, together.</a:t>
            </a:r>
          </a:p>
        </p:txBody>
      </p:sp>
      <p:grpSp>
        <p:nvGrpSpPr>
          <p:cNvPr id="7" name="Group 6">
            <a:extLst>
              <a:ext uri="{FF2B5EF4-FFF2-40B4-BE49-F238E27FC236}">
                <a16:creationId xmlns:a16="http://schemas.microsoft.com/office/drawing/2014/main" id="{AF6CD2F8-2153-91E5-646D-6B8B9A479492}"/>
              </a:ext>
            </a:extLst>
          </p:cNvPr>
          <p:cNvGrpSpPr/>
          <p:nvPr/>
        </p:nvGrpSpPr>
        <p:grpSpPr>
          <a:xfrm>
            <a:off x="6699249" y="152822"/>
            <a:ext cx="4775200" cy="6141157"/>
            <a:chOff x="6699249" y="152822"/>
            <a:chExt cx="4775200" cy="6141157"/>
          </a:xfrm>
        </p:grpSpPr>
        <p:grpSp>
          <p:nvGrpSpPr>
            <p:cNvPr id="5" name="Group 4">
              <a:extLst>
                <a:ext uri="{FF2B5EF4-FFF2-40B4-BE49-F238E27FC236}">
                  <a16:creationId xmlns:a16="http://schemas.microsoft.com/office/drawing/2014/main" id="{67620559-F4F5-3333-2569-1C3DEFE710E0}"/>
                </a:ext>
              </a:extLst>
            </p:cNvPr>
            <p:cNvGrpSpPr/>
            <p:nvPr/>
          </p:nvGrpSpPr>
          <p:grpSpPr>
            <a:xfrm>
              <a:off x="6699249" y="152822"/>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night sky&#10;&#10;Description automatically generated">
                <a:extLst>
                  <a:ext uri="{FF2B5EF4-FFF2-40B4-BE49-F238E27FC236}">
                    <a16:creationId xmlns:a16="http://schemas.microsoft.com/office/drawing/2014/main" id="{E8498609-3A0E-0B5E-521B-F02B8FC9CDF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grpSp>
        <p:sp>
          <p:nvSpPr>
            <p:cNvPr id="16" name="Rectangle 15">
              <a:extLst>
                <a:ext uri="{FF2B5EF4-FFF2-40B4-BE49-F238E27FC236}">
                  <a16:creationId xmlns:a16="http://schemas.microsoft.com/office/drawing/2014/main" id="{B4A4E3B4-399A-04D1-097D-87DC74A080F1}"/>
                </a:ext>
              </a:extLst>
            </p:cNvPr>
            <p:cNvSpPr/>
            <p:nvPr/>
          </p:nvSpPr>
          <p:spPr>
            <a:xfrm>
              <a:off x="7218467" y="872266"/>
              <a:ext cx="3742876" cy="4505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909E34E-7D22-CBED-8BB2-D0897847BA25}"/>
                </a:ext>
              </a:extLst>
            </p:cNvPr>
            <p:cNvSpPr txBox="1"/>
            <p:nvPr/>
          </p:nvSpPr>
          <p:spPr>
            <a:xfrm>
              <a:off x="7218467" y="4549836"/>
              <a:ext cx="3742876" cy="707886"/>
            </a:xfrm>
            <a:prstGeom prst="rect">
              <a:avLst/>
            </a:prstGeom>
            <a:solidFill>
              <a:srgbClr val="CD0A11"/>
            </a:solidFill>
          </p:spPr>
          <p:txBody>
            <a:bodyPr wrap="square" rtlCol="0">
              <a:spAutoFit/>
            </a:bodyPr>
            <a:lstStyle/>
            <a:p>
              <a:pPr algn="ctr"/>
              <a:r>
                <a:rPr lang="en-GB" sz="2000">
                  <a:latin typeface="HelveticaNeueLT Pro 55 Roman" panose="020B0604020202020204" pitchFamily="34" charset="0"/>
                </a:rPr>
                <a:t>Flooding is expected. </a:t>
              </a:r>
            </a:p>
            <a:p>
              <a:pPr algn="ctr"/>
              <a:r>
                <a:rPr lang="en-GB" sz="2000">
                  <a:latin typeface="HelveticaNeueLT Pro 55 Roman" panose="020B0604020202020204" pitchFamily="34" charset="0"/>
                </a:rPr>
                <a:t>Immediate action required.</a:t>
              </a:r>
              <a:endParaRPr lang="en-GB" sz="2400">
                <a:latin typeface="HelveticaNeueLT Pro 55 Roman" panose="020B0604020202020204" pitchFamily="34" charset="0"/>
              </a:endParaRPr>
            </a:p>
          </p:txBody>
        </p:sp>
        <p:pic>
          <p:nvPicPr>
            <p:cNvPr id="12" name="Picture 11">
              <a:extLst>
                <a:ext uri="{FF2B5EF4-FFF2-40B4-BE49-F238E27FC236}">
                  <a16:creationId xmlns:a16="http://schemas.microsoft.com/office/drawing/2014/main" id="{3EA849C5-1BEC-2502-D3F9-B4B17C8F342A}"/>
                </a:ext>
              </a:extLst>
            </p:cNvPr>
            <p:cNvPicPr>
              <a:picLocks noChangeAspect="1"/>
            </p:cNvPicPr>
            <p:nvPr/>
          </p:nvPicPr>
          <p:blipFill>
            <a:blip r:embed="rId6"/>
            <a:stretch>
              <a:fillRect/>
            </a:stretch>
          </p:blipFill>
          <p:spPr>
            <a:xfrm>
              <a:off x="7340630" y="1405276"/>
              <a:ext cx="3388020" cy="2842543"/>
            </a:xfrm>
            <a:prstGeom prst="rect">
              <a:avLst/>
            </a:prstGeom>
          </p:spPr>
        </p:pic>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ChangeAspect="1"/>
          </p:cNvPicPr>
          <p:nvPr/>
        </p:nvPicPr>
        <p:blipFill rotWithShape="1">
          <a:blip r:embed="rId8">
            <a:extLst>
              <a:ext uri="{28A0092B-C50C-407E-A947-70E740481C1C}">
                <a14:useLocalDpi xmlns:a14="http://schemas.microsoft.com/office/drawing/2010/main" val="0"/>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37951169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500" fill="hold"/>
                                            <p:tgtEl>
                                              <p:spTgt spid="7"/>
                                            </p:tgtEl>
                                            <p:attrNameLst>
                                              <p:attrName>ppt_x</p:attrName>
                                            </p:attrNameLst>
                                          </p:cBhvr>
                                          <p:tavLst>
                                            <p:tav tm="0">
                                              <p:val>
                                                <p:strVal val="#ppt_x"/>
                                              </p:val>
                                            </p:tav>
                                            <p:tav tm="100000">
                                              <p:val>
                                                <p:strVal val="#ppt_x"/>
                                              </p:val>
                                            </p:tav>
                                          </p:tavLst>
                                        </p:anim>
                                        <p:anim calcmode="lin" valueType="num">
                                          <p:cBhvr additive="base">
                                            <p:cTn id="1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500" fill="hold"/>
                                            <p:tgtEl>
                                              <p:spTgt spid="7"/>
                                            </p:tgtEl>
                                            <p:attrNameLst>
                                              <p:attrName>ppt_x</p:attrName>
                                            </p:attrNameLst>
                                          </p:cBhvr>
                                          <p:tavLst>
                                            <p:tav tm="0">
                                              <p:val>
                                                <p:strVal val="#ppt_x"/>
                                              </p:val>
                                            </p:tav>
                                            <p:tav tm="100000">
                                              <p:val>
                                                <p:strVal val="#ppt_x"/>
                                              </p:val>
                                            </p:tav>
                                          </p:tavLst>
                                        </p:anim>
                                        <p:anim calcmode="lin" valueType="num">
                                          <p:cBhvr additive="base">
                                            <p:cTn id="1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6" name="Content Placeholder 5">
            <a:extLst>
              <a:ext uri="{FF2B5EF4-FFF2-40B4-BE49-F238E27FC236}">
                <a16:creationId xmlns:a16="http://schemas.microsoft.com/office/drawing/2014/main" id="{FBC9B9F7-0CCD-E038-C962-1F63DC671C3B}"/>
              </a:ext>
            </a:extLst>
          </p:cNvPr>
          <p:cNvSpPr>
            <a:spLocks noGrp="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4"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extBox 1">
            <a:extLst>
              <a:ext uri="{FF2B5EF4-FFF2-40B4-BE49-F238E27FC236}">
                <a16:creationId xmlns:a16="http://schemas.microsoft.com/office/drawing/2014/main" id="{DC056CD7-4A19-561F-B14B-E0FA33BC88DF}"/>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a:extLst>
              <a:ext uri="{FF2B5EF4-FFF2-40B4-BE49-F238E27FC236}">
                <a16:creationId xmlns:a16="http://schemas.microsoft.com/office/drawing/2014/main" id="{0448FA33-DB73-16F6-F59C-35FC0485CC7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51855" y="365125"/>
            <a:ext cx="10478528"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p:nvPr/>
        </p:nvSpPr>
        <p:spPr>
          <a:xfrm>
            <a:off x="7942047" y="325872"/>
            <a:ext cx="3288336" cy="4812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This is the lowest level of warning. It says fields, land and car parks could be flooded. Minor roads could be affected. Farmland could be flooded. There is likely to be spray and large waves at the coast. Prepare yourself for flooding.</a:t>
            </a:r>
          </a:p>
        </p:txBody>
      </p:sp>
      <p:grpSp>
        <p:nvGrpSpPr>
          <p:cNvPr id="13" name="Group 12">
            <a:extLst>
              <a:ext uri="{FF2B5EF4-FFF2-40B4-BE49-F238E27FC236}">
                <a16:creationId xmlns:a16="http://schemas.microsoft.com/office/drawing/2014/main" id="{C6DD1EA5-5C9A-A7B7-F684-EB54C4B07E88}"/>
              </a:ext>
            </a:extLst>
          </p:cNvPr>
          <p:cNvGrpSpPr/>
          <p:nvPr/>
        </p:nvGrpSpPr>
        <p:grpSpPr>
          <a:xfrm>
            <a:off x="159904" y="7852"/>
            <a:ext cx="4775200" cy="6141157"/>
            <a:chOff x="6699249" y="141945"/>
            <a:chExt cx="4775200" cy="6141157"/>
          </a:xfrm>
        </p:grpSpPr>
        <p:grpSp>
          <p:nvGrpSpPr>
            <p:cNvPr id="5" name="Group 4">
              <a:extLst>
                <a:ext uri="{FF2B5EF4-FFF2-40B4-BE49-F238E27FC236}">
                  <a16:creationId xmlns:a16="http://schemas.microsoft.com/office/drawing/2014/main" id="{67620559-F4F5-3333-2569-1C3DEFE710E0}"/>
                </a:ext>
              </a:extLst>
            </p:cNvPr>
            <p:cNvGrpSpPr/>
            <p:nvPr/>
          </p:nvGrpSpPr>
          <p:grpSpPr>
            <a:xfrm>
              <a:off x="6699249" y="141945"/>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night sky&#10;&#10;Description automatically generated">
                <a:extLst>
                  <a:ext uri="{FF2B5EF4-FFF2-40B4-BE49-F238E27FC236}">
                    <a16:creationId xmlns:a16="http://schemas.microsoft.com/office/drawing/2014/main" id="{E8498609-3A0E-0B5E-521B-F02B8FC9CDF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grpSp>
        <p:sp>
          <p:nvSpPr>
            <p:cNvPr id="14" name="Rectangle 13">
              <a:extLst>
                <a:ext uri="{FF2B5EF4-FFF2-40B4-BE49-F238E27FC236}">
                  <a16:creationId xmlns:a16="http://schemas.microsoft.com/office/drawing/2014/main" id="{A1EBFF9B-2FEA-AEF4-02FC-7051320EBE7A}"/>
                </a:ext>
              </a:extLst>
            </p:cNvPr>
            <p:cNvSpPr/>
            <p:nvPr/>
          </p:nvSpPr>
          <p:spPr>
            <a:xfrm>
              <a:off x="7234343" y="879504"/>
              <a:ext cx="3699282" cy="4500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909E34E-7D22-CBED-8BB2-D0897847BA25}"/>
                </a:ext>
              </a:extLst>
            </p:cNvPr>
            <p:cNvSpPr txBox="1"/>
            <p:nvPr/>
          </p:nvSpPr>
          <p:spPr>
            <a:xfrm>
              <a:off x="7227184" y="4605338"/>
              <a:ext cx="3706441" cy="707886"/>
            </a:xfrm>
            <a:prstGeom prst="rect">
              <a:avLst/>
            </a:prstGeom>
            <a:solidFill>
              <a:srgbClr val="FC8801"/>
            </a:solidFill>
          </p:spPr>
          <p:txBody>
            <a:bodyPr wrap="square" rtlCol="0">
              <a:spAutoFit/>
            </a:bodyPr>
            <a:lstStyle/>
            <a:p>
              <a:pPr algn="ctr"/>
              <a:r>
                <a:rPr lang="en-GB" sz="2000" b="1">
                  <a:latin typeface="HelveticaNeueLT Pro 55 Roman" panose="020B0604020202020204" pitchFamily="34" charset="0"/>
                </a:rPr>
                <a:t>Flooding is possible. </a:t>
              </a:r>
            </a:p>
            <a:p>
              <a:pPr algn="ctr"/>
              <a:r>
                <a:rPr lang="en-GB" sz="2000" b="1">
                  <a:latin typeface="HelveticaNeueLT Pro 55 Roman" panose="020B0604020202020204" pitchFamily="34" charset="0"/>
                </a:rPr>
                <a:t>Be prepared</a:t>
              </a:r>
              <a:endParaRPr lang="en-GB" sz="2400" b="1">
                <a:latin typeface="HelveticaNeueLT Pro 55 Roman" panose="020B0604020202020204" pitchFamily="34" charset="0"/>
              </a:endParaRPr>
            </a:p>
          </p:txBody>
        </p:sp>
        <p:pic>
          <p:nvPicPr>
            <p:cNvPr id="12" name="Picture 11">
              <a:extLst>
                <a:ext uri="{FF2B5EF4-FFF2-40B4-BE49-F238E27FC236}">
                  <a16:creationId xmlns:a16="http://schemas.microsoft.com/office/drawing/2014/main" id="{3EA849C5-1BEC-2502-D3F9-B4B17C8F342A}"/>
                </a:ext>
              </a:extLst>
            </p:cNvPr>
            <p:cNvPicPr>
              <a:picLocks noChangeAspect="1"/>
            </p:cNvPicPr>
            <p:nvPr/>
          </p:nvPicPr>
          <p:blipFill rotWithShape="1">
            <a:blip r:embed="rId6"/>
            <a:srcRect l="19022" r="17081" b="24869"/>
            <a:stretch/>
          </p:blipFill>
          <p:spPr>
            <a:xfrm>
              <a:off x="7833443" y="1004130"/>
              <a:ext cx="2609928" cy="2574725"/>
            </a:xfrm>
            <a:prstGeom prst="rect">
              <a:avLst/>
            </a:prstGeom>
          </p:spPr>
        </p:pic>
        <p:sp>
          <p:nvSpPr>
            <p:cNvPr id="18" name="TextBox 17">
              <a:extLst>
                <a:ext uri="{FF2B5EF4-FFF2-40B4-BE49-F238E27FC236}">
                  <a16:creationId xmlns:a16="http://schemas.microsoft.com/office/drawing/2014/main" id="{23046DCD-BD15-6A66-EC73-35083BA2A658}"/>
                </a:ext>
              </a:extLst>
            </p:cNvPr>
            <p:cNvSpPr txBox="1"/>
            <p:nvPr/>
          </p:nvSpPr>
          <p:spPr>
            <a:xfrm>
              <a:off x="7255791" y="3663299"/>
              <a:ext cx="3650441" cy="523220"/>
            </a:xfrm>
            <a:prstGeom prst="rect">
              <a:avLst/>
            </a:prstGeom>
            <a:noFill/>
          </p:spPr>
          <p:txBody>
            <a:bodyPr wrap="square" rtlCol="0">
              <a:spAutoFit/>
            </a:bodyPr>
            <a:lstStyle/>
            <a:p>
              <a:pPr algn="ctr"/>
              <a:r>
                <a:rPr lang="en-GB" sz="2800">
                  <a:latin typeface="Arial Rounded MT Bold" panose="020F0704030504030204" pitchFamily="34" charset="0"/>
                  <a:ea typeface="Microsoft Sans Serif" panose="020B0604020202020204" pitchFamily="34" charset="0"/>
                  <a:cs typeface="Aharoni" panose="02010803020104030203" pitchFamily="2" charset="-79"/>
                </a:rPr>
                <a:t>FLOOD ALERT</a:t>
              </a:r>
            </a:p>
          </p:txBody>
        </p:sp>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ChangeAspect="1"/>
          </p:cNvPicPr>
          <p:nvPr/>
        </p:nvPicPr>
        <p:blipFill rotWithShape="1">
          <a:blip r:embed="rId8">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11054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ppt_x"/>
                                          </p:val>
                                        </p:tav>
                                        <p:tav tm="100000">
                                          <p:val>
                                            <p:strVal val="#ppt_x"/>
                                          </p:val>
                                        </p:tav>
                                      </p:tavLst>
                                    </p:anim>
                                    <p:anim calcmode="lin" valueType="num">
                                      <p:cBhvr additive="base">
                                        <p:cTn id="8" dur="13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3"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extBox 1">
            <a:extLst>
              <a:ext uri="{FF2B5EF4-FFF2-40B4-BE49-F238E27FC236}">
                <a16:creationId xmlns:a16="http://schemas.microsoft.com/office/drawing/2014/main" id="{DC056CD7-4A19-561F-B14B-E0FA33BC88DF}"/>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a:extLst>
              <a:ext uri="{FF2B5EF4-FFF2-40B4-BE49-F238E27FC236}">
                <a16:creationId xmlns:a16="http://schemas.microsoft.com/office/drawing/2014/main" id="{0448FA33-DB73-16F6-F59C-35FC0485CC76}"/>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52229" y="365125"/>
            <a:ext cx="10613543" cy="5426612"/>
          </a:xfrm>
          <a:prstGeom prst="rect">
            <a:avLst/>
          </a:prstGeom>
        </p:spPr>
      </p:pic>
      <p:grpSp>
        <p:nvGrpSpPr>
          <p:cNvPr id="11" name="Group 10">
            <a:extLst>
              <a:ext uri="{FF2B5EF4-FFF2-40B4-BE49-F238E27FC236}">
                <a16:creationId xmlns:a16="http://schemas.microsoft.com/office/drawing/2014/main" id="{203DC17B-12A7-51DC-B586-3AAA233F1748}"/>
              </a:ext>
            </a:extLst>
          </p:cNvPr>
          <p:cNvGrpSpPr/>
          <p:nvPr/>
        </p:nvGrpSpPr>
        <p:grpSpPr>
          <a:xfrm>
            <a:off x="6902723" y="91752"/>
            <a:ext cx="4609655" cy="6141157"/>
            <a:chOff x="6902723" y="91752"/>
            <a:chExt cx="4609655" cy="6141157"/>
          </a:xfrm>
        </p:grpSpPr>
        <p:sp>
          <p:nvSpPr>
            <p:cNvPr id="15" name="Rectangle 14">
              <a:extLst>
                <a:ext uri="{FF2B5EF4-FFF2-40B4-BE49-F238E27FC236}">
                  <a16:creationId xmlns:a16="http://schemas.microsoft.com/office/drawing/2014/main" id="{5A571D97-BF9A-CADD-879F-E85A2D3C42A9}"/>
                </a:ext>
              </a:extLst>
            </p:cNvPr>
            <p:cNvSpPr/>
            <p:nvPr/>
          </p:nvSpPr>
          <p:spPr>
            <a:xfrm>
              <a:off x="7368526" y="847028"/>
              <a:ext cx="3574072" cy="4519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night sky&#10;&#10;Description automatically generated">
              <a:extLst>
                <a:ext uri="{FF2B5EF4-FFF2-40B4-BE49-F238E27FC236}">
                  <a16:creationId xmlns:a16="http://schemas.microsoft.com/office/drawing/2014/main" id="{A59B0770-664E-1A2E-1219-716A434C7DC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902723" y="91752"/>
              <a:ext cx="4609655" cy="6141157"/>
            </a:xfrm>
            <a:prstGeom prst="rect">
              <a:avLst/>
            </a:prstGeom>
          </p:spPr>
        </p:pic>
        <p:sp>
          <p:nvSpPr>
            <p:cNvPr id="16" name="TextBox 15">
              <a:extLst>
                <a:ext uri="{FF2B5EF4-FFF2-40B4-BE49-F238E27FC236}">
                  <a16:creationId xmlns:a16="http://schemas.microsoft.com/office/drawing/2014/main" id="{F1BD77A1-EDF1-EDF5-3B3B-DC5DD9A584EB}"/>
                </a:ext>
              </a:extLst>
            </p:cNvPr>
            <p:cNvSpPr txBox="1"/>
            <p:nvPr/>
          </p:nvSpPr>
          <p:spPr>
            <a:xfrm>
              <a:off x="7425426" y="4438664"/>
              <a:ext cx="3565657" cy="707886"/>
            </a:xfrm>
            <a:prstGeom prst="rect">
              <a:avLst/>
            </a:prstGeom>
            <a:solidFill>
              <a:srgbClr val="CD0A11"/>
            </a:solidFill>
          </p:spPr>
          <p:txBody>
            <a:bodyPr wrap="square" rtlCol="0">
              <a:spAutoFit/>
            </a:bodyPr>
            <a:lstStyle/>
            <a:p>
              <a:pPr algn="ctr"/>
              <a:r>
                <a:rPr lang="en-GB" sz="2000" b="1">
                  <a:latin typeface="HelveticaNeueLT Pro 55 Roman" panose="020B0604020202020204" pitchFamily="34" charset="0"/>
                </a:rPr>
                <a:t>Flooding is expected. </a:t>
              </a:r>
            </a:p>
            <a:p>
              <a:pPr algn="ctr"/>
              <a:r>
                <a:rPr lang="en-GB" sz="2000" b="1">
                  <a:latin typeface="HelveticaNeueLT Pro 55 Roman" panose="020B0604020202020204" pitchFamily="34" charset="0"/>
                </a:rPr>
                <a:t>Immediate action required.</a:t>
              </a:r>
              <a:endParaRPr lang="en-GB" sz="2400" b="1">
                <a:latin typeface="HelveticaNeueLT Pro 55 Roman" panose="020B0604020202020204" pitchFamily="34" charset="0"/>
              </a:endParaRPr>
            </a:p>
          </p:txBody>
        </p:sp>
        <p:pic>
          <p:nvPicPr>
            <p:cNvPr id="1026" name="Picture 2" descr="Register for flood alerts this Flood Action Week - MBC News Website">
              <a:extLst>
                <a:ext uri="{FF2B5EF4-FFF2-40B4-BE49-F238E27FC236}">
                  <a16:creationId xmlns:a16="http://schemas.microsoft.com/office/drawing/2014/main" id="{5A17B359-D966-9D67-1FFD-DF5FE908AC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2725" y="1015528"/>
              <a:ext cx="2949650" cy="28326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4F24BBE-4B46-3E16-7AA0-30B764798B1E}"/>
                </a:ext>
              </a:extLst>
            </p:cNvPr>
            <p:cNvSpPr txBox="1"/>
            <p:nvPr/>
          </p:nvSpPr>
          <p:spPr>
            <a:xfrm>
              <a:off x="7674214" y="3873968"/>
              <a:ext cx="3367276" cy="523220"/>
            </a:xfrm>
            <a:prstGeom prst="rect">
              <a:avLst/>
            </a:prstGeom>
            <a:noFill/>
          </p:spPr>
          <p:txBody>
            <a:bodyPr wrap="square" rtlCol="0">
              <a:spAutoFit/>
            </a:bodyPr>
            <a:lstStyle/>
            <a:p>
              <a:r>
                <a:rPr lang="en-GB" sz="2800">
                  <a:latin typeface="Arial Rounded MT Bold" panose="020F0704030504030204" pitchFamily="34" charset="0"/>
                  <a:ea typeface="Microsoft Sans Serif" panose="020B0604020202020204" pitchFamily="34" charset="0"/>
                  <a:cs typeface="Aharoni" panose="02010803020104030203" pitchFamily="2" charset="-79"/>
                </a:rPr>
                <a:t>FLOOD WARNING</a:t>
              </a:r>
            </a:p>
          </p:txBody>
        </p:sp>
      </p:grpSp>
      <p:sp>
        <p:nvSpPr>
          <p:cNvPr id="8" name="Rectangle 7">
            <a:extLst>
              <a:ext uri="{FF2B5EF4-FFF2-40B4-BE49-F238E27FC236}">
                <a16:creationId xmlns:a16="http://schemas.microsoft.com/office/drawing/2014/main" id="{437611ED-2F64-AC85-FC53-154648E4700E}"/>
              </a:ext>
            </a:extLst>
          </p:cNvPr>
          <p:cNvSpPr/>
          <p:nvPr/>
        </p:nvSpPr>
        <p:spPr>
          <a:xfrm>
            <a:off x="652229" y="238786"/>
            <a:ext cx="3288336" cy="388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Flooding of homes and businesses. Railways and roads flooded. Large waves and spray at the coast. Major tourist and recreational locations flooded. Protect yourself and help others.</a:t>
            </a:r>
          </a:p>
        </p:txBody>
      </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ChangeAspect="1"/>
          </p:cNvPicPr>
          <p:nvPr/>
        </p:nvPicPr>
        <p:blipFill rotWithShape="1">
          <a:blip r:embed="rId8">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2917339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fill="hold"/>
                                            <p:tgtEl>
                                              <p:spTgt spid="11"/>
                                            </p:tgtEl>
                                            <p:attrNameLst>
                                              <p:attrName>ppt_x</p:attrName>
                                            </p:attrNameLst>
                                          </p:cBhvr>
                                          <p:tavLst>
                                            <p:tav tm="0">
                                              <p:val>
                                                <p:strVal val="#ppt_x"/>
                                              </p:val>
                                            </p:tav>
                                            <p:tav tm="100000">
                                              <p:val>
                                                <p:strVal val="#ppt_x"/>
                                              </p:val>
                                            </p:tav>
                                          </p:tavLst>
                                        </p:anim>
                                        <p:anim calcmode="lin" valueType="num">
                                          <p:cBhvr additive="base">
                                            <p:cTn id="13"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fill="hold"/>
                                            <p:tgtEl>
                                              <p:spTgt spid="11"/>
                                            </p:tgtEl>
                                            <p:attrNameLst>
                                              <p:attrName>ppt_x</p:attrName>
                                            </p:attrNameLst>
                                          </p:cBhvr>
                                          <p:tavLst>
                                            <p:tav tm="0">
                                              <p:val>
                                                <p:strVal val="#ppt_x"/>
                                              </p:val>
                                            </p:tav>
                                            <p:tav tm="100000">
                                              <p:val>
                                                <p:strVal val="#ppt_x"/>
                                              </p:val>
                                            </p:tav>
                                          </p:tavLst>
                                        </p:anim>
                                        <p:anim calcmode="lin" valueType="num">
                                          <p:cBhvr additive="base">
                                            <p:cTn id="13"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3"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extBox 1">
            <a:extLst>
              <a:ext uri="{FF2B5EF4-FFF2-40B4-BE49-F238E27FC236}">
                <a16:creationId xmlns:a16="http://schemas.microsoft.com/office/drawing/2014/main" id="{DC056CD7-4A19-561F-B14B-E0FA33BC88DF}"/>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a:extLst>
              <a:ext uri="{FF2B5EF4-FFF2-40B4-BE49-F238E27FC236}">
                <a16:creationId xmlns:a16="http://schemas.microsoft.com/office/drawing/2014/main" id="{0448FA33-DB73-16F6-F59C-35FC0485CC76}"/>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52229" y="365125"/>
            <a:ext cx="10578154"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p:nvPr/>
        </p:nvSpPr>
        <p:spPr>
          <a:xfrm>
            <a:off x="7978164" y="236385"/>
            <a:ext cx="3288336" cy="525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This is the highest level of warning. Deep and fast flowing water containing debris. Buildings may collapse. Communities isolated by flood waters. Large numbers of evacuees and military support required. Get to a safe space and be ready to evacuate.</a:t>
            </a:r>
          </a:p>
        </p:txBody>
      </p:sp>
      <p:grpSp>
        <p:nvGrpSpPr>
          <p:cNvPr id="9" name="Group 8">
            <a:extLst>
              <a:ext uri="{FF2B5EF4-FFF2-40B4-BE49-F238E27FC236}">
                <a16:creationId xmlns:a16="http://schemas.microsoft.com/office/drawing/2014/main" id="{889FFF33-A7EC-E1A2-5B50-C82F20CAAD42}"/>
              </a:ext>
            </a:extLst>
          </p:cNvPr>
          <p:cNvGrpSpPr/>
          <p:nvPr/>
        </p:nvGrpSpPr>
        <p:grpSpPr>
          <a:xfrm>
            <a:off x="16177" y="97922"/>
            <a:ext cx="4775200" cy="6141157"/>
            <a:chOff x="6683995" y="0"/>
            <a:chExt cx="4775200" cy="6141157"/>
          </a:xfrm>
        </p:grpSpPr>
        <p:grpSp>
          <p:nvGrpSpPr>
            <p:cNvPr id="7" name="Group 6">
              <a:extLst>
                <a:ext uri="{FF2B5EF4-FFF2-40B4-BE49-F238E27FC236}">
                  <a16:creationId xmlns:a16="http://schemas.microsoft.com/office/drawing/2014/main" id="{CC264BAF-5481-4652-F9CF-CD252A559421}"/>
                </a:ext>
              </a:extLst>
            </p:cNvPr>
            <p:cNvGrpSpPr/>
            <p:nvPr/>
          </p:nvGrpSpPr>
          <p:grpSpPr>
            <a:xfrm>
              <a:off x="6683995" y="0"/>
              <a:ext cx="4775200" cy="6141157"/>
              <a:chOff x="6699249" y="-173744"/>
              <a:chExt cx="4775200" cy="6141157"/>
            </a:xfrm>
          </p:grpSpPr>
          <p:grpSp>
            <p:nvGrpSpPr>
              <p:cNvPr id="13" name="Group 12">
                <a:extLst>
                  <a:ext uri="{FF2B5EF4-FFF2-40B4-BE49-F238E27FC236}">
                    <a16:creationId xmlns:a16="http://schemas.microsoft.com/office/drawing/2014/main" id="{1E938B20-F8E0-6B9F-B5B3-2D26CE1B5927}"/>
                  </a:ext>
                </a:extLst>
              </p:cNvPr>
              <p:cNvGrpSpPr/>
              <p:nvPr/>
            </p:nvGrpSpPr>
            <p:grpSpPr>
              <a:xfrm>
                <a:off x="6699249" y="-173744"/>
                <a:ext cx="4775200" cy="6141157"/>
                <a:chOff x="5446889" y="155398"/>
                <a:chExt cx="4775200" cy="6141157"/>
              </a:xfrm>
            </p:grpSpPr>
            <p:sp>
              <p:nvSpPr>
                <p:cNvPr id="18" name="Rectangle 17">
                  <a:extLst>
                    <a:ext uri="{FF2B5EF4-FFF2-40B4-BE49-F238E27FC236}">
                      <a16:creationId xmlns:a16="http://schemas.microsoft.com/office/drawing/2014/main" id="{8C613324-7233-2366-4FB2-4A9E3AB1F3FB}"/>
                    </a:ext>
                  </a:extLst>
                </p:cNvPr>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night sky&#10;&#10;Description automatically generated">
                  <a:extLst>
                    <a:ext uri="{FF2B5EF4-FFF2-40B4-BE49-F238E27FC236}">
                      <a16:creationId xmlns:a16="http://schemas.microsoft.com/office/drawing/2014/main" id="{A59B0770-664E-1A2E-1219-716A434C7DC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grpSp>
          <p:sp>
            <p:nvSpPr>
              <p:cNvPr id="15" name="Rectangle 14">
                <a:extLst>
                  <a:ext uri="{FF2B5EF4-FFF2-40B4-BE49-F238E27FC236}">
                    <a16:creationId xmlns:a16="http://schemas.microsoft.com/office/drawing/2014/main" id="{5A571D97-BF9A-CADD-879F-E85A2D3C42A9}"/>
                  </a:ext>
                </a:extLst>
              </p:cNvPr>
              <p:cNvSpPr/>
              <p:nvPr/>
            </p:nvSpPr>
            <p:spPr>
              <a:xfrm>
                <a:off x="7254591" y="543100"/>
                <a:ext cx="3657586" cy="450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1BD77A1-EDF1-EDF5-3B3B-DC5DD9A584EB}"/>
                  </a:ext>
                </a:extLst>
              </p:cNvPr>
              <p:cNvSpPr txBox="1"/>
              <p:nvPr/>
            </p:nvSpPr>
            <p:spPr>
              <a:xfrm>
                <a:off x="7218467" y="4218246"/>
                <a:ext cx="3693710" cy="707886"/>
              </a:xfrm>
              <a:prstGeom prst="rect">
                <a:avLst/>
              </a:prstGeom>
              <a:solidFill>
                <a:srgbClr val="CD0A11"/>
              </a:solidFill>
            </p:spPr>
            <p:txBody>
              <a:bodyPr wrap="square" rtlCol="0">
                <a:spAutoFit/>
              </a:bodyPr>
              <a:lstStyle/>
              <a:p>
                <a:pPr algn="ctr"/>
                <a:r>
                  <a:rPr lang="en-GB" sz="2000" b="1">
                    <a:latin typeface="HelveticaNeueLT Pro 55 Roman" panose="020B0604020202020204" pitchFamily="34" charset="0"/>
                  </a:rPr>
                  <a:t>Severe flooding.</a:t>
                </a:r>
              </a:p>
              <a:p>
                <a:pPr algn="ctr"/>
                <a:r>
                  <a:rPr lang="en-GB" sz="2000" b="1">
                    <a:latin typeface="HelveticaNeueLT Pro 55 Roman" panose="020B0604020202020204" pitchFamily="34" charset="0"/>
                  </a:rPr>
                  <a:t>Danger to life.</a:t>
                </a:r>
                <a:endParaRPr lang="en-GB" sz="2400" b="1">
                  <a:latin typeface="HelveticaNeueLT Pro 55 Roman" panose="020B0604020202020204" pitchFamily="34" charset="0"/>
                </a:endParaRPr>
              </a:p>
            </p:txBody>
          </p:sp>
        </p:grpSp>
        <p:pic>
          <p:nvPicPr>
            <p:cNvPr id="2050" name="Picture 2" descr="UK flood warnings: a quick guide - FloodFlash">
              <a:extLst>
                <a:ext uri="{FF2B5EF4-FFF2-40B4-BE49-F238E27FC236}">
                  <a16:creationId xmlns:a16="http://schemas.microsoft.com/office/drawing/2014/main" id="{F2A9CECB-47AC-5A9F-EA9D-75E464DD1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5048" y="937585"/>
              <a:ext cx="2642681" cy="24718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6E3D19-CBE3-201F-383D-8807BC9013F7}"/>
                </a:ext>
              </a:extLst>
            </p:cNvPr>
            <p:cNvSpPr txBox="1"/>
            <p:nvPr/>
          </p:nvSpPr>
          <p:spPr>
            <a:xfrm>
              <a:off x="7260523" y="3472572"/>
              <a:ext cx="3657600" cy="954107"/>
            </a:xfrm>
            <a:prstGeom prst="rect">
              <a:avLst/>
            </a:prstGeom>
            <a:noFill/>
          </p:spPr>
          <p:txBody>
            <a:bodyPr wrap="square" rtlCol="0">
              <a:spAutoFit/>
            </a:bodyPr>
            <a:lstStyle/>
            <a:p>
              <a:pPr algn="ctr"/>
              <a:r>
                <a:rPr lang="en-GB" sz="2800">
                  <a:latin typeface="Arial Rounded MT Bold" panose="020F0704030504030204" pitchFamily="34" charset="0"/>
                  <a:ea typeface="Microsoft Sans Serif" panose="020B0604020202020204" pitchFamily="34" charset="0"/>
                  <a:cs typeface="Aharoni" panose="02010803020104030203" pitchFamily="2" charset="-79"/>
                </a:rPr>
                <a:t>SEVERE FLOOD WARNING</a:t>
              </a:r>
            </a:p>
          </p:txBody>
        </p:sp>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ChangeAspect="1"/>
          </p:cNvPicPr>
          <p:nvPr/>
        </p:nvPicPr>
        <p:blipFill rotWithShape="1">
          <a:blip r:embed="rId8">
            <a:extLst>
              <a:ext uri="{28A0092B-C50C-407E-A947-70E740481C1C}">
                <a14:useLocalDpi xmlns:a14="http://schemas.microsoft.com/office/drawing/2010/main" val="0"/>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3464881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14:bounceEnd="54000">
                                          <p:cBhvr additive="base">
                                            <p:cTn id="13"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900" fill="hold"/>
                                            <p:tgtEl>
                                              <p:spTgt spid="8"/>
                                            </p:tgtEl>
                                            <p:attrNameLst>
                                              <p:attrName>ppt_x</p:attrName>
                                            </p:attrNameLst>
                                          </p:cBhvr>
                                          <p:tavLst>
                                            <p:tav tm="0">
                                              <p:val>
                                                <p:strVal val="0-#ppt_w/2"/>
                                              </p:val>
                                            </p:tav>
                                            <p:tav tm="100000">
                                              <p:val>
                                                <p:strVal val="#ppt_x"/>
                                              </p:val>
                                            </p:tav>
                                          </p:tavLst>
                                        </p:anim>
                                        <p:anim calcmode="lin" valueType="num">
                                          <p:cBhvr additive="base">
                                            <p:cTn id="14"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3F5C3A-E7DF-FDF2-E5CB-F3B17B7011B6}"/>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sp>
        <p:nvSpPr>
          <p:cNvPr id="3" name="Rectangle 2">
            <a:extLst>
              <a:ext uri="{FF2B5EF4-FFF2-40B4-BE49-F238E27FC236}">
                <a16:creationId xmlns:a16="http://schemas.microsoft.com/office/drawing/2014/main" id="{7F9BF894-271B-4E56-FDD1-E1B7940A6EDA}"/>
              </a:ext>
            </a:extLst>
          </p:cNvPr>
          <p:cNvSpPr/>
          <p:nvPr/>
        </p:nvSpPr>
        <p:spPr>
          <a:xfrm>
            <a:off x="588139" y="207518"/>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The flood warning says people should take action to be prepared for flooding.</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8859E888-FA3B-C139-FC77-522CB58CE7AB}"/>
              </a:ext>
            </a:extLst>
          </p:cNvPr>
          <p:cNvSpPr/>
          <p:nvPr/>
        </p:nvSpPr>
        <p:spPr>
          <a:xfrm>
            <a:off x="588139" y="2338939"/>
            <a:ext cx="2857705" cy="3452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After working through the Weather Together toolkit, Zara knows it is important to be prepared for flooding.</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625A1612-5FD0-7504-F5D2-F2DBA1A1160B}"/>
              </a:ext>
            </a:extLst>
          </p:cNvPr>
          <p:cNvSpPr/>
          <p:nvPr/>
        </p:nvSpPr>
        <p:spPr>
          <a:xfrm>
            <a:off x="8391928" y="230929"/>
            <a:ext cx="2857705"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She has already put together a </a:t>
            </a:r>
            <a:r>
              <a:rPr lang="en-GB" sz="2400" b="1">
                <a:solidFill>
                  <a:schemeClr val="tx1"/>
                </a:solidFill>
                <a:latin typeface="HelveticaNeueLT Pro 55 Roman"/>
              </a:rPr>
              <a:t>bug out bag</a:t>
            </a:r>
            <a:r>
              <a:rPr lang="en-GB" sz="2400">
                <a:solidFill>
                  <a:schemeClr val="tx1"/>
                </a:solidFill>
                <a:latin typeface="HelveticaNeueLT Pro 55 Roman"/>
              </a:rPr>
              <a:t> to grab if they need to leave their house quickly.</a:t>
            </a:r>
            <a:endParaRPr lang="en-GB" sz="240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DB58F227-1762-FC9A-7DF4-D86E1E687B2B}"/>
              </a:ext>
            </a:extLst>
          </p:cNvPr>
          <p:cNvSpPr/>
          <p:nvPr/>
        </p:nvSpPr>
        <p:spPr>
          <a:xfrm>
            <a:off x="8391927" y="2496546"/>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She starts thinking about what else they need to do.</a:t>
            </a:r>
            <a:endParaRPr lang="en-GB" sz="2400">
              <a:solidFill>
                <a:schemeClr val="tx1"/>
              </a:solidFill>
              <a:latin typeface="HelveticaNeueLT Pro 55 Roman" panose="020B0604020202020204" pitchFamily="34" charset="0"/>
            </a:endParaRPr>
          </a:p>
        </p:txBody>
      </p:sp>
      <p:sp>
        <p:nvSpPr>
          <p:cNvPr id="9" name="TextBox 8">
            <a:extLst>
              <a:ext uri="{FF2B5EF4-FFF2-40B4-BE49-F238E27FC236}">
                <a16:creationId xmlns:a16="http://schemas.microsoft.com/office/drawing/2014/main" id="{B67C4189-4D14-C4CA-409F-5BABA5418CE7}"/>
              </a:ext>
            </a:extLst>
          </p:cNvPr>
          <p:cNvSpPr txBox="1"/>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0" name="Group 9">
            <a:extLst>
              <a:ext uri="{FF2B5EF4-FFF2-40B4-BE49-F238E27FC236}">
                <a16:creationId xmlns:a16="http://schemas.microsoft.com/office/drawing/2014/main" id="{9C03144F-22A2-A919-37A1-1BC1907D643D}"/>
              </a:ext>
            </a:extLst>
          </p:cNvPr>
          <p:cNvGrpSpPr/>
          <p:nvPr/>
        </p:nvGrpSpPr>
        <p:grpSpPr>
          <a:xfrm>
            <a:off x="3445845" y="1816555"/>
            <a:ext cx="2650156" cy="2523751"/>
            <a:chOff x="948126" y="2912116"/>
            <a:chExt cx="2691443" cy="2523751"/>
          </a:xfrm>
        </p:grpSpPr>
        <p:sp>
          <p:nvSpPr>
            <p:cNvPr id="11" name="Rectangle 10">
              <a:extLst>
                <a:ext uri="{FF2B5EF4-FFF2-40B4-BE49-F238E27FC236}">
                  <a16:creationId xmlns:a16="http://schemas.microsoft.com/office/drawing/2014/main" id="{EB2BB3B4-5E64-C49A-D023-01FB8EAF99A7}"/>
                </a:ext>
              </a:extLst>
            </p:cNvPr>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1CA5A6B-DD0B-7959-10EA-CC5EE2F15B9C}"/>
                </a:ext>
              </a:extLst>
            </p:cNvPr>
            <p:cNvSpPr txBox="1"/>
            <p:nvPr/>
          </p:nvSpPr>
          <p:spPr>
            <a:xfrm>
              <a:off x="1187318" y="3618231"/>
              <a:ext cx="2400423" cy="1569660"/>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3" action="ppaction://hlinksldjump">
                    <a:extLst>
                      <a:ext uri="{A12FA001-AC4F-418D-AE19-62706E023703}">
                        <ahyp:hlinkClr xmlns:ahyp="http://schemas.microsoft.com/office/drawing/2018/hyperlinkcolor" val="tx"/>
                      </a:ext>
                    </a:extLst>
                  </a:hlinkClick>
                </a:rPr>
                <a:t>Zara moves valuables to somewhere safe.</a:t>
              </a:r>
              <a:endParaRPr lang="en-GB" sz="2400">
                <a:solidFill>
                  <a:schemeClr val="bg1"/>
                </a:solidFill>
                <a:latin typeface="HelveticaNeueLT Pro 55 Roman"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A9C6E2C7-7856-A7B3-2E7E-4B2AD445C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4" name="Group 13">
            <a:extLst>
              <a:ext uri="{FF2B5EF4-FFF2-40B4-BE49-F238E27FC236}">
                <a16:creationId xmlns:a16="http://schemas.microsoft.com/office/drawing/2014/main" id="{C267F21F-12E8-29A9-4D2B-2A56B426DA54}"/>
              </a:ext>
            </a:extLst>
          </p:cNvPr>
          <p:cNvGrpSpPr/>
          <p:nvPr/>
        </p:nvGrpSpPr>
        <p:grpSpPr>
          <a:xfrm>
            <a:off x="6096001" y="1836027"/>
            <a:ext cx="2295926" cy="2526803"/>
            <a:chOff x="8327880" y="2957485"/>
            <a:chExt cx="2780262" cy="2526803"/>
          </a:xfrm>
        </p:grpSpPr>
        <p:sp>
          <p:nvSpPr>
            <p:cNvPr id="15" name="Rectangle 14">
              <a:extLst>
                <a:ext uri="{FF2B5EF4-FFF2-40B4-BE49-F238E27FC236}">
                  <a16:creationId xmlns:a16="http://schemas.microsoft.com/office/drawing/2014/main" id="{A9C4577D-0FD1-C2EA-EA3B-181F2FCDC200}"/>
                </a:ext>
              </a:extLst>
            </p:cNvPr>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32C51A3-7384-3F4F-0B80-98ED8F25FCFC}"/>
                </a:ext>
              </a:extLst>
            </p:cNvPr>
            <p:cNvSpPr txBox="1"/>
            <p:nvPr/>
          </p:nvSpPr>
          <p:spPr>
            <a:xfrm>
              <a:off x="8459697" y="3545296"/>
              <a:ext cx="2648444" cy="1938992"/>
            </a:xfrm>
            <a:prstGeom prst="rect">
              <a:avLst/>
            </a:prstGeom>
            <a:noFill/>
          </p:spPr>
          <p:txBody>
            <a:bodyPr wrap="square" rtlCol="0">
              <a:spAutoFit/>
            </a:bodyPr>
            <a:lstStyle/>
            <a:p>
              <a:r>
                <a:rPr lang="en-GB" sz="2400">
                  <a:latin typeface="HelveticaNeueLT Pro 55 Roman" panose="020B0604020202020204" pitchFamily="34" charset="0"/>
                  <a:hlinkClick r:id="rId5" action="ppaction://hlinksldjump">
                    <a:extLst>
                      <a:ext uri="{A12FA001-AC4F-418D-AE19-62706E023703}">
                        <ahyp:hlinkClr xmlns:ahyp="http://schemas.microsoft.com/office/drawing/2018/hyperlinkcolor" val="tx"/>
                      </a:ext>
                    </a:extLst>
                  </a:hlinkClick>
                </a:rPr>
                <a:t>Nothing, Zara has her grab bag ready and her dad will sort the rest.</a:t>
              </a:r>
              <a:endParaRPr lang="en-GB" sz="2400">
                <a:latin typeface="HelveticaNeueLT Pro 55 Roman" panose="020B0604020202020204" pitchFamily="34" charset="0"/>
              </a:endParaRPr>
            </a:p>
          </p:txBody>
        </p:sp>
        <p:pic>
          <p:nvPicPr>
            <p:cNvPr id="17" name="Picture 16" descr="Shape&#10;&#10;Description automatically generated with medium confidence">
              <a:extLst>
                <a:ext uri="{FF2B5EF4-FFF2-40B4-BE49-F238E27FC236}">
                  <a16:creationId xmlns:a16="http://schemas.microsoft.com/office/drawing/2014/main" id="{BC5847A1-5E8F-774A-4F62-8D56598C5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Tree>
    <p:extLst>
      <p:ext uri="{BB962C8B-B14F-4D97-AF65-F5344CB8AC3E}">
        <p14:creationId xmlns:p14="http://schemas.microsoft.com/office/powerpoint/2010/main" val="38013926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14:bounceEnd="54000">
                                          <p:cBhvr additive="base">
                                            <p:cTn id="13"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4000">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14:bounceEnd="54000">
                                          <p:cBhvr additive="base">
                                            <p:cTn id="19" dur="1900" fill="hold"/>
                                            <p:tgtEl>
                                              <p:spTgt spid="5"/>
                                            </p:tgtEl>
                                            <p:attrNameLst>
                                              <p:attrName>ppt_x</p:attrName>
                                            </p:attrNameLst>
                                          </p:cBhvr>
                                          <p:tavLst>
                                            <p:tav tm="0">
                                              <p:val>
                                                <p:strVal val="1+#ppt_w/2"/>
                                              </p:val>
                                            </p:tav>
                                            <p:tav tm="100000">
                                              <p:val>
                                                <p:strVal val="#ppt_x"/>
                                              </p:val>
                                            </p:tav>
                                          </p:tavLst>
                                        </p:anim>
                                        <p:anim calcmode="lin" valueType="num" p14:bounceEnd="54000">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4000">
                                      <p:stCondLst>
                                        <p:cond delay="100"/>
                                      </p:stCondLst>
                                      <p:childTnLst>
                                        <p:set>
                                          <p:cBhvr>
                                            <p:cTn id="24" dur="1" fill="hold">
                                              <p:stCondLst>
                                                <p:cond delay="0"/>
                                              </p:stCondLst>
                                            </p:cTn>
                                            <p:tgtEl>
                                              <p:spTgt spid="6"/>
                                            </p:tgtEl>
                                            <p:attrNameLst>
                                              <p:attrName>style.visibility</p:attrName>
                                            </p:attrNameLst>
                                          </p:cBhvr>
                                          <p:to>
                                            <p:strVal val="visible"/>
                                          </p:to>
                                        </p:set>
                                        <p:anim calcmode="lin" valueType="num" p14:bounceEnd="54000">
                                          <p:cBhvr additive="base">
                                            <p:cTn id="25"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6"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6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6000">
                                          <p:cBhvr additive="base">
                                            <p:cTn id="31" dur="500" fill="hold"/>
                                            <p:tgtEl>
                                              <p:spTgt spid="9"/>
                                            </p:tgtEl>
                                            <p:attrNameLst>
                                              <p:attrName>ppt_x</p:attrName>
                                            </p:attrNameLst>
                                          </p:cBhvr>
                                          <p:tavLst>
                                            <p:tav tm="0">
                                              <p:val>
                                                <p:strVal val="1+#ppt_w/2"/>
                                              </p:val>
                                            </p:tav>
                                            <p:tav tm="100000">
                                              <p:val>
                                                <p:strVal val="#ppt_x"/>
                                              </p:val>
                                            </p:tav>
                                          </p:tavLst>
                                        </p:anim>
                                        <p:anim calcmode="lin" valueType="num" p14:bounceEnd="56000">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14:presetBounceEnd="70000">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14:bounceEnd="70000">
                                          <p:cBhvr additive="base">
                                            <p:cTn id="37" dur="1600" fill="hold"/>
                                            <p:tgtEl>
                                              <p:spTgt spid="10"/>
                                            </p:tgtEl>
                                            <p:attrNameLst>
                                              <p:attrName>ppt_x</p:attrName>
                                            </p:attrNameLst>
                                          </p:cBhvr>
                                          <p:tavLst>
                                            <p:tav tm="0">
                                              <p:val>
                                                <p:strVal val="0-#ppt_w/2"/>
                                              </p:val>
                                            </p:tav>
                                            <p:tav tm="100000">
                                              <p:val>
                                                <p:strVal val="#ppt_x"/>
                                              </p:val>
                                            </p:tav>
                                          </p:tavLst>
                                        </p:anim>
                                        <p:anim calcmode="lin" valueType="num" p14:bounceEnd="70000">
                                          <p:cBhvr additive="base">
                                            <p:cTn id="38" dur="16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600"/>
                                </p:stCondLst>
                                <p:childTnLst>
                                  <p:par>
                                    <p:cTn id="40" presetID="2" presetClass="entr" presetSubtype="2" fill="hold" nodeType="afterEffect" p14:presetBounceEnd="84000">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14:bounceEnd="84000">
                                          <p:cBhvr additive="base">
                                            <p:cTn id="42" dur="3200" fill="hold"/>
                                            <p:tgtEl>
                                              <p:spTgt spid="14"/>
                                            </p:tgtEl>
                                            <p:attrNameLst>
                                              <p:attrName>ppt_x</p:attrName>
                                            </p:attrNameLst>
                                          </p:cBhvr>
                                          <p:tavLst>
                                            <p:tav tm="0">
                                              <p:val>
                                                <p:strVal val="1+#ppt_w/2"/>
                                              </p:val>
                                            </p:tav>
                                            <p:tav tm="100000">
                                              <p:val>
                                                <p:strVal val="#ppt_x"/>
                                              </p:val>
                                            </p:tav>
                                          </p:tavLst>
                                        </p:anim>
                                        <p:anim calcmode="lin" valueType="num" p14:bounceEnd="84000">
                                          <p:cBhvr additive="base">
                                            <p:cTn id="43" dur="32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900" fill="hold"/>
                                            <p:tgtEl>
                                              <p:spTgt spid="4"/>
                                            </p:tgtEl>
                                            <p:attrNameLst>
                                              <p:attrName>ppt_x</p:attrName>
                                            </p:attrNameLst>
                                          </p:cBhvr>
                                          <p:tavLst>
                                            <p:tav tm="0">
                                              <p:val>
                                                <p:strVal val="0-#ppt_w/2"/>
                                              </p:val>
                                            </p:tav>
                                            <p:tav tm="100000">
                                              <p:val>
                                                <p:strVal val="#ppt_x"/>
                                              </p:val>
                                            </p:tav>
                                          </p:tavLst>
                                        </p:anim>
                                        <p:anim calcmode="lin" valueType="num">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900" fill="hold"/>
                                            <p:tgtEl>
                                              <p:spTgt spid="5"/>
                                            </p:tgtEl>
                                            <p:attrNameLst>
                                              <p:attrName>ppt_x</p:attrName>
                                            </p:attrNameLst>
                                          </p:cBhvr>
                                          <p:tavLst>
                                            <p:tav tm="0">
                                              <p:val>
                                                <p:strVal val="1+#ppt_w/2"/>
                                              </p:val>
                                            </p:tav>
                                            <p:tav tm="100000">
                                              <p:val>
                                                <p:strVal val="#ppt_x"/>
                                              </p:val>
                                            </p:tav>
                                          </p:tavLst>
                                        </p:anim>
                                        <p:anim calcmode="lin" valueType="num">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1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900" fill="hold"/>
                                            <p:tgtEl>
                                              <p:spTgt spid="6"/>
                                            </p:tgtEl>
                                            <p:attrNameLst>
                                              <p:attrName>ppt_x</p:attrName>
                                            </p:attrNameLst>
                                          </p:cBhvr>
                                          <p:tavLst>
                                            <p:tav tm="0">
                                              <p:val>
                                                <p:strVal val="1+#ppt_w/2"/>
                                              </p:val>
                                            </p:tav>
                                            <p:tav tm="100000">
                                              <p:val>
                                                <p:strVal val="#ppt_x"/>
                                              </p:val>
                                            </p:tav>
                                          </p:tavLst>
                                        </p:anim>
                                        <p:anim calcmode="lin" valueType="num">
                                          <p:cBhvr additive="base">
                                            <p:cTn id="26"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600" fill="hold"/>
                                            <p:tgtEl>
                                              <p:spTgt spid="10"/>
                                            </p:tgtEl>
                                            <p:attrNameLst>
                                              <p:attrName>ppt_x</p:attrName>
                                            </p:attrNameLst>
                                          </p:cBhvr>
                                          <p:tavLst>
                                            <p:tav tm="0">
                                              <p:val>
                                                <p:strVal val="0-#ppt_w/2"/>
                                              </p:val>
                                            </p:tav>
                                            <p:tav tm="100000">
                                              <p:val>
                                                <p:strVal val="#ppt_x"/>
                                              </p:val>
                                            </p:tav>
                                          </p:tavLst>
                                        </p:anim>
                                        <p:anim calcmode="lin" valueType="num">
                                          <p:cBhvr additive="base">
                                            <p:cTn id="38" dur="16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600"/>
                                </p:stCondLst>
                                <p:childTnLst>
                                  <p:par>
                                    <p:cTn id="40" presetID="2" presetClass="entr" presetSubtype="2"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3200" fill="hold"/>
                                            <p:tgtEl>
                                              <p:spTgt spid="14"/>
                                            </p:tgtEl>
                                            <p:attrNameLst>
                                              <p:attrName>ppt_x</p:attrName>
                                            </p:attrNameLst>
                                          </p:cBhvr>
                                          <p:tavLst>
                                            <p:tav tm="0">
                                              <p:val>
                                                <p:strVal val="1+#ppt_w/2"/>
                                              </p:val>
                                            </p:tav>
                                            <p:tav tm="100000">
                                              <p:val>
                                                <p:strVal val="#ppt_x"/>
                                              </p:val>
                                            </p:tav>
                                          </p:tavLst>
                                        </p:anim>
                                        <p:anim calcmode="lin" valueType="num">
                                          <p:cBhvr additive="base">
                                            <p:cTn id="43" dur="32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a:stretch/>
        </p:blipFill>
        <p:spPr>
          <a:xfrm>
            <a:off x="679620" y="321013"/>
            <a:ext cx="6274766"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79622" y="325872"/>
            <a:ext cx="2857705" cy="125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thinks about this some more…</a:t>
            </a:r>
          </a:p>
        </p:txBody>
      </p:sp>
      <p:sp>
        <p:nvSpPr>
          <p:cNvPr id="4" name="Rectangle 3">
            <a:extLst>
              <a:ext uri="{FF2B5EF4-FFF2-40B4-BE49-F238E27FC236}">
                <a16:creationId xmlns:a16="http://schemas.microsoft.com/office/drawing/2014/main" id="{77490EA2-26D1-0380-5554-CF470B118561}"/>
              </a:ext>
            </a:extLst>
          </p:cNvPr>
          <p:cNvSpPr/>
          <p:nvPr/>
        </p:nvSpPr>
        <p:spPr>
          <a:xfrm>
            <a:off x="679622" y="1440849"/>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It occurs to her that her dad has a lot of other things on his mind and might need her help.</a:t>
            </a:r>
            <a:r>
              <a:rPr lang="en-GB" sz="2400">
                <a:latin typeface="HelveticaNeueLT Pro 55 Roman" panose="020B0604020202020204" pitchFamily="34" charset="0"/>
              </a:rPr>
              <a:t>.</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19091085-CD97-C512-117A-0D9E3A643863}"/>
              </a:ext>
            </a:extLst>
          </p:cNvPr>
          <p:cNvSpPr/>
          <p:nvPr/>
        </p:nvSpPr>
        <p:spPr>
          <a:xfrm>
            <a:off x="679621" y="36058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So she tries to think of what else she needs to do.</a:t>
            </a:r>
          </a:p>
        </p:txBody>
      </p:sp>
      <p:pic>
        <p:nvPicPr>
          <p:cNvPr id="7" name="Picture 6" descr="Logo, company name&#10;&#10;Description automatically generated">
            <a:hlinkClick r:id="rId4" action="ppaction://hlinksldjump"/>
            <a:extLst>
              <a:ext uri="{FF2B5EF4-FFF2-40B4-BE49-F238E27FC236}">
                <a16:creationId xmlns:a16="http://schemas.microsoft.com/office/drawing/2014/main" id="{9AD8A5EE-6A30-77E6-7C20-27CE1D319CF9}"/>
              </a:ext>
            </a:extLst>
          </p:cNvPr>
          <p:cNvPicPr>
            <a:picLocks noChangeAspect="1"/>
          </p:cNvPicPr>
          <p:nvPr/>
        </p:nvPicPr>
        <p:blipFill rotWithShape="1">
          <a:blip r:embed="rId5">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7416471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4000">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900" fill="hold"/>
                                            <p:tgtEl>
                                              <p:spTgt spid="5"/>
                                            </p:tgtEl>
                                            <p:attrNameLst>
                                              <p:attrName>ppt_x</p:attrName>
                                            </p:attrNameLst>
                                          </p:cBhvr>
                                          <p:tavLst>
                                            <p:tav tm="0">
                                              <p:val>
                                                <p:strVal val="0-#ppt_w/2"/>
                                              </p:val>
                                            </p:tav>
                                            <p:tav tm="100000">
                                              <p:val>
                                                <p:strVal val="#ppt_x"/>
                                              </p:val>
                                            </p:tav>
                                          </p:tavLst>
                                        </p:anim>
                                        <p:anim calcmode="lin" valueType="num">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79622" y="325872"/>
            <a:ext cx="2857705" cy="134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moves things around in her room.</a:t>
            </a:r>
          </a:p>
        </p:txBody>
      </p:sp>
      <p:sp>
        <p:nvSpPr>
          <p:cNvPr id="5" name="Rectangle 4">
            <a:extLst>
              <a:ext uri="{FF2B5EF4-FFF2-40B4-BE49-F238E27FC236}">
                <a16:creationId xmlns:a16="http://schemas.microsoft.com/office/drawing/2014/main" id="{19091085-CD97-C512-117A-0D9E3A643863}"/>
              </a:ext>
            </a:extLst>
          </p:cNvPr>
          <p:cNvSpPr/>
          <p:nvPr/>
        </p:nvSpPr>
        <p:spPr>
          <a:xfrm>
            <a:off x="679621" y="36058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Then, she goes and helps her dad do the same around the flat.</a:t>
            </a:r>
          </a:p>
        </p:txBody>
      </p:sp>
      <p:sp>
        <p:nvSpPr>
          <p:cNvPr id="6" name="Rectangle 5">
            <a:extLst>
              <a:ext uri="{FF2B5EF4-FFF2-40B4-BE49-F238E27FC236}">
                <a16:creationId xmlns:a16="http://schemas.microsoft.com/office/drawing/2014/main" id="{C3317ED0-8850-FE69-3E5F-9BF952E9B2AE}"/>
              </a:ext>
            </a:extLst>
          </p:cNvPr>
          <p:cNvSpPr/>
          <p:nvPr/>
        </p:nvSpPr>
        <p:spPr>
          <a:xfrm>
            <a:off x="8391928" y="230929"/>
            <a:ext cx="2857705"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most precious things are moved to the highest places.</a:t>
            </a:r>
          </a:p>
        </p:txBody>
      </p:sp>
      <p:sp>
        <p:nvSpPr>
          <p:cNvPr id="9" name="Rectangle 8">
            <a:extLst>
              <a:ext uri="{FF2B5EF4-FFF2-40B4-BE49-F238E27FC236}">
                <a16:creationId xmlns:a16="http://schemas.microsoft.com/office/drawing/2014/main" id="{66A9432E-1260-A7DC-BCC3-4DE215CBDE73}"/>
              </a:ext>
            </a:extLst>
          </p:cNvPr>
          <p:cNvSpPr/>
          <p:nvPr/>
        </p:nvSpPr>
        <p:spPr>
          <a:xfrm>
            <a:off x="8391927" y="2496546"/>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solidFill>
                  <a:schemeClr val="tx1"/>
                </a:solidFill>
                <a:latin typeface="HelveticaNeueLT Pro 55 Roman"/>
              </a:rPr>
              <a:t>This way, if flood waters come into her house, these things will be safer.</a:t>
            </a:r>
            <a:r>
              <a:rPr lang="en-GB" sz="2400">
                <a:latin typeface="HelveticaNeueLT Pro 55 Roman"/>
              </a:rPr>
              <a:t>.</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p:nvPr/>
        </p:nvGrpSpPr>
        <p:grpSpPr>
          <a:xfrm>
            <a:off x="3537325" y="1816555"/>
            <a:ext cx="2558675" cy="2645107"/>
            <a:chOff x="948126" y="2912116"/>
            <a:chExt cx="2691443" cy="2645107"/>
          </a:xfrm>
        </p:grpSpPr>
        <p:sp>
          <p:nvSpPr>
            <p:cNvPr id="12" name="Rectangle 11">
              <a:extLst>
                <a:ext uri="{FF2B5EF4-FFF2-40B4-BE49-F238E27FC236}">
                  <a16:creationId xmlns:a16="http://schemas.microsoft.com/office/drawing/2014/main" id="{1463CC96-36DF-DCE4-2FA0-320141C6B5D5}"/>
                </a:ext>
              </a:extLst>
            </p:cNvPr>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p:nvPr/>
          </p:nvSpPr>
          <p:spPr>
            <a:xfrm>
              <a:off x="1187318" y="3618231"/>
              <a:ext cx="2400423" cy="1938992"/>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decides to scroll through her tablet for a while.</a:t>
              </a:r>
              <a:endParaRPr lang="en-GB" sz="24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A706D3A4-A521-CCDF-447D-0D7845774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p:nvPr/>
        </p:nvGrpSpPr>
        <p:grpSpPr>
          <a:xfrm>
            <a:off x="6096001" y="1836026"/>
            <a:ext cx="2295926" cy="2504279"/>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p:nvPr/>
          </p:nvSpPr>
          <p:spPr>
            <a:xfrm>
              <a:off x="8459697" y="3545296"/>
              <a:ext cx="2648444" cy="1569660"/>
            </a:xfrm>
            <a:prstGeom prst="rect">
              <a:avLst/>
            </a:prstGeom>
            <a:noFill/>
          </p:spPr>
          <p:txBody>
            <a:bodyPr wrap="square" rtlCol="0">
              <a:spAutoFit/>
            </a:bodyPr>
            <a:lstStyle/>
            <a:p>
              <a:r>
                <a:rPr lang="en-GB" sz="2400">
                  <a:latin typeface="HelveticaNeueLT Pro 55 Roman" panose="020B0604020202020204" pitchFamily="34" charset="0"/>
                  <a:hlinkClick r:id="rId6" action="ppaction://hlinksldjump">
                    <a:extLst>
                      <a:ext uri="{A12FA001-AC4F-418D-AE19-62706E023703}">
                        <ahyp:hlinkClr xmlns:ahyp="http://schemas.microsoft.com/office/drawing/2018/hyperlinkcolor" val="tx"/>
                      </a:ext>
                    </a:extLst>
                  </a:hlinkClick>
                </a:rPr>
                <a:t>Zara takes photos of each room in her house.</a:t>
              </a:r>
              <a:endParaRPr lang="en-GB" sz="24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
        <p:nvSpPr>
          <p:cNvPr id="4" name="Rectangle 3">
            <a:extLst>
              <a:ext uri="{FF2B5EF4-FFF2-40B4-BE49-F238E27FC236}">
                <a16:creationId xmlns:a16="http://schemas.microsoft.com/office/drawing/2014/main" id="{77490EA2-26D1-0380-5554-CF470B118561}"/>
              </a:ext>
            </a:extLst>
          </p:cNvPr>
          <p:cNvSpPr/>
          <p:nvPr/>
        </p:nvSpPr>
        <p:spPr>
          <a:xfrm>
            <a:off x="679619" y="167244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She moves everything that is stored on the floor or low down onto shelves, her chair and desk.</a:t>
            </a:r>
          </a:p>
        </p:txBody>
      </p:sp>
    </p:spTree>
    <p:extLst>
      <p:ext uri="{BB962C8B-B14F-4D97-AF65-F5344CB8AC3E}">
        <p14:creationId xmlns:p14="http://schemas.microsoft.com/office/powerpoint/2010/main" val="17312649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4000">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6"/>
                                            </p:tgtEl>
                                            <p:attrNameLst>
                                              <p:attrName>style.visibility</p:attrName>
                                            </p:attrNameLst>
                                          </p:cBhvr>
                                          <p:to>
                                            <p:strVal val="visible"/>
                                          </p:to>
                                        </p:set>
                                        <p:anim calcmode="lin" valueType="num" p14:bounceEnd="54000">
                                          <p:cBhvr additive="base">
                                            <p:cTn id="30"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4000">
                                      <p:stCondLst>
                                        <p:cond delay="100"/>
                                      </p:stCondLst>
                                      <p:childTnLst>
                                        <p:set>
                                          <p:cBhvr>
                                            <p:cTn id="35" dur="1" fill="hold">
                                              <p:stCondLst>
                                                <p:cond delay="0"/>
                                              </p:stCondLst>
                                            </p:cTn>
                                            <p:tgtEl>
                                              <p:spTgt spid="9"/>
                                            </p:tgtEl>
                                            <p:attrNameLst>
                                              <p:attrName>style.visibility</p:attrName>
                                            </p:attrNameLst>
                                          </p:cBhvr>
                                          <p:to>
                                            <p:strVal val="visible"/>
                                          </p:to>
                                        </p:set>
                                        <p:anim calcmode="lin" valueType="num" p14:bounceEnd="54000">
                                          <p:cBhvr additive="base">
                                            <p:cTn id="36" dur="19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7"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14:presetBounceEnd="56000">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14:bounceEnd="56000">
                                          <p:cBhvr additive="base">
                                            <p:cTn id="42"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70000">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14:bounceEnd="70000">
                                          <p:cBhvr additive="base">
                                            <p:cTn id="48"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49" dur="1600" fill="hold"/>
                                            <p:tgtEl>
                                              <p:spTgt spid="11"/>
                                            </p:tgtEl>
                                            <p:attrNameLst>
                                              <p:attrName>ppt_y</p:attrName>
                                            </p:attrNameLst>
                                          </p:cBhvr>
                                          <p:tavLst>
                                            <p:tav tm="0">
                                              <p:val>
                                                <p:strVal val="#ppt_y"/>
                                              </p:val>
                                            </p:tav>
                                            <p:tav tm="100000">
                                              <p:val>
                                                <p:strVal val="#ppt_y"/>
                                              </p:val>
                                            </p:tav>
                                          </p:tavLst>
                                        </p:anim>
                                      </p:childTnLst>
                                    </p:cTn>
                                  </p:par>
                                </p:childTnLst>
                              </p:cTn>
                            </p:par>
                            <p:par>
                              <p:cTn id="50" fill="hold">
                                <p:stCondLst>
                                  <p:cond delay="1600"/>
                                </p:stCondLst>
                                <p:childTnLst>
                                  <p:par>
                                    <p:cTn id="51" presetID="2" presetClass="entr" presetSubtype="2" fill="hold" nodeType="afterEffect" p14:presetBounceEnd="84000">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14:bounceEnd="84000">
                                          <p:cBhvr additive="base">
                                            <p:cTn id="53"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54"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900" fill="hold"/>
                                            <p:tgtEl>
                                              <p:spTgt spid="5"/>
                                            </p:tgtEl>
                                            <p:attrNameLst>
                                              <p:attrName>ppt_x</p:attrName>
                                            </p:attrNameLst>
                                          </p:cBhvr>
                                          <p:tavLst>
                                            <p:tav tm="0">
                                              <p:val>
                                                <p:strVal val="0-#ppt_w/2"/>
                                              </p:val>
                                            </p:tav>
                                            <p:tav tm="100000">
                                              <p:val>
                                                <p:strVal val="#ppt_x"/>
                                              </p:val>
                                            </p:tav>
                                          </p:tavLst>
                                        </p:anim>
                                        <p:anim calcmode="lin" valueType="num">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900" fill="hold"/>
                                            <p:tgtEl>
                                              <p:spTgt spid="6"/>
                                            </p:tgtEl>
                                            <p:attrNameLst>
                                              <p:attrName>ppt_x</p:attrName>
                                            </p:attrNameLst>
                                          </p:cBhvr>
                                          <p:tavLst>
                                            <p:tav tm="0">
                                              <p:val>
                                                <p:strVal val="1+#ppt_w/2"/>
                                              </p:val>
                                            </p:tav>
                                            <p:tav tm="100000">
                                              <p:val>
                                                <p:strVal val="#ppt_x"/>
                                              </p:val>
                                            </p:tav>
                                          </p:tavLst>
                                        </p:anim>
                                        <p:anim calcmode="lin" valueType="num">
                                          <p:cBhvr additive="base">
                                            <p:cTn id="31"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1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1900" fill="hold"/>
                                            <p:tgtEl>
                                              <p:spTgt spid="9"/>
                                            </p:tgtEl>
                                            <p:attrNameLst>
                                              <p:attrName>ppt_x</p:attrName>
                                            </p:attrNameLst>
                                          </p:cBhvr>
                                          <p:tavLst>
                                            <p:tav tm="0">
                                              <p:val>
                                                <p:strVal val="1+#ppt_w/2"/>
                                              </p:val>
                                            </p:tav>
                                            <p:tav tm="100000">
                                              <p:val>
                                                <p:strVal val="#ppt_x"/>
                                              </p:val>
                                            </p:tav>
                                          </p:tavLst>
                                        </p:anim>
                                        <p:anim calcmode="lin" valueType="num">
                                          <p:cBhvr additive="base">
                                            <p:cTn id="37"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600" fill="hold"/>
                                            <p:tgtEl>
                                              <p:spTgt spid="11"/>
                                            </p:tgtEl>
                                            <p:attrNameLst>
                                              <p:attrName>ppt_x</p:attrName>
                                            </p:attrNameLst>
                                          </p:cBhvr>
                                          <p:tavLst>
                                            <p:tav tm="0">
                                              <p:val>
                                                <p:strVal val="0-#ppt_w/2"/>
                                              </p:val>
                                            </p:tav>
                                            <p:tav tm="100000">
                                              <p:val>
                                                <p:strVal val="#ppt_x"/>
                                              </p:val>
                                            </p:tav>
                                          </p:tavLst>
                                        </p:anim>
                                        <p:anim calcmode="lin" valueType="num">
                                          <p:cBhvr additive="base">
                                            <p:cTn id="49" dur="1600" fill="hold"/>
                                            <p:tgtEl>
                                              <p:spTgt spid="11"/>
                                            </p:tgtEl>
                                            <p:attrNameLst>
                                              <p:attrName>ppt_y</p:attrName>
                                            </p:attrNameLst>
                                          </p:cBhvr>
                                          <p:tavLst>
                                            <p:tav tm="0">
                                              <p:val>
                                                <p:strVal val="#ppt_y"/>
                                              </p:val>
                                            </p:tav>
                                            <p:tav tm="100000">
                                              <p:val>
                                                <p:strVal val="#ppt_y"/>
                                              </p:val>
                                            </p:tav>
                                          </p:tavLst>
                                        </p:anim>
                                      </p:childTnLst>
                                    </p:cTn>
                                  </p:par>
                                </p:childTnLst>
                              </p:cTn>
                            </p:par>
                            <p:par>
                              <p:cTn id="50" fill="hold">
                                <p:stCondLst>
                                  <p:cond delay="1600"/>
                                </p:stCondLst>
                                <p:childTnLst>
                                  <p:par>
                                    <p:cTn id="51" presetID="2" presetClass="entr" presetSubtype="2"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3200" fill="hold"/>
                                            <p:tgtEl>
                                              <p:spTgt spid="15"/>
                                            </p:tgtEl>
                                            <p:attrNameLst>
                                              <p:attrName>ppt_x</p:attrName>
                                            </p:attrNameLst>
                                          </p:cBhvr>
                                          <p:tavLst>
                                            <p:tav tm="0">
                                              <p:val>
                                                <p:strVal val="1+#ppt_w/2"/>
                                              </p:val>
                                            </p:tav>
                                            <p:tav tm="100000">
                                              <p:val>
                                                <p:strVal val="#ppt_x"/>
                                              </p:val>
                                            </p:tav>
                                          </p:tavLst>
                                        </p:anim>
                                        <p:anim calcmode="lin" valueType="num">
                                          <p:cBhvr additive="base">
                                            <p:cTn id="54"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79622" y="302714"/>
            <a:ext cx="2857705" cy="252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starts to scroll through her tablet and enjoys the distraction from her worry about the flooding.</a:t>
            </a:r>
          </a:p>
        </p:txBody>
      </p:sp>
      <p:sp>
        <p:nvSpPr>
          <p:cNvPr id="5" name="Rectangle 4">
            <a:extLst>
              <a:ext uri="{FF2B5EF4-FFF2-40B4-BE49-F238E27FC236}">
                <a16:creationId xmlns:a16="http://schemas.microsoft.com/office/drawing/2014/main" id="{19091085-CD97-C512-117A-0D9E3A643863}"/>
              </a:ext>
            </a:extLst>
          </p:cNvPr>
          <p:cNvSpPr/>
          <p:nvPr/>
        </p:nvSpPr>
        <p:spPr>
          <a:xfrm>
            <a:off x="679621" y="2830750"/>
            <a:ext cx="2857705" cy="2940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But the rain and wind hitting her window means that she can’t stay distracted for long.</a:t>
            </a:r>
            <a:r>
              <a:rPr lang="en-GB" sz="2400">
                <a:latin typeface="HelveticaNeueLT Pro 55 Roman" panose="020B0604020202020204" pitchFamily="34" charset="0"/>
              </a:rPr>
              <a:t>.</a:t>
            </a:r>
          </a:p>
        </p:txBody>
      </p:sp>
      <p:pic>
        <p:nvPicPr>
          <p:cNvPr id="7" name="Picture 6" descr="A picture containing nature, rain&#10;&#10;Description automatically generated">
            <a:extLst>
              <a:ext uri="{FF2B5EF4-FFF2-40B4-BE49-F238E27FC236}">
                <a16:creationId xmlns:a16="http://schemas.microsoft.com/office/drawing/2014/main" id="{D38984B6-AA64-D557-ECA0-274DAE449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694" y="302714"/>
            <a:ext cx="5182981" cy="5449770"/>
          </a:xfrm>
          <a:prstGeom prst="rect">
            <a:avLst/>
          </a:prstGeom>
        </p:spPr>
      </p:pic>
      <p:pic>
        <p:nvPicPr>
          <p:cNvPr id="19" name="Picture 18" descr="Logo, company name&#10;&#10;Description automatically generated">
            <a:hlinkClick r:id="rId5" action="ppaction://hlinksldjump"/>
            <a:extLst>
              <a:ext uri="{FF2B5EF4-FFF2-40B4-BE49-F238E27FC236}">
                <a16:creationId xmlns:a16="http://schemas.microsoft.com/office/drawing/2014/main" id="{4E26406B-0A70-19D7-AE8B-2F776F7D7119}"/>
              </a:ext>
            </a:extLst>
          </p:cNvPr>
          <p:cNvPicPr>
            <a:picLocks noChangeAspect="1"/>
          </p:cNvPicPr>
          <p:nvPr/>
        </p:nvPicPr>
        <p:blipFill rotWithShape="1">
          <a:blip r:embed="rId6">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13814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5"/>
                                            </p:tgtEl>
                                            <p:attrNameLst>
                                              <p:attrName>style.visibility</p:attrName>
                                            </p:attrNameLst>
                                          </p:cBhvr>
                                          <p:to>
                                            <p:strVal val="visible"/>
                                          </p:to>
                                        </p:set>
                                        <p:anim calcmode="lin" valueType="num" p14:bounceEnd="54000">
                                          <p:cBhvr additive="base">
                                            <p:cTn id="18"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900" fill="hold"/>
                                            <p:tgtEl>
                                              <p:spTgt spid="5"/>
                                            </p:tgtEl>
                                            <p:attrNameLst>
                                              <p:attrName>ppt_x</p:attrName>
                                            </p:attrNameLst>
                                          </p:cBhvr>
                                          <p:tavLst>
                                            <p:tav tm="0">
                                              <p:val>
                                                <p:strVal val="0-#ppt_w/2"/>
                                              </p:val>
                                            </p:tav>
                                            <p:tav tm="100000">
                                              <p:val>
                                                <p:strVal val="#ppt_x"/>
                                              </p:val>
                                            </p:tav>
                                          </p:tavLst>
                                        </p:anim>
                                        <p:anim calcmode="lin" valueType="num">
                                          <p:cBhvr additive="base">
                                            <p:cTn id="19" dur="19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79622" y="325871"/>
            <a:ext cx="2857705" cy="3261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knows that it is important to take photos of the house because if it is damaged by flood waters, the photos can be used as evidence of what they had.</a:t>
            </a:r>
          </a:p>
        </p:txBody>
      </p:sp>
      <p:sp>
        <p:nvSpPr>
          <p:cNvPr id="4" name="Rectangle 3">
            <a:extLst>
              <a:ext uri="{FF2B5EF4-FFF2-40B4-BE49-F238E27FC236}">
                <a16:creationId xmlns:a16="http://schemas.microsoft.com/office/drawing/2014/main" id="{77490EA2-26D1-0380-5554-CF470B118561}"/>
              </a:ext>
            </a:extLst>
          </p:cNvPr>
          <p:cNvSpPr/>
          <p:nvPr/>
        </p:nvSpPr>
        <p:spPr>
          <a:xfrm>
            <a:off x="677103" y="35875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can show the photos to the insurance company as proof.</a:t>
            </a:r>
          </a:p>
        </p:txBody>
      </p:sp>
      <p:sp>
        <p:nvSpPr>
          <p:cNvPr id="6" name="Rectangle 5">
            <a:extLst>
              <a:ext uri="{FF2B5EF4-FFF2-40B4-BE49-F238E27FC236}">
                <a16:creationId xmlns:a16="http://schemas.microsoft.com/office/drawing/2014/main" id="{C3317ED0-8850-FE69-3E5F-9BF952E9B2AE}"/>
              </a:ext>
            </a:extLst>
          </p:cNvPr>
          <p:cNvSpPr/>
          <p:nvPr/>
        </p:nvSpPr>
        <p:spPr>
          <a:xfrm>
            <a:off x="8391928" y="230929"/>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checks with her dad, then takes detailed photos of every room.</a:t>
            </a:r>
          </a:p>
        </p:txBody>
      </p:sp>
      <p:sp>
        <p:nvSpPr>
          <p:cNvPr id="10" name="TextBox 9">
            <a:extLst>
              <a:ext uri="{FF2B5EF4-FFF2-40B4-BE49-F238E27FC236}">
                <a16:creationId xmlns:a16="http://schemas.microsoft.com/office/drawing/2014/main" id="{6FE727BD-69C8-23A3-596F-37E94E2171D2}"/>
              </a:ext>
            </a:extLst>
          </p:cNvPr>
          <p:cNvSpPr txBox="1"/>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p:nvPr/>
          </p:nvSpPr>
          <p:spPr>
            <a:xfrm>
              <a:off x="1187318" y="3618231"/>
              <a:ext cx="2400423" cy="1631216"/>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her dad if he knows how to switch off the electricity and gas. </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A706D3A4-A521-CCDF-447D-0D7845774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p:nvPr/>
        </p:nvGrpSpPr>
        <p:grpSpPr>
          <a:xfrm>
            <a:off x="6096001" y="1836027"/>
            <a:ext cx="2295926" cy="2478382"/>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p:nvPr/>
          </p:nvSpPr>
          <p:spPr>
            <a:xfrm>
              <a:off x="8459697" y="3776163"/>
              <a:ext cx="2648444" cy="1015663"/>
            </a:xfrm>
            <a:prstGeom prst="rect">
              <a:avLst/>
            </a:prstGeom>
            <a:noFill/>
          </p:spPr>
          <p:txBody>
            <a:bodyPr wrap="square" rtlCol="0">
              <a:spAutoFit/>
            </a:bodyPr>
            <a:lstStyle/>
            <a:p>
              <a:r>
                <a:rPr lang="en-GB" sz="2000">
                  <a:latin typeface="HelveticaNeueLT Pro 55 Roman" panose="020B0604020202020204" pitchFamily="34" charset="0"/>
                  <a:hlinkClick r:id="rId6" action="ppaction://hlinksldjump">
                    <a:extLst>
                      <a:ext uri="{A12FA001-AC4F-418D-AE19-62706E023703}">
                        <ahyp:hlinkClr xmlns:ahyp="http://schemas.microsoft.com/office/drawing/2018/hyperlinkcolor" val="tx"/>
                      </a:ext>
                    </a:extLst>
                  </a:hlinkClick>
                </a:rPr>
                <a:t>Zara has a snack and drink with her dad.</a:t>
              </a:r>
              <a:endParaRPr lang="en-GB" sz="20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Tree>
    <p:extLst>
      <p:ext uri="{BB962C8B-B14F-4D97-AF65-F5344CB8AC3E}">
        <p14:creationId xmlns:p14="http://schemas.microsoft.com/office/powerpoint/2010/main" val="11824731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14:presetBounceEnd="7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70000">
                                          <p:cBhvr additive="base">
                                            <p:cTn id="36"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14:presetBounceEnd="84000">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14:bounceEnd="84000">
                                          <p:cBhvr additive="base">
                                            <p:cTn id="41"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600" fill="hold"/>
                                            <p:tgtEl>
                                              <p:spTgt spid="11"/>
                                            </p:tgtEl>
                                            <p:attrNameLst>
                                              <p:attrName>ppt_x</p:attrName>
                                            </p:attrNameLst>
                                          </p:cBhvr>
                                          <p:tavLst>
                                            <p:tav tm="0">
                                              <p:val>
                                                <p:strVal val="0-#ppt_w/2"/>
                                              </p:val>
                                            </p:tav>
                                            <p:tav tm="100000">
                                              <p:val>
                                                <p:strVal val="#ppt_x"/>
                                              </p:val>
                                            </p:tav>
                                          </p:tavLst>
                                        </p:anim>
                                        <p:anim calcmode="lin" valueType="num">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200" fill="hold"/>
                                            <p:tgtEl>
                                              <p:spTgt spid="15"/>
                                            </p:tgtEl>
                                            <p:attrNameLst>
                                              <p:attrName>ppt_x</p:attrName>
                                            </p:attrNameLst>
                                          </p:cBhvr>
                                          <p:tavLst>
                                            <p:tav tm="0">
                                              <p:val>
                                                <p:strVal val="1+#ppt_w/2"/>
                                              </p:val>
                                            </p:tav>
                                            <p:tav tm="100000">
                                              <p:val>
                                                <p:strVal val="#ppt_x"/>
                                              </p:val>
                                            </p:tav>
                                          </p:tavLst>
                                        </p:anim>
                                        <p:anim calcmode="lin" valueType="num">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7" name="Picture 6" descr="A group of people holding hands&#10;&#10;Description automatically generated with low confidence">
            <a:extLst>
              <a:ext uri="{FF2B5EF4-FFF2-40B4-BE49-F238E27FC236}">
                <a16:creationId xmlns:a16="http://schemas.microsoft.com/office/drawing/2014/main" id="{529EDA69-E8FF-BD8C-AC3C-5D22B4651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86" y="238785"/>
            <a:ext cx="10483563" cy="5513699"/>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79622" y="238783"/>
            <a:ext cx="2857705" cy="1862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and her dad take a break and have a drink together. </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p:nvPr/>
        </p:nvSpPr>
        <p:spPr>
          <a:xfrm>
            <a:off x="677102" y="2101510"/>
            <a:ext cx="2857705" cy="367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talk through how they are feeling.</a:t>
            </a:r>
          </a:p>
        </p:txBody>
      </p:sp>
      <p:sp>
        <p:nvSpPr>
          <p:cNvPr id="6" name="Rectangle 5">
            <a:extLst>
              <a:ext uri="{FF2B5EF4-FFF2-40B4-BE49-F238E27FC236}">
                <a16:creationId xmlns:a16="http://schemas.microsoft.com/office/drawing/2014/main" id="{C3317ED0-8850-FE69-3E5F-9BF952E9B2AE}"/>
              </a:ext>
            </a:extLst>
          </p:cNvPr>
          <p:cNvSpPr/>
          <p:nvPr/>
        </p:nvSpPr>
        <p:spPr>
          <a:xfrm>
            <a:off x="8391928" y="230929"/>
            <a:ext cx="2857705" cy="3523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They were worried at first but are feeling calmer now because they’ve talked, shared their feelings and taken some actions to protect their home.</a:t>
            </a:r>
          </a:p>
        </p:txBody>
      </p:sp>
      <p:sp>
        <p:nvSpPr>
          <p:cNvPr id="10" name="TextBox 9">
            <a:extLst>
              <a:ext uri="{FF2B5EF4-FFF2-40B4-BE49-F238E27FC236}">
                <a16:creationId xmlns:a16="http://schemas.microsoft.com/office/drawing/2014/main" id="{6FE727BD-69C8-23A3-596F-37E94E2171D2}"/>
              </a:ext>
            </a:extLst>
          </p:cNvPr>
          <p:cNvSpPr txBox="1"/>
          <p:nvPr/>
        </p:nvSpPr>
        <p:spPr>
          <a:xfrm>
            <a:off x="8391925" y="3695349"/>
            <a:ext cx="2811965" cy="2215991"/>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p:nvPr/>
          </p:nvSpPr>
          <p:spPr>
            <a:xfrm>
              <a:off x="1187318" y="3618231"/>
              <a:ext cx="2400423" cy="1015663"/>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about the electricity and gas supplies.</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hlinkClick r:id="rId5" action="ppaction://hlinksldjump"/>
              <a:extLst>
                <a:ext uri="{FF2B5EF4-FFF2-40B4-BE49-F238E27FC236}">
                  <a16:creationId xmlns:a16="http://schemas.microsoft.com/office/drawing/2014/main" id="{A706D3A4-A521-CCDF-447D-0D78457740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p:nvPr/>
        </p:nvGrpSpPr>
        <p:grpSpPr>
          <a:xfrm>
            <a:off x="6096001" y="1836026"/>
            <a:ext cx="2295926" cy="2512135"/>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p:nvPr/>
          </p:nvSpPr>
          <p:spPr>
            <a:xfrm>
              <a:off x="8459697" y="3776163"/>
              <a:ext cx="2648444" cy="1015663"/>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tries another way of feeling calm.</a:t>
              </a:r>
              <a:endParaRPr lang="en-GB" sz="2000">
                <a:latin typeface="HelveticaNeueLT Pro 55 Roman" panose="020B0604020202020204" pitchFamily="34" charset="0"/>
              </a:endParaRPr>
            </a:p>
          </p:txBody>
        </p:sp>
        <p:pic>
          <p:nvPicPr>
            <p:cNvPr id="18" name="Picture 17" descr="Shape&#10;&#10;Description automatically generated with medium confidence">
              <a:hlinkClick r:id="rId7" action="ppaction://hlinksldjump"/>
              <a:extLst>
                <a:ext uri="{FF2B5EF4-FFF2-40B4-BE49-F238E27FC236}">
                  <a16:creationId xmlns:a16="http://schemas.microsoft.com/office/drawing/2014/main" id="{D36D3A9B-2A86-3D97-4192-232797E3F0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Tree>
    <p:extLst>
      <p:ext uri="{BB962C8B-B14F-4D97-AF65-F5344CB8AC3E}">
        <p14:creationId xmlns:p14="http://schemas.microsoft.com/office/powerpoint/2010/main" val="319699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14:presetBounceEnd="7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70000">
                                          <p:cBhvr additive="base">
                                            <p:cTn id="36"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14:presetBounceEnd="84000">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14:bounceEnd="84000">
                                          <p:cBhvr additive="base">
                                            <p:cTn id="41"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600" fill="hold"/>
                                            <p:tgtEl>
                                              <p:spTgt spid="11"/>
                                            </p:tgtEl>
                                            <p:attrNameLst>
                                              <p:attrName>ppt_x</p:attrName>
                                            </p:attrNameLst>
                                          </p:cBhvr>
                                          <p:tavLst>
                                            <p:tav tm="0">
                                              <p:val>
                                                <p:strVal val="0-#ppt_w/2"/>
                                              </p:val>
                                            </p:tav>
                                            <p:tav tm="100000">
                                              <p:val>
                                                <p:strVal val="#ppt_x"/>
                                              </p:val>
                                            </p:tav>
                                          </p:tavLst>
                                        </p:anim>
                                        <p:anim calcmode="lin" valueType="num">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200" fill="hold"/>
                                            <p:tgtEl>
                                              <p:spTgt spid="15"/>
                                            </p:tgtEl>
                                            <p:attrNameLst>
                                              <p:attrName>ppt_x</p:attrName>
                                            </p:attrNameLst>
                                          </p:cBhvr>
                                          <p:tavLst>
                                            <p:tav tm="0">
                                              <p:val>
                                                <p:strVal val="1+#ppt_w/2"/>
                                              </p:val>
                                            </p:tav>
                                            <p:tav tm="100000">
                                              <p:val>
                                                <p:strVal val="#ppt_x"/>
                                              </p:val>
                                            </p:tav>
                                          </p:tavLst>
                                        </p:anim>
                                        <p:anim calcmode="lin" valueType="num">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s face&#10;&#10;Description automatically generated with low confidence">
            <a:extLst>
              <a:ext uri="{FF2B5EF4-FFF2-40B4-BE49-F238E27FC236}">
                <a16:creationId xmlns:a16="http://schemas.microsoft.com/office/drawing/2014/main" id="{2892C79C-A310-000C-C7D3-B64CCCEA4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89790-C4A5-E259-6D73-CBC2BFD71531}"/>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sp>
        <p:nvSpPr>
          <p:cNvPr id="3" name="Rectangle 2">
            <a:extLst>
              <a:ext uri="{FF2B5EF4-FFF2-40B4-BE49-F238E27FC236}">
                <a16:creationId xmlns:a16="http://schemas.microsoft.com/office/drawing/2014/main" id="{F0EE8841-6E10-0A42-4D96-5DEC94B9BF40}"/>
              </a:ext>
            </a:extLst>
          </p:cNvPr>
          <p:cNvSpPr/>
          <p:nvPr/>
        </p:nvSpPr>
        <p:spPr>
          <a:xfrm>
            <a:off x="679623" y="325871"/>
            <a:ext cx="2855186" cy="2748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tries colour breathing. Zara chooses purple for calmness and red for worry. She takes deep and slow breaths.</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5F073DAC-2E45-08F9-D72B-8960FCF4EAD3}"/>
              </a:ext>
            </a:extLst>
          </p:cNvPr>
          <p:cNvSpPr/>
          <p:nvPr/>
        </p:nvSpPr>
        <p:spPr>
          <a:xfrm>
            <a:off x="677103" y="3073940"/>
            <a:ext cx="2857705" cy="2678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When she breathes in, she imagines purple flowing into her body, filling her with calmness.</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CF1CC8BC-C668-700F-DDB9-541958BAB471}"/>
              </a:ext>
            </a:extLst>
          </p:cNvPr>
          <p:cNvSpPr/>
          <p:nvPr/>
        </p:nvSpPr>
        <p:spPr>
          <a:xfrm>
            <a:off x="8391928" y="230929"/>
            <a:ext cx="2857705" cy="208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When she breathes out, she imagines all the red worry leaving her body.</a:t>
            </a:r>
            <a:endParaRPr lang="en-GB" sz="2400">
              <a:solidFill>
                <a:schemeClr val="tx1"/>
              </a:solidFill>
              <a:latin typeface="HelveticaNeueLT Pro 55 Roman" panose="020B0604020202020204" pitchFamily="34" charset="0"/>
            </a:endParaRPr>
          </a:p>
        </p:txBody>
      </p:sp>
      <p:sp>
        <p:nvSpPr>
          <p:cNvPr id="6" name="TextBox 5">
            <a:extLst>
              <a:ext uri="{FF2B5EF4-FFF2-40B4-BE49-F238E27FC236}">
                <a16:creationId xmlns:a16="http://schemas.microsoft.com/office/drawing/2014/main" id="{31EEB081-97F4-2120-8BC9-FFFC9B33C38B}"/>
              </a:ext>
            </a:extLst>
          </p:cNvPr>
          <p:cNvSpPr txBox="1"/>
          <p:nvPr/>
        </p:nvSpPr>
        <p:spPr>
          <a:xfrm>
            <a:off x="8391926" y="3631436"/>
            <a:ext cx="2811965" cy="2215991"/>
          </a:xfrm>
          <a:prstGeom prst="rect">
            <a:avLst/>
          </a:prstGeom>
          <a:solidFill>
            <a:schemeClr val="bg1"/>
          </a:solidFill>
        </p:spPr>
        <p:txBody>
          <a:bodyPr wrap="square">
            <a:spAutoFit/>
          </a:bodyPr>
          <a:lstStyle/>
          <a:p>
            <a:pPr marL="0" indent="0" algn="ctr">
              <a:buNone/>
            </a:pPr>
            <a:endParaRPr lang="en-GB" sz="2400">
              <a:latin typeface="HelveticaNeueLT Pro 55 Roman"/>
            </a:endParaRPr>
          </a:p>
          <a:p>
            <a:r>
              <a:rPr lang="en-GB" sz="2400">
                <a:latin typeface="HelveticaNeueLT Pro 55 Roman"/>
              </a:rPr>
              <a:t>Then, she notices how her body is feeling.</a:t>
            </a:r>
          </a:p>
          <a:p>
            <a:pPr algn="ctr"/>
            <a:endParaRPr lang="en-GB" sz="2400">
              <a:latin typeface="HelveticaNeueLT Pro 55 Roman"/>
            </a:endParaRPr>
          </a:p>
          <a:p>
            <a:pPr algn="ctr"/>
            <a:endParaRPr lang="en-GB">
              <a:latin typeface="HelveticaNeueLT Pro 55 Roman" panose="020B0604020202020204" pitchFamily="34" charset="0"/>
            </a:endParaRPr>
          </a:p>
        </p:txBody>
      </p:sp>
      <p:sp>
        <p:nvSpPr>
          <p:cNvPr id="7" name="Rectangle 6">
            <a:extLst>
              <a:ext uri="{FF2B5EF4-FFF2-40B4-BE49-F238E27FC236}">
                <a16:creationId xmlns:a16="http://schemas.microsoft.com/office/drawing/2014/main" id="{43450451-7D23-203E-471E-251F60ABD0C7}"/>
              </a:ext>
            </a:extLst>
          </p:cNvPr>
          <p:cNvSpPr/>
          <p:nvPr/>
        </p:nvSpPr>
        <p:spPr>
          <a:xfrm>
            <a:off x="8391928" y="2048792"/>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She does this for a few minutes.</a:t>
            </a:r>
            <a:endParaRPr lang="en-GB" sz="2400">
              <a:solidFill>
                <a:schemeClr val="tx1"/>
              </a:solidFill>
              <a:latin typeface="HelveticaNeueLT Pro 55 Roman" panose="020B0604020202020204" pitchFamily="34" charset="0"/>
            </a:endParaRPr>
          </a:p>
        </p:txBody>
      </p:sp>
      <p:sp>
        <p:nvSpPr>
          <p:cNvPr id="9" name="Rectangle 8">
            <a:extLst>
              <a:ext uri="{FF2B5EF4-FFF2-40B4-BE49-F238E27FC236}">
                <a16:creationId xmlns:a16="http://schemas.microsoft.com/office/drawing/2014/main" id="{35A096EB-2219-A337-91B4-976B817D0C01}"/>
              </a:ext>
            </a:extLst>
          </p:cNvPr>
          <p:cNvSpPr/>
          <p:nvPr/>
        </p:nvSpPr>
        <p:spPr>
          <a:xfrm>
            <a:off x="3959157" y="729574"/>
            <a:ext cx="4007796" cy="44260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HelveticaNeueLT Pro 55 Roman"/>
              </a:rPr>
              <a:t>She feels more able to help her dad again now and asks him about the electricity and gas supplies.</a:t>
            </a:r>
          </a:p>
          <a:p>
            <a:pPr algn="ctr"/>
            <a:endParaRPr lang="en-GB"/>
          </a:p>
        </p:txBody>
      </p:sp>
      <p:pic>
        <p:nvPicPr>
          <p:cNvPr id="10" name="Picture 9" descr="Logo, company name&#10;&#10;Description automatically generated">
            <a:hlinkClick r:id="rId3" action="ppaction://hlinksldjump"/>
            <a:extLst>
              <a:ext uri="{FF2B5EF4-FFF2-40B4-BE49-F238E27FC236}">
                <a16:creationId xmlns:a16="http://schemas.microsoft.com/office/drawing/2014/main" id="{CE45BE8B-2DCA-CF04-6E8D-92ECB2121770}"/>
              </a:ext>
            </a:extLst>
          </p:cNvPr>
          <p:cNvPicPr>
            <a:picLocks noChangeAspect="1"/>
          </p:cNvPicPr>
          <p:nvPr/>
        </p:nvPicPr>
        <p:blipFill rotWithShape="1">
          <a:blip r:embed="rId4">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17279790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14:bounceEnd="54000">
                                          <p:cBhvr additive="base">
                                            <p:cTn id="13"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4000">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14:bounceEnd="54000">
                                          <p:cBhvr additive="base">
                                            <p:cTn id="19" dur="1900" fill="hold"/>
                                            <p:tgtEl>
                                              <p:spTgt spid="5"/>
                                            </p:tgtEl>
                                            <p:attrNameLst>
                                              <p:attrName>ppt_x</p:attrName>
                                            </p:attrNameLst>
                                          </p:cBhvr>
                                          <p:tavLst>
                                            <p:tav tm="0">
                                              <p:val>
                                                <p:strVal val="1+#ppt_w/2"/>
                                              </p:val>
                                            </p:tav>
                                            <p:tav tm="100000">
                                              <p:val>
                                                <p:strVal val="#ppt_x"/>
                                              </p:val>
                                            </p:tav>
                                          </p:tavLst>
                                        </p:anim>
                                        <p:anim calcmode="lin" valueType="num" p14:bounceEnd="54000">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4000">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14:bounceEnd="54000">
                                          <p:cBhvr additive="base">
                                            <p:cTn id="25"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26"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56000">
                                          <p:cBhvr additive="base">
                                            <p:cTn id="31" dur="1800" fill="hold"/>
                                            <p:tgtEl>
                                              <p:spTgt spid="6"/>
                                            </p:tgtEl>
                                            <p:attrNameLst>
                                              <p:attrName>ppt_x</p:attrName>
                                            </p:attrNameLst>
                                          </p:cBhvr>
                                          <p:tavLst>
                                            <p:tav tm="0">
                                              <p:val>
                                                <p:strVal val="1+#ppt_w/2"/>
                                              </p:val>
                                            </p:tav>
                                            <p:tav tm="100000">
                                              <p:val>
                                                <p:strVal val="#ppt_x"/>
                                              </p:val>
                                            </p:tav>
                                          </p:tavLst>
                                        </p:anim>
                                        <p:anim calcmode="lin" valueType="num" p14:bounceEnd="56000">
                                          <p:cBhvr additive="base">
                                            <p:cTn id="32" dur="18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900" fill="hold"/>
                                            <p:tgtEl>
                                              <p:spTgt spid="4"/>
                                            </p:tgtEl>
                                            <p:attrNameLst>
                                              <p:attrName>ppt_x</p:attrName>
                                            </p:attrNameLst>
                                          </p:cBhvr>
                                          <p:tavLst>
                                            <p:tav tm="0">
                                              <p:val>
                                                <p:strVal val="0-#ppt_w/2"/>
                                              </p:val>
                                            </p:tav>
                                            <p:tav tm="100000">
                                              <p:val>
                                                <p:strVal val="#ppt_x"/>
                                              </p:val>
                                            </p:tav>
                                          </p:tavLst>
                                        </p:anim>
                                        <p:anim calcmode="lin" valueType="num">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900" fill="hold"/>
                                            <p:tgtEl>
                                              <p:spTgt spid="5"/>
                                            </p:tgtEl>
                                            <p:attrNameLst>
                                              <p:attrName>ppt_x</p:attrName>
                                            </p:attrNameLst>
                                          </p:cBhvr>
                                          <p:tavLst>
                                            <p:tav tm="0">
                                              <p:val>
                                                <p:strVal val="1+#ppt_w/2"/>
                                              </p:val>
                                            </p:tav>
                                            <p:tav tm="100000">
                                              <p:val>
                                                <p:strVal val="#ppt_x"/>
                                              </p:val>
                                            </p:tav>
                                          </p:tavLst>
                                        </p:anim>
                                        <p:anim calcmode="lin" valueType="num">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900" fill="hold"/>
                                            <p:tgtEl>
                                              <p:spTgt spid="7"/>
                                            </p:tgtEl>
                                            <p:attrNameLst>
                                              <p:attrName>ppt_x</p:attrName>
                                            </p:attrNameLst>
                                          </p:cBhvr>
                                          <p:tavLst>
                                            <p:tav tm="0">
                                              <p:val>
                                                <p:strVal val="1+#ppt_w/2"/>
                                              </p:val>
                                            </p:tav>
                                            <p:tav tm="100000">
                                              <p:val>
                                                <p:strVal val="#ppt_x"/>
                                              </p:val>
                                            </p:tav>
                                          </p:tavLst>
                                        </p:anim>
                                        <p:anim calcmode="lin" valueType="num">
                                          <p:cBhvr additive="base">
                                            <p:cTn id="26"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800" fill="hold"/>
                                            <p:tgtEl>
                                              <p:spTgt spid="6"/>
                                            </p:tgtEl>
                                            <p:attrNameLst>
                                              <p:attrName>ppt_x</p:attrName>
                                            </p:attrNameLst>
                                          </p:cBhvr>
                                          <p:tavLst>
                                            <p:tav tm="0">
                                              <p:val>
                                                <p:strVal val="1+#ppt_w/2"/>
                                              </p:val>
                                            </p:tav>
                                            <p:tav tm="100000">
                                              <p:val>
                                                <p:strVal val="#ppt_x"/>
                                              </p:val>
                                            </p:tav>
                                          </p:tavLst>
                                        </p:anim>
                                        <p:anim calcmode="lin" valueType="num">
                                          <p:cBhvr additive="base">
                                            <p:cTn id="32" dur="18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with a fire hydrant in front of it&#10;&#10;Description automatically generated with medium confidence">
            <a:extLst>
              <a:ext uri="{FF2B5EF4-FFF2-40B4-BE49-F238E27FC236}">
                <a16:creationId xmlns:a16="http://schemas.microsoft.com/office/drawing/2014/main" id="{402DC702-6A79-DDD8-B0EE-12AACF6A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79622" y="325872"/>
            <a:ext cx="2880065" cy="273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knows that it is important to switch off the gas and electricity supply to her house in case of flooding.</a:t>
            </a:r>
            <a:r>
              <a:rPr lang="en-GB" sz="2400">
                <a:latin typeface="HelveticaNeueLT Pro 55 Roman"/>
              </a:rPr>
              <a:t>.</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p:nvPr/>
        </p:nvSpPr>
        <p:spPr>
          <a:xfrm>
            <a:off x="677103" y="3635829"/>
            <a:ext cx="2880065" cy="2116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Electricity is conducted by water so it could cause an electric shock.</a:t>
            </a:r>
            <a:endParaRPr lang="en-GB" sz="240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p:nvPr/>
        </p:nvSpPr>
        <p:spPr>
          <a:xfrm>
            <a:off x="8391928" y="230929"/>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If gas equipment is flooded it may be unsafe to use.</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p:nvPr/>
        </p:nvSpPr>
        <p:spPr>
          <a:xfrm>
            <a:off x="8391926" y="3914303"/>
            <a:ext cx="2811965" cy="1846659"/>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p:nvPr/>
          </p:nvSpPr>
          <p:spPr>
            <a:xfrm>
              <a:off x="1175478" y="3936167"/>
              <a:ext cx="2400423" cy="707886"/>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her dad about their car.</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hlinkClick r:id="rId5" action="ppaction://hlinksldjump"/>
              <a:extLst>
                <a:ext uri="{FF2B5EF4-FFF2-40B4-BE49-F238E27FC236}">
                  <a16:creationId xmlns:a16="http://schemas.microsoft.com/office/drawing/2014/main" id="{A706D3A4-A521-CCDF-447D-0D78457740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p:nvPr/>
        </p:nvGrpSpPr>
        <p:grpSpPr>
          <a:xfrm>
            <a:off x="6096001" y="1836027"/>
            <a:ext cx="2295926" cy="2478382"/>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p:nvPr/>
          </p:nvSpPr>
          <p:spPr>
            <a:xfrm>
              <a:off x="8459697" y="3776163"/>
              <a:ext cx="2648444" cy="707886"/>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messages her friend</a:t>
              </a:r>
              <a:endParaRPr lang="en-GB" sz="20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
        <p:nvSpPr>
          <p:cNvPr id="7" name="Rectangle 6">
            <a:extLst>
              <a:ext uri="{FF2B5EF4-FFF2-40B4-BE49-F238E27FC236}">
                <a16:creationId xmlns:a16="http://schemas.microsoft.com/office/drawing/2014/main" id="{1FFBD3D0-411D-C4CD-8A9C-6A861BDD9C4D}"/>
              </a:ext>
            </a:extLst>
          </p:cNvPr>
          <p:cNvSpPr/>
          <p:nvPr/>
        </p:nvSpPr>
        <p:spPr>
          <a:xfrm>
            <a:off x="8369055" y="2009539"/>
            <a:ext cx="2910150" cy="192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dad to check he knows how to turn them off.</a:t>
            </a:r>
          </a:p>
        </p:txBody>
      </p:sp>
    </p:spTree>
    <p:extLst>
      <p:ext uri="{BB962C8B-B14F-4D97-AF65-F5344CB8AC3E}">
        <p14:creationId xmlns:p14="http://schemas.microsoft.com/office/powerpoint/2010/main" val="34037735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14:bounceEnd="54000">
                                          <p:cBhvr additive="base">
                                            <p:cTn id="30"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6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6000">
                                          <p:cBhvr additive="base">
                                            <p:cTn id="36"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14:presetBounceEnd="70000">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14:bounceEnd="70000">
                                          <p:cBhvr additive="base">
                                            <p:cTn id="42"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43" dur="16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1600"/>
                                </p:stCondLst>
                                <p:childTnLst>
                                  <p:par>
                                    <p:cTn id="45" presetID="2" presetClass="entr" presetSubtype="2" fill="hold" nodeType="afterEffect" p14:presetBounceEnd="84000">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14:bounceEnd="84000">
                                          <p:cBhvr additive="base">
                                            <p:cTn id="47"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8"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900" fill="hold"/>
                                            <p:tgtEl>
                                              <p:spTgt spid="7"/>
                                            </p:tgtEl>
                                            <p:attrNameLst>
                                              <p:attrName>ppt_x</p:attrName>
                                            </p:attrNameLst>
                                          </p:cBhvr>
                                          <p:tavLst>
                                            <p:tav tm="0">
                                              <p:val>
                                                <p:strVal val="1+#ppt_w/2"/>
                                              </p:val>
                                            </p:tav>
                                            <p:tav tm="100000">
                                              <p:val>
                                                <p:strVal val="#ppt_x"/>
                                              </p:val>
                                            </p:tav>
                                          </p:tavLst>
                                        </p:anim>
                                        <p:anim calcmode="lin" valueType="num">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600" fill="hold"/>
                                            <p:tgtEl>
                                              <p:spTgt spid="11"/>
                                            </p:tgtEl>
                                            <p:attrNameLst>
                                              <p:attrName>ppt_x</p:attrName>
                                            </p:attrNameLst>
                                          </p:cBhvr>
                                          <p:tavLst>
                                            <p:tav tm="0">
                                              <p:val>
                                                <p:strVal val="0-#ppt_w/2"/>
                                              </p:val>
                                            </p:tav>
                                            <p:tav tm="100000">
                                              <p:val>
                                                <p:strVal val="#ppt_x"/>
                                              </p:val>
                                            </p:tav>
                                          </p:tavLst>
                                        </p:anim>
                                        <p:anim calcmode="lin" valueType="num">
                                          <p:cBhvr additive="base">
                                            <p:cTn id="43" dur="16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1600"/>
                                </p:stCondLst>
                                <p:childTnLst>
                                  <p:par>
                                    <p:cTn id="45" presetID="2" presetClass="entr" presetSubtype="2"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3200" fill="hold"/>
                                            <p:tgtEl>
                                              <p:spTgt spid="15"/>
                                            </p:tgtEl>
                                            <p:attrNameLst>
                                              <p:attrName>ppt_x</p:attrName>
                                            </p:attrNameLst>
                                          </p:cBhvr>
                                          <p:tavLst>
                                            <p:tav tm="0">
                                              <p:val>
                                                <p:strVal val="1+#ppt_w/2"/>
                                              </p:val>
                                            </p:tav>
                                            <p:tav tm="100000">
                                              <p:val>
                                                <p:strVal val="#ppt_x"/>
                                              </p:val>
                                            </p:tav>
                                          </p:tavLst>
                                        </p:anim>
                                        <p:anim calcmode="lin" valueType="num">
                                          <p:cBhvr additive="base">
                                            <p:cTn id="48"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79622" y="325872"/>
            <a:ext cx="2857705" cy="131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solidFill>
                  <a:schemeClr val="tx1"/>
                </a:solidFill>
                <a:latin typeface="HelveticaNeueLT Pro 55 Roman"/>
              </a:rPr>
              <a:t>Zara sends a message to her friend to ask how she’s doing.</a:t>
            </a:r>
          </a:p>
        </p:txBody>
      </p:sp>
      <p:sp>
        <p:nvSpPr>
          <p:cNvPr id="4" name="Rectangle 3">
            <a:extLst>
              <a:ext uri="{FF2B5EF4-FFF2-40B4-BE49-F238E27FC236}">
                <a16:creationId xmlns:a16="http://schemas.microsoft.com/office/drawing/2014/main" id="{77490EA2-26D1-0380-5554-CF470B118561}"/>
              </a:ext>
            </a:extLst>
          </p:cNvPr>
          <p:cNvSpPr/>
          <p:nvPr/>
        </p:nvSpPr>
        <p:spPr>
          <a:xfrm>
            <a:off x="679622" y="1667132"/>
            <a:ext cx="2857705" cy="4085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Her friend says she’s bored because she doesn't want to go out in the rain and they have to look after her little sister who is annoying.</a:t>
            </a:r>
            <a:endParaRPr lang="en-GB" sz="240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p:nvPr/>
        </p:nvSpPr>
        <p:spPr>
          <a:xfrm>
            <a:off x="8064230" y="230929"/>
            <a:ext cx="3185403" cy="205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if she is doing anything to prepare in case there’s a flood.</a:t>
            </a:r>
            <a:endParaRPr lang="en-GB" sz="2400">
              <a:solidFill>
                <a:schemeClr val="tx1"/>
              </a:solidFill>
              <a:latin typeface="HelveticaNeueLT Pro 55 Roman" panose="020B0604020202020204" pitchFamily="34" charset="0"/>
            </a:endParaRPr>
          </a:p>
        </p:txBody>
      </p:sp>
      <p:sp>
        <p:nvSpPr>
          <p:cNvPr id="9" name="Rectangle 8">
            <a:extLst>
              <a:ext uri="{FF2B5EF4-FFF2-40B4-BE49-F238E27FC236}">
                <a16:creationId xmlns:a16="http://schemas.microsoft.com/office/drawing/2014/main" id="{66A9432E-1260-A7DC-BCC3-4DE215CBDE73}"/>
              </a:ext>
            </a:extLst>
          </p:cNvPr>
          <p:cNvSpPr/>
          <p:nvPr/>
        </p:nvSpPr>
        <p:spPr>
          <a:xfrm>
            <a:off x="8064231" y="2027621"/>
            <a:ext cx="3185402" cy="157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sends a link to the flood alerts page.</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p:nvPr/>
        </p:nvSpPr>
        <p:spPr>
          <a:xfrm>
            <a:off x="8064230" y="3577473"/>
            <a:ext cx="3139661" cy="2215991"/>
          </a:xfrm>
          <a:prstGeom prst="rect">
            <a:avLst/>
          </a:prstGeom>
          <a:solidFill>
            <a:schemeClr val="bg1"/>
          </a:solidFill>
        </p:spPr>
        <p:txBody>
          <a:bodyPr wrap="square">
            <a:spAutoFit/>
          </a:bodyPr>
          <a:lstStyle/>
          <a:p>
            <a:r>
              <a:rPr lang="en-GB" sz="2400">
                <a:latin typeface="HelveticaNeueLT Pro 55 Roman"/>
              </a:rPr>
              <a:t>Zara’s friend says they hadn’t seen this but now they’ll go and ask their carer about what they can do.</a:t>
            </a:r>
          </a:p>
          <a:p>
            <a:pPr marL="0" indent="0" algn="ctr">
              <a:buNone/>
            </a:pPr>
            <a:endParaRPr lang="en-GB">
              <a:latin typeface="HelveticaNeueLT Pro 55 Roman" panose="020B0604020202020204" pitchFamily="34" charset="0"/>
            </a:endParaRPr>
          </a:p>
        </p:txBody>
      </p:sp>
      <p:pic>
        <p:nvPicPr>
          <p:cNvPr id="7" name="Picture 6" descr="Logo, company name&#10;&#10;Description automatically generated">
            <a:hlinkClick r:id="rId4" action="ppaction://hlinksldjump"/>
            <a:extLst>
              <a:ext uri="{FF2B5EF4-FFF2-40B4-BE49-F238E27FC236}">
                <a16:creationId xmlns:a16="http://schemas.microsoft.com/office/drawing/2014/main" id="{F4C5EACA-9B6A-C071-DB81-437822088BA8}"/>
              </a:ext>
            </a:extLst>
          </p:cNvPr>
          <p:cNvPicPr>
            <a:picLocks noChangeAspect="1"/>
          </p:cNvPicPr>
          <p:nvPr/>
        </p:nvPicPr>
        <p:blipFill rotWithShape="1">
          <a:blip r:embed="rId5">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5214712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9"/>
                                            </p:tgtEl>
                                            <p:attrNameLst>
                                              <p:attrName>style.visibility</p:attrName>
                                            </p:attrNameLst>
                                          </p:cBhvr>
                                          <p:to>
                                            <p:strVal val="visible"/>
                                          </p:to>
                                        </p:set>
                                        <p:anim calcmode="lin" valueType="num" p14:bounceEnd="54000">
                                          <p:cBhvr additive="base">
                                            <p:cTn id="30" dur="19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6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6000">
                                          <p:cBhvr additive="base">
                                            <p:cTn id="36"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900" fill="hold"/>
                                            <p:tgtEl>
                                              <p:spTgt spid="9"/>
                                            </p:tgtEl>
                                            <p:attrNameLst>
                                              <p:attrName>ppt_x</p:attrName>
                                            </p:attrNameLst>
                                          </p:cBhvr>
                                          <p:tavLst>
                                            <p:tav tm="0">
                                              <p:val>
                                                <p:strVal val="1+#ppt_w/2"/>
                                              </p:val>
                                            </p:tav>
                                            <p:tav tm="100000">
                                              <p:val>
                                                <p:strVal val="#ppt_x"/>
                                              </p:val>
                                            </p:tav>
                                          </p:tavLst>
                                        </p:anim>
                                        <p:anim calcmode="lin" valueType="num">
                                          <p:cBhvr additive="base">
                                            <p:cTn id="31"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with a fire hydrant in front of it&#10;&#10;Description automatically generated with medium confidence">
            <a:extLst>
              <a:ext uri="{FF2B5EF4-FFF2-40B4-BE49-F238E27FC236}">
                <a16:creationId xmlns:a16="http://schemas.microsoft.com/office/drawing/2014/main" id="{402DC702-6A79-DDD8-B0EE-12AACF6A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79622" y="325872"/>
            <a:ext cx="2877546" cy="102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dad about their car.</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p:nvPr/>
        </p:nvSpPr>
        <p:spPr>
          <a:xfrm>
            <a:off x="677103" y="3968885"/>
            <a:ext cx="2880065" cy="1783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Her dad keeps their car in the parking space outside the flat.</a:t>
            </a:r>
            <a:endParaRPr lang="en-GB" sz="240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p:nvPr/>
        </p:nvSpPr>
        <p:spPr>
          <a:xfrm>
            <a:off x="8391928" y="230930"/>
            <a:ext cx="2857705" cy="1121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Flood waters could damage the car.</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p:nvPr/>
        </p:nvSpPr>
        <p:spPr>
          <a:xfrm>
            <a:off x="8389409" y="3834453"/>
            <a:ext cx="2811965" cy="1938992"/>
          </a:xfrm>
          <a:prstGeom prst="rect">
            <a:avLst/>
          </a:prstGeom>
          <a:solidFill>
            <a:schemeClr val="bg1"/>
          </a:solidFill>
        </p:spPr>
        <p:txBody>
          <a:bodyPr wrap="square">
            <a:spAutoFit/>
          </a:bodyPr>
          <a:lstStyle/>
          <a:p>
            <a:r>
              <a:rPr lang="en-GB" sz="2400">
                <a:latin typeface="HelveticaNeueLT Pro 55 Roman"/>
              </a:rPr>
              <a:t>So Zara asks her dad to think about moving this if the flooding risk worsens.</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0656AA10-2AF1-97A3-A42B-14F5E9764AC5}"/>
              </a:ext>
            </a:extLst>
          </p:cNvPr>
          <p:cNvPicPr>
            <a:picLocks noChangeAspect="1"/>
          </p:cNvPicPr>
          <p:nvPr/>
        </p:nvPicPr>
        <p:blipFill rotWithShape="1">
          <a:blip r:embed="rId5">
            <a:extLst>
              <a:ext uri="{28A0092B-C50C-407E-A947-70E740481C1C}">
                <a14:useLocalDpi xmlns:a14="http://schemas.microsoft.com/office/drawing/2010/main" val="0"/>
              </a:ext>
            </a:extLst>
          </a:blip>
          <a:srcRect l="3530" t="16668" r="-3530" b="50763"/>
          <a:stretch/>
        </p:blipFill>
        <p:spPr>
          <a:xfrm>
            <a:off x="9915115" y="154523"/>
            <a:ext cx="1972277" cy="361043"/>
          </a:xfrm>
          <a:prstGeom prst="rect">
            <a:avLst/>
          </a:prstGeom>
        </p:spPr>
      </p:pic>
    </p:spTree>
    <p:extLst>
      <p:ext uri="{BB962C8B-B14F-4D97-AF65-F5344CB8AC3E}">
        <p14:creationId xmlns:p14="http://schemas.microsoft.com/office/powerpoint/2010/main" val="20539049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43096" y="284414"/>
            <a:ext cx="2894232" cy="254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Outside the rain is heavy. </a:t>
            </a:r>
          </a:p>
        </p:txBody>
      </p:sp>
      <p:sp>
        <p:nvSpPr>
          <p:cNvPr id="5" name="Rectangle 4">
            <a:extLst>
              <a:ext uri="{FF2B5EF4-FFF2-40B4-BE49-F238E27FC236}">
                <a16:creationId xmlns:a16="http://schemas.microsoft.com/office/drawing/2014/main" id="{19091085-CD97-C512-117A-0D9E3A643863}"/>
              </a:ext>
            </a:extLst>
          </p:cNvPr>
          <p:cNvSpPr/>
          <p:nvPr/>
        </p:nvSpPr>
        <p:spPr>
          <a:xfrm>
            <a:off x="633437" y="2830750"/>
            <a:ext cx="2903890" cy="2940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is still worried about the risk of flooding. </a:t>
            </a:r>
          </a:p>
          <a:p>
            <a:r>
              <a:rPr lang="en-GB" sz="2400">
                <a:latin typeface="HelveticaNeueLT Pro 55 Roman" panose="020B0604020202020204" pitchFamily="34" charset="0"/>
              </a:rPr>
              <a:t>.</a:t>
            </a:r>
            <a:endParaRPr lang="en-GB" sz="2400">
              <a:solidFill>
                <a:schemeClr val="tx1"/>
              </a:solidFill>
              <a:latin typeface="HelveticaNeueLT Pro 55 Roman" panose="020B0604020202020204" pitchFamily="34" charset="0"/>
            </a:endParaRPr>
          </a:p>
        </p:txBody>
      </p:sp>
      <p:pic>
        <p:nvPicPr>
          <p:cNvPr id="7" name="Picture 6" descr="A picture containing nature, rain&#10;&#10;Description automatically generated">
            <a:extLst>
              <a:ext uri="{FF2B5EF4-FFF2-40B4-BE49-F238E27FC236}">
                <a16:creationId xmlns:a16="http://schemas.microsoft.com/office/drawing/2014/main" id="{D38984B6-AA64-D557-ECA0-274DAE449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694" y="302714"/>
            <a:ext cx="5182981" cy="5449770"/>
          </a:xfrm>
          <a:prstGeom prst="rect">
            <a:avLst/>
          </a:prstGeom>
        </p:spPr>
      </p:pic>
      <p:sp>
        <p:nvSpPr>
          <p:cNvPr id="4" name="TextBox 3">
            <a:extLst>
              <a:ext uri="{FF2B5EF4-FFF2-40B4-BE49-F238E27FC236}">
                <a16:creationId xmlns:a16="http://schemas.microsoft.com/office/drawing/2014/main" id="{6A9C1EE6-38D1-8077-706D-FB73120ED866}"/>
              </a:ext>
            </a:extLst>
          </p:cNvPr>
          <p:cNvSpPr txBox="1"/>
          <p:nvPr/>
        </p:nvSpPr>
        <p:spPr>
          <a:xfrm>
            <a:off x="8391926" y="4314409"/>
            <a:ext cx="2903891"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6" name="Group 5">
            <a:extLst>
              <a:ext uri="{FF2B5EF4-FFF2-40B4-BE49-F238E27FC236}">
                <a16:creationId xmlns:a16="http://schemas.microsoft.com/office/drawing/2014/main" id="{5762A717-D37F-3C3D-D2D7-B2245C4EBF2F}"/>
              </a:ext>
            </a:extLst>
          </p:cNvPr>
          <p:cNvGrpSpPr/>
          <p:nvPr/>
        </p:nvGrpSpPr>
        <p:grpSpPr>
          <a:xfrm>
            <a:off x="3537325" y="1816555"/>
            <a:ext cx="2558675" cy="2523751"/>
            <a:chOff x="948126" y="2912116"/>
            <a:chExt cx="2691443" cy="2523751"/>
          </a:xfrm>
        </p:grpSpPr>
        <p:sp>
          <p:nvSpPr>
            <p:cNvPr id="9" name="Rectangle 8">
              <a:extLst>
                <a:ext uri="{FF2B5EF4-FFF2-40B4-BE49-F238E27FC236}">
                  <a16:creationId xmlns:a16="http://schemas.microsoft.com/office/drawing/2014/main" id="{679F6109-9DEF-6ADE-35D2-886A19D0F7D2}"/>
                </a:ext>
              </a:extLst>
            </p:cNvPr>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239F5BA-1FB0-3571-B3A2-5546C1CDCF15}"/>
                </a:ext>
              </a:extLst>
            </p:cNvPr>
            <p:cNvSpPr txBox="1"/>
            <p:nvPr/>
          </p:nvSpPr>
          <p:spPr>
            <a:xfrm>
              <a:off x="1187756" y="3750266"/>
              <a:ext cx="2400423" cy="1323439"/>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5" action="ppaction://hlinksldjump">
                    <a:extLst>
                      <a:ext uri="{A12FA001-AC4F-418D-AE19-62706E023703}">
                        <ahyp:hlinkClr xmlns:ahyp="http://schemas.microsoft.com/office/drawing/2018/hyperlinkcolor" val="tx"/>
                      </a:ext>
                    </a:extLst>
                  </a:hlinkClick>
                </a:rPr>
                <a:t>Zara looks at the Met Office weather forecast to learn more.</a:t>
              </a:r>
              <a:endParaRPr lang="en-GB" sz="2000">
                <a:solidFill>
                  <a:schemeClr val="bg1"/>
                </a:solidFill>
                <a:latin typeface="HelveticaNeueLT Pro 55 Roman" panose="020B0604020202020204" pitchFamily="34" charset="0"/>
              </a:endParaRPr>
            </a:p>
          </p:txBody>
        </p:sp>
        <p:pic>
          <p:nvPicPr>
            <p:cNvPr id="11" name="Picture 10" descr="Graphical user interface, application&#10;&#10;Description automatically generated">
              <a:extLst>
                <a:ext uri="{FF2B5EF4-FFF2-40B4-BE49-F238E27FC236}">
                  <a16:creationId xmlns:a16="http://schemas.microsoft.com/office/drawing/2014/main" id="{CEE29CDC-EAB7-5BE6-7153-290586E8E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2" name="Group 11">
            <a:extLst>
              <a:ext uri="{FF2B5EF4-FFF2-40B4-BE49-F238E27FC236}">
                <a16:creationId xmlns:a16="http://schemas.microsoft.com/office/drawing/2014/main" id="{2382DEA2-3F43-D617-2480-068DF050C0B1}"/>
              </a:ext>
            </a:extLst>
          </p:cNvPr>
          <p:cNvGrpSpPr/>
          <p:nvPr/>
        </p:nvGrpSpPr>
        <p:grpSpPr>
          <a:xfrm>
            <a:off x="6096001" y="1836026"/>
            <a:ext cx="2295926" cy="2522579"/>
            <a:chOff x="8327880" y="2957485"/>
            <a:chExt cx="2780262" cy="2478382"/>
          </a:xfrm>
        </p:grpSpPr>
        <p:sp>
          <p:nvSpPr>
            <p:cNvPr id="13" name="Rectangle 12">
              <a:extLst>
                <a:ext uri="{FF2B5EF4-FFF2-40B4-BE49-F238E27FC236}">
                  <a16:creationId xmlns:a16="http://schemas.microsoft.com/office/drawing/2014/main" id="{2D2D2EE9-5C12-3B1E-740C-DBBF6C5B44E5}"/>
                </a:ext>
              </a:extLst>
            </p:cNvPr>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013869B-C6FA-5EF8-7186-2C0F3B1B5239}"/>
                </a:ext>
              </a:extLst>
            </p:cNvPr>
            <p:cNvSpPr txBox="1"/>
            <p:nvPr/>
          </p:nvSpPr>
          <p:spPr>
            <a:xfrm>
              <a:off x="8459697" y="3776163"/>
              <a:ext cx="2648444" cy="1323439"/>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can now relax because her house is prepared.</a:t>
              </a:r>
              <a:endParaRPr lang="en-GB" sz="2000">
                <a:latin typeface="HelveticaNeueLT Pro 55 Roman" panose="020B0604020202020204" pitchFamily="34" charset="0"/>
              </a:endParaRPr>
            </a:p>
          </p:txBody>
        </p:sp>
        <p:pic>
          <p:nvPicPr>
            <p:cNvPr id="15" name="Picture 14" descr="Shape&#10;&#10;Description automatically generated with medium confidence">
              <a:extLst>
                <a:ext uri="{FF2B5EF4-FFF2-40B4-BE49-F238E27FC236}">
                  <a16:creationId xmlns:a16="http://schemas.microsoft.com/office/drawing/2014/main" id="{978E74BC-1091-2184-84C5-DEAD75A6BF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Tree>
    <p:extLst>
      <p:ext uri="{BB962C8B-B14F-4D97-AF65-F5344CB8AC3E}">
        <p14:creationId xmlns:p14="http://schemas.microsoft.com/office/powerpoint/2010/main" val="7051608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4000">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14:bounceEnd="54000">
                                          <p:cBhvr additive="base">
                                            <p:cTn id="16"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7" dur="19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14:presetBounceEnd="54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54000">
                                          <p:cBhvr additive="base">
                                            <p:cTn id="21"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2"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6000">
                                          <p:cBhvr additive="base">
                                            <p:cTn id="27" dur="500" fill="hold"/>
                                            <p:tgtEl>
                                              <p:spTgt spid="4"/>
                                            </p:tgtEl>
                                            <p:attrNameLst>
                                              <p:attrName>ppt_x</p:attrName>
                                            </p:attrNameLst>
                                          </p:cBhvr>
                                          <p:tavLst>
                                            <p:tav tm="0">
                                              <p:val>
                                                <p:strVal val="1+#ppt_w/2"/>
                                              </p:val>
                                            </p:tav>
                                            <p:tav tm="100000">
                                              <p:val>
                                                <p:strVal val="#ppt_x"/>
                                              </p:val>
                                            </p:tav>
                                          </p:tavLst>
                                        </p:anim>
                                        <p:anim calcmode="lin" valueType="num" p14:bounceEnd="56000">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70000">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14:bounceEnd="70000">
                                          <p:cBhvr additive="base">
                                            <p:cTn id="33" dur="1600" fill="hold"/>
                                            <p:tgtEl>
                                              <p:spTgt spid="6"/>
                                            </p:tgtEl>
                                            <p:attrNameLst>
                                              <p:attrName>ppt_x</p:attrName>
                                            </p:attrNameLst>
                                          </p:cBhvr>
                                          <p:tavLst>
                                            <p:tav tm="0">
                                              <p:val>
                                                <p:strVal val="0-#ppt_w/2"/>
                                              </p:val>
                                            </p:tav>
                                            <p:tav tm="100000">
                                              <p:val>
                                                <p:strVal val="#ppt_x"/>
                                              </p:val>
                                            </p:tav>
                                          </p:tavLst>
                                        </p:anim>
                                        <p:anim calcmode="lin" valueType="num" p14:bounceEnd="70000">
                                          <p:cBhvr additive="base">
                                            <p:cTn id="34" dur="16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600"/>
                                </p:stCondLst>
                                <p:childTnLst>
                                  <p:par>
                                    <p:cTn id="36" presetID="2" presetClass="entr" presetSubtype="2" fill="hold" nodeType="afterEffect" p14:presetBounceEnd="84000">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14:bounceEnd="84000">
                                          <p:cBhvr additive="base">
                                            <p:cTn id="38" dur="3200" fill="hold"/>
                                            <p:tgtEl>
                                              <p:spTgt spid="12"/>
                                            </p:tgtEl>
                                            <p:attrNameLst>
                                              <p:attrName>ppt_x</p:attrName>
                                            </p:attrNameLst>
                                          </p:cBhvr>
                                          <p:tavLst>
                                            <p:tav tm="0">
                                              <p:val>
                                                <p:strVal val="1+#ppt_w/2"/>
                                              </p:val>
                                            </p:tav>
                                            <p:tav tm="100000">
                                              <p:val>
                                                <p:strVal val="#ppt_x"/>
                                              </p:val>
                                            </p:tav>
                                          </p:tavLst>
                                        </p:anim>
                                        <p:anim calcmode="lin" valueType="num" p14:bounceEnd="84000">
                                          <p:cBhvr additive="base">
                                            <p:cTn id="39" dur="32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900" fill="hold"/>
                                            <p:tgtEl>
                                              <p:spTgt spid="3"/>
                                            </p:tgtEl>
                                            <p:attrNameLst>
                                              <p:attrName>ppt_x</p:attrName>
                                            </p:attrNameLst>
                                          </p:cBhvr>
                                          <p:tavLst>
                                            <p:tav tm="0">
                                              <p:val>
                                                <p:strVal val="0-#ppt_w/2"/>
                                              </p:val>
                                            </p:tav>
                                            <p:tav tm="100000">
                                              <p:val>
                                                <p:strVal val="#ppt_x"/>
                                              </p:val>
                                            </p:tav>
                                          </p:tavLst>
                                        </p:anim>
                                        <p:anim calcmode="lin" valueType="num">
                                          <p:cBhvr additive="base">
                                            <p:cTn id="17" dur="19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900" fill="hold"/>
                                            <p:tgtEl>
                                              <p:spTgt spid="5"/>
                                            </p:tgtEl>
                                            <p:attrNameLst>
                                              <p:attrName>ppt_x</p:attrName>
                                            </p:attrNameLst>
                                          </p:cBhvr>
                                          <p:tavLst>
                                            <p:tav tm="0">
                                              <p:val>
                                                <p:strVal val="0-#ppt_w/2"/>
                                              </p:val>
                                            </p:tav>
                                            <p:tav tm="100000">
                                              <p:val>
                                                <p:strVal val="#ppt_x"/>
                                              </p:val>
                                            </p:tav>
                                          </p:tavLst>
                                        </p:anim>
                                        <p:anim calcmode="lin" valueType="num">
                                          <p:cBhvr additive="base">
                                            <p:cTn id="22"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600" fill="hold"/>
                                            <p:tgtEl>
                                              <p:spTgt spid="6"/>
                                            </p:tgtEl>
                                            <p:attrNameLst>
                                              <p:attrName>ppt_x</p:attrName>
                                            </p:attrNameLst>
                                          </p:cBhvr>
                                          <p:tavLst>
                                            <p:tav tm="0">
                                              <p:val>
                                                <p:strVal val="0-#ppt_w/2"/>
                                              </p:val>
                                            </p:tav>
                                            <p:tav tm="100000">
                                              <p:val>
                                                <p:strVal val="#ppt_x"/>
                                              </p:val>
                                            </p:tav>
                                          </p:tavLst>
                                        </p:anim>
                                        <p:anim calcmode="lin" valueType="num">
                                          <p:cBhvr additive="base">
                                            <p:cTn id="34" dur="16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600"/>
                                </p:stCondLst>
                                <p:childTnLst>
                                  <p:par>
                                    <p:cTn id="36" presetID="2" presetClass="entr" presetSubtype="2"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3200" fill="hold"/>
                                            <p:tgtEl>
                                              <p:spTgt spid="12"/>
                                            </p:tgtEl>
                                            <p:attrNameLst>
                                              <p:attrName>ppt_x</p:attrName>
                                            </p:attrNameLst>
                                          </p:cBhvr>
                                          <p:tavLst>
                                            <p:tav tm="0">
                                              <p:val>
                                                <p:strVal val="1+#ppt_w/2"/>
                                              </p:val>
                                            </p:tav>
                                            <p:tav tm="100000">
                                              <p:val>
                                                <p:strVal val="#ppt_x"/>
                                              </p:val>
                                            </p:tav>
                                          </p:tavLst>
                                        </p:anim>
                                        <p:anim calcmode="lin" valueType="num">
                                          <p:cBhvr additive="base">
                                            <p:cTn id="39" dur="32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extBox 1">
            <a:extLst>
              <a:ext uri="{FF2B5EF4-FFF2-40B4-BE49-F238E27FC236}">
                <a16:creationId xmlns:a16="http://schemas.microsoft.com/office/drawing/2014/main" id="{DC056CD7-4A19-561F-B14B-E0FA33BC88DF}"/>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a:extLst>
              <a:ext uri="{FF2B5EF4-FFF2-40B4-BE49-F238E27FC236}">
                <a16:creationId xmlns:a16="http://schemas.microsoft.com/office/drawing/2014/main" id="{0448FA33-DB73-16F6-F59C-35FC0485CC7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7" name="Picture 6" descr="A person and person looking at a phone&#10;&#10;Description automatically generated with low confidence">
            <a:extLst>
              <a:ext uri="{FF2B5EF4-FFF2-40B4-BE49-F238E27FC236}">
                <a16:creationId xmlns:a16="http://schemas.microsoft.com/office/drawing/2014/main" id="{10D492B2-9939-C630-42A8-7E6EA380201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9622" y="325872"/>
            <a:ext cx="5959303" cy="5436137"/>
          </a:xfrm>
          <a:prstGeom prst="rect">
            <a:avLst/>
          </a:prstGeom>
        </p:spPr>
      </p:pic>
      <p:sp>
        <p:nvSpPr>
          <p:cNvPr id="8" name="Rectangle 7">
            <a:extLst>
              <a:ext uri="{FF2B5EF4-FFF2-40B4-BE49-F238E27FC236}">
                <a16:creationId xmlns:a16="http://schemas.microsoft.com/office/drawing/2014/main" id="{437611ED-2F64-AC85-FC53-154648E4700E}"/>
              </a:ext>
            </a:extLst>
          </p:cNvPr>
          <p:cNvSpPr/>
          <p:nvPr/>
        </p:nvSpPr>
        <p:spPr>
          <a:xfrm>
            <a:off x="607389" y="2655651"/>
            <a:ext cx="3120853" cy="315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Font typeface="Calibri" panose="020F0502020204030204" pitchFamily="34" charset="0"/>
              <a:buNone/>
            </a:pPr>
            <a:r>
              <a:rPr lang="en-GB" sz="2400">
                <a:solidFill>
                  <a:schemeClr val="tx1"/>
                </a:solidFill>
                <a:latin typeface="HelveticaNeueLT Pro 55 Roman"/>
              </a:rPr>
              <a:t>Zara’s dad is still concerned about the flooding and would like some more information so he asks Zara to use the internet to find out more.</a:t>
            </a:r>
          </a:p>
        </p:txBody>
      </p:sp>
      <p:pic>
        <p:nvPicPr>
          <p:cNvPr id="5" name="Picture 4" descr="Logo, company name&#10;&#10;Description automatically generated">
            <a:hlinkClick r:id="rId5" action="ppaction://hlinksldjump"/>
            <a:extLst>
              <a:ext uri="{FF2B5EF4-FFF2-40B4-BE49-F238E27FC236}">
                <a16:creationId xmlns:a16="http://schemas.microsoft.com/office/drawing/2014/main" id="{5BB307C8-D703-17F4-F512-C4DDAF387A5D}"/>
              </a:ext>
            </a:extLst>
          </p:cNvPr>
          <p:cNvPicPr>
            <a:picLocks noChangeAspect="1"/>
          </p:cNvPicPr>
          <p:nvPr/>
        </p:nvPicPr>
        <p:blipFill rotWithShape="1">
          <a:blip r:embed="rId6">
            <a:extLst>
              <a:ext uri="{28A0092B-C50C-407E-A947-70E740481C1C}">
                <a14:useLocalDpi xmlns:a14="http://schemas.microsoft.com/office/drawing/2010/main" val="0"/>
              </a:ext>
            </a:extLst>
          </a:blip>
          <a:srcRect l="3530" t="16668" r="-3530" b="43743"/>
          <a:stretch/>
        </p:blipFill>
        <p:spPr>
          <a:xfrm>
            <a:off x="9915115" y="154523"/>
            <a:ext cx="1972277" cy="438864"/>
          </a:xfrm>
          <a:prstGeom prst="rect">
            <a:avLst/>
          </a:prstGeom>
        </p:spPr>
      </p:pic>
    </p:spTree>
    <p:extLst>
      <p:ext uri="{BB962C8B-B14F-4D97-AF65-F5344CB8AC3E}">
        <p14:creationId xmlns:p14="http://schemas.microsoft.com/office/powerpoint/2010/main" val="20346128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grpId="0" nodeType="afterEffect" p14:presetBounceEnd="7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70000">
                                          <p:cBhvr additive="base">
                                            <p:cTn id="16" dur="500" fill="hold"/>
                                            <p:tgtEl>
                                              <p:spTgt spid="8"/>
                                            </p:tgtEl>
                                            <p:attrNameLst>
                                              <p:attrName>ppt_x</p:attrName>
                                            </p:attrNameLst>
                                          </p:cBhvr>
                                          <p:tavLst>
                                            <p:tav tm="0">
                                              <p:val>
                                                <p:strVal val="0-#ppt_w/2"/>
                                              </p:val>
                                            </p:tav>
                                            <p:tav tm="100000">
                                              <p:val>
                                                <p:strVal val="#ppt_x"/>
                                              </p:val>
                                            </p:tav>
                                          </p:tavLst>
                                        </p:anim>
                                        <p:anim calcmode="lin" valueType="num" p14:bounceEnd="70000">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4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4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6" name="Content Placeholder 5">
            <a:extLst>
              <a:ext uri="{FF2B5EF4-FFF2-40B4-BE49-F238E27FC236}">
                <a16:creationId xmlns:a16="http://schemas.microsoft.com/office/drawing/2014/main" id="{FBC9B9F7-0CCD-E038-C962-1F63DC671C3B}"/>
              </a:ext>
            </a:extLst>
          </p:cNvPr>
          <p:cNvSpPr>
            <a:spLocks noGrp="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4"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extBox 1">
            <a:extLst>
              <a:ext uri="{FF2B5EF4-FFF2-40B4-BE49-F238E27FC236}">
                <a16:creationId xmlns:a16="http://schemas.microsoft.com/office/drawing/2014/main" id="{DC056CD7-4A19-561F-B14B-E0FA33BC88DF}"/>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a:extLst>
              <a:ext uri="{FF2B5EF4-FFF2-40B4-BE49-F238E27FC236}">
                <a16:creationId xmlns:a16="http://schemas.microsoft.com/office/drawing/2014/main" id="{0448FA33-DB73-16F6-F59C-35FC0485CC7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51855" y="365125"/>
            <a:ext cx="10478528" cy="5426612"/>
          </a:xfrm>
          <a:prstGeom prst="rect">
            <a:avLst/>
          </a:prstGeom>
        </p:spPr>
      </p:pic>
      <p:pic>
        <p:nvPicPr>
          <p:cNvPr id="7" name="Picture 6" descr="A person and person looking at a phone&#10;&#10;Description automatically generated with low confidence">
            <a:extLst>
              <a:ext uri="{FF2B5EF4-FFF2-40B4-BE49-F238E27FC236}">
                <a16:creationId xmlns:a16="http://schemas.microsoft.com/office/drawing/2014/main" id="{10D492B2-9939-C630-42A8-7E6EA380201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9622" y="365124"/>
            <a:ext cx="5959303" cy="5441477"/>
          </a:xfrm>
          <a:prstGeom prst="rect">
            <a:avLst/>
          </a:prstGeom>
        </p:spPr>
      </p:pic>
      <p:sp>
        <p:nvSpPr>
          <p:cNvPr id="8" name="Rectangle 7">
            <a:extLst>
              <a:ext uri="{FF2B5EF4-FFF2-40B4-BE49-F238E27FC236}">
                <a16:creationId xmlns:a16="http://schemas.microsoft.com/office/drawing/2014/main" id="{437611ED-2F64-AC85-FC53-154648E4700E}"/>
              </a:ext>
            </a:extLst>
          </p:cNvPr>
          <p:cNvSpPr/>
          <p:nvPr/>
        </p:nvSpPr>
        <p:spPr>
          <a:xfrm>
            <a:off x="607389" y="3178629"/>
            <a:ext cx="3288336" cy="262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weather forecast has an amber weather warning for rain.</a:t>
            </a:r>
          </a:p>
          <a:p>
            <a:r>
              <a:rPr lang="en-GB" sz="2400">
                <a:solidFill>
                  <a:schemeClr val="tx1"/>
                </a:solidFill>
                <a:latin typeface="HelveticaNeueLT Pro 55 Roman" panose="020B0604020202020204" pitchFamily="34" charset="0"/>
              </a:rPr>
              <a:t>Zara and her dad look at the Met Office to learn about weather warnings.</a:t>
            </a:r>
          </a:p>
        </p:txBody>
      </p:sp>
      <p:grpSp>
        <p:nvGrpSpPr>
          <p:cNvPr id="23" name="Group 22">
            <a:extLst>
              <a:ext uri="{FF2B5EF4-FFF2-40B4-BE49-F238E27FC236}">
                <a16:creationId xmlns:a16="http://schemas.microsoft.com/office/drawing/2014/main" id="{B14FBEB1-842E-7AD4-F1DE-2509828B27D3}"/>
              </a:ext>
            </a:extLst>
          </p:cNvPr>
          <p:cNvGrpSpPr/>
          <p:nvPr/>
        </p:nvGrpSpPr>
        <p:grpSpPr>
          <a:xfrm>
            <a:off x="6699249" y="131055"/>
            <a:ext cx="4775200" cy="6141157"/>
            <a:chOff x="6699249" y="131055"/>
            <a:chExt cx="4775200" cy="6141157"/>
          </a:xfrm>
        </p:grpSpPr>
        <p:grpSp>
          <p:nvGrpSpPr>
            <p:cNvPr id="5" name="Group 4">
              <a:extLst>
                <a:ext uri="{FF2B5EF4-FFF2-40B4-BE49-F238E27FC236}">
                  <a16:creationId xmlns:a16="http://schemas.microsoft.com/office/drawing/2014/main" id="{67620559-F4F5-3333-2569-1C3DEFE710E0}"/>
                </a:ext>
              </a:extLst>
            </p:cNvPr>
            <p:cNvGrpSpPr/>
            <p:nvPr/>
          </p:nvGrpSpPr>
          <p:grpSpPr>
            <a:xfrm>
              <a:off x="6699249" y="131055"/>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night sky&#10;&#10;Description automatically generated">
                <a:extLst>
                  <a:ext uri="{FF2B5EF4-FFF2-40B4-BE49-F238E27FC236}">
                    <a16:creationId xmlns:a16="http://schemas.microsoft.com/office/drawing/2014/main" id="{E8498609-3A0E-0B5E-521B-F02B8FC9CDF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grpSp>
        <p:pic>
          <p:nvPicPr>
            <p:cNvPr id="15" name="Picture 14">
              <a:extLst>
                <a:ext uri="{FF2B5EF4-FFF2-40B4-BE49-F238E27FC236}">
                  <a16:creationId xmlns:a16="http://schemas.microsoft.com/office/drawing/2014/main" id="{97B93319-287D-2D5A-0972-EE3C4BFD030A}"/>
                </a:ext>
              </a:extLst>
            </p:cNvPr>
            <p:cNvPicPr>
              <a:picLocks noChangeAspect="1"/>
            </p:cNvPicPr>
            <p:nvPr/>
          </p:nvPicPr>
          <p:blipFill rotWithShape="1">
            <a:blip r:embed="rId7"/>
            <a:srcRect b="17336"/>
            <a:stretch/>
          </p:blipFill>
          <p:spPr>
            <a:xfrm>
              <a:off x="7227184" y="788238"/>
              <a:ext cx="3729833" cy="4726737"/>
            </a:xfrm>
            <a:prstGeom prst="rect">
              <a:avLst/>
            </a:prstGeom>
          </p:spPr>
        </p:pic>
      </p:grpSp>
      <p:grpSp>
        <p:nvGrpSpPr>
          <p:cNvPr id="18" name="Group 17">
            <a:extLst>
              <a:ext uri="{FF2B5EF4-FFF2-40B4-BE49-F238E27FC236}">
                <a16:creationId xmlns:a16="http://schemas.microsoft.com/office/drawing/2014/main" id="{499829AE-7E8E-2DB6-883F-70C5B09D5E89}"/>
              </a:ext>
            </a:extLst>
          </p:cNvPr>
          <p:cNvGrpSpPr/>
          <p:nvPr/>
        </p:nvGrpSpPr>
        <p:grpSpPr>
          <a:xfrm>
            <a:off x="4423660" y="2401243"/>
            <a:ext cx="2218322" cy="2260630"/>
            <a:chOff x="4423660" y="2401243"/>
            <a:chExt cx="2218322" cy="2260630"/>
          </a:xfrm>
        </p:grpSpPr>
        <p:sp>
          <p:nvSpPr>
            <p:cNvPr id="16" name="Rectangle 15">
              <a:extLst>
                <a:ext uri="{FF2B5EF4-FFF2-40B4-BE49-F238E27FC236}">
                  <a16:creationId xmlns:a16="http://schemas.microsoft.com/office/drawing/2014/main" id="{3620419D-E48F-CC7B-7A33-9B6CE4A6DAF5}"/>
                </a:ext>
              </a:extLst>
            </p:cNvPr>
            <p:cNvSpPr/>
            <p:nvPr/>
          </p:nvSpPr>
          <p:spPr>
            <a:xfrm>
              <a:off x="4459283" y="2634277"/>
              <a:ext cx="2167733" cy="2027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a:solidFill>
                    <a:schemeClr val="bg1"/>
                  </a:solidFill>
                  <a:latin typeface="HelveticaNeueLT Pro 55 Roman" panose="020B0604020202020204" pitchFamily="34" charset="0"/>
                  <a:hlinkClick r:id="rId8">
                    <a:extLst>
                      <a:ext uri="{A12FA001-AC4F-418D-AE19-62706E023703}">
                        <ahyp:hlinkClr xmlns:ahyp="http://schemas.microsoft.com/office/drawing/2018/hyperlinkcolor" val="tx"/>
                      </a:ext>
                    </a:extLst>
                  </a:hlinkClick>
                </a:rPr>
                <a:t>Look at the Met Office’s guide to weather warnings.</a:t>
              </a:r>
              <a:endParaRPr lang="en-GB">
                <a:solidFill>
                  <a:schemeClr val="bg1"/>
                </a:solidFill>
                <a:latin typeface="HelveticaNeueLT Pro 55 Roman" panose="020B0604020202020204" pitchFamily="34" charset="0"/>
              </a:endParaRPr>
            </a:p>
            <a:p>
              <a:pPr marL="0" indent="0" algn="ctr">
                <a:buNone/>
              </a:pPr>
              <a:endParaRPr lang="en-GB">
                <a:latin typeface="HelveticaNeueLT Pro 55 Roman" panose="020B060402020202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id="{93DB8F59-C511-CA74-656C-1DF141CCAA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3660" y="2401243"/>
              <a:ext cx="2218322" cy="1246832"/>
            </a:xfrm>
            <a:prstGeom prst="rect">
              <a:avLst/>
            </a:prstGeom>
          </p:spPr>
        </p:pic>
      </p:grpSp>
      <p:pic>
        <p:nvPicPr>
          <p:cNvPr id="22" name="Picture 21" descr="Logo, company name&#10;&#10;Description automatically generated">
            <a:hlinkClick r:id="rId10" action="ppaction://hlinksldjump"/>
            <a:extLst>
              <a:ext uri="{FF2B5EF4-FFF2-40B4-BE49-F238E27FC236}">
                <a16:creationId xmlns:a16="http://schemas.microsoft.com/office/drawing/2014/main" id="{64BF42BD-3113-5306-C165-F2FD585DB90D}"/>
              </a:ext>
            </a:extLst>
          </p:cNvPr>
          <p:cNvPicPr>
            <a:picLocks noChangeAspect="1"/>
          </p:cNvPicPr>
          <p:nvPr/>
        </p:nvPicPr>
        <p:blipFill rotWithShape="1">
          <a:blip r:embed="rId11">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9542820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78000">
                                          <p:cBhvr additive="base">
                                            <p:cTn id="13" dur="1700" fill="hold"/>
                                            <p:tgtEl>
                                              <p:spTgt spid="23"/>
                                            </p:tgtEl>
                                            <p:attrNameLst>
                                              <p:attrName>ppt_x</p:attrName>
                                            </p:attrNameLst>
                                          </p:cBhvr>
                                          <p:tavLst>
                                            <p:tav tm="0">
                                              <p:val>
                                                <p:strVal val="#ppt_x"/>
                                              </p:val>
                                            </p:tav>
                                            <p:tav tm="100000">
                                              <p:val>
                                                <p:strVal val="#ppt_x"/>
                                              </p:val>
                                            </p:tav>
                                          </p:tavLst>
                                        </p:anim>
                                        <p:anim calcmode="lin" valueType="num" p14:bounceEnd="78000">
                                          <p:cBhvr additive="base">
                                            <p:cTn id="14" dur="17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7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700" fill="hold"/>
                                            <p:tgtEl>
                                              <p:spTgt spid="23"/>
                                            </p:tgtEl>
                                            <p:attrNameLst>
                                              <p:attrName>ppt_x</p:attrName>
                                            </p:attrNameLst>
                                          </p:cBhvr>
                                          <p:tavLst>
                                            <p:tav tm="0">
                                              <p:val>
                                                <p:strVal val="#ppt_x"/>
                                              </p:val>
                                            </p:tav>
                                            <p:tav tm="100000">
                                              <p:val>
                                                <p:strVal val="#ppt_x"/>
                                              </p:val>
                                            </p:tav>
                                          </p:tavLst>
                                        </p:anim>
                                        <p:anim calcmode="lin" valueType="num">
                                          <p:cBhvr additive="base">
                                            <p:cTn id="14" dur="17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7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extBox 1">
            <a:extLst>
              <a:ext uri="{FF2B5EF4-FFF2-40B4-BE49-F238E27FC236}">
                <a16:creationId xmlns:a16="http://schemas.microsoft.com/office/drawing/2014/main" id="{DC056CD7-4A19-561F-B14B-E0FA33BC88DF}"/>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a:extLst>
              <a:ext uri="{FF2B5EF4-FFF2-40B4-BE49-F238E27FC236}">
                <a16:creationId xmlns:a16="http://schemas.microsoft.com/office/drawing/2014/main" id="{0448FA33-DB73-16F6-F59C-35FC0485CC7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7" name="Picture 6" descr="A person and person looking at a phone&#10;&#10;Description automatically generated with low confidence">
            <a:extLst>
              <a:ext uri="{FF2B5EF4-FFF2-40B4-BE49-F238E27FC236}">
                <a16:creationId xmlns:a16="http://schemas.microsoft.com/office/drawing/2014/main" id="{10D492B2-9939-C630-42A8-7E6EA380201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9622" y="325872"/>
            <a:ext cx="5959303" cy="5436137"/>
          </a:xfrm>
          <a:prstGeom prst="rect">
            <a:avLst/>
          </a:prstGeom>
        </p:spPr>
      </p:pic>
      <p:sp>
        <p:nvSpPr>
          <p:cNvPr id="8" name="Rectangle 7">
            <a:extLst>
              <a:ext uri="{FF2B5EF4-FFF2-40B4-BE49-F238E27FC236}">
                <a16:creationId xmlns:a16="http://schemas.microsoft.com/office/drawing/2014/main" id="{437611ED-2F64-AC85-FC53-154648E4700E}"/>
              </a:ext>
            </a:extLst>
          </p:cNvPr>
          <p:cNvSpPr/>
          <p:nvPr/>
        </p:nvSpPr>
        <p:spPr>
          <a:xfrm>
            <a:off x="538420" y="269279"/>
            <a:ext cx="2464467" cy="198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and her dad discuss this and who they might need to help.</a:t>
            </a:r>
          </a:p>
        </p:txBody>
      </p:sp>
      <p:sp>
        <p:nvSpPr>
          <p:cNvPr id="5" name="Rectangle 4">
            <a:extLst>
              <a:ext uri="{FF2B5EF4-FFF2-40B4-BE49-F238E27FC236}">
                <a16:creationId xmlns:a16="http://schemas.microsoft.com/office/drawing/2014/main" id="{9E414E4B-43A3-E0F2-58AC-61B71196C4CD}"/>
              </a:ext>
            </a:extLst>
          </p:cNvPr>
          <p:cNvSpPr/>
          <p:nvPr/>
        </p:nvSpPr>
        <p:spPr>
          <a:xfrm>
            <a:off x="538420" y="4157095"/>
            <a:ext cx="2464467" cy="1651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2400">
                <a:solidFill>
                  <a:schemeClr val="tx1"/>
                </a:solidFill>
                <a:latin typeface="HelveticaNeueLT Pro 55 Roman" panose="020B0604020202020204" pitchFamily="34" charset="0"/>
              </a:rPr>
              <a:t>They think about what the amber weather warning says: </a:t>
            </a:r>
          </a:p>
        </p:txBody>
      </p:sp>
      <p:sp>
        <p:nvSpPr>
          <p:cNvPr id="9" name="TextBox 8">
            <a:extLst>
              <a:ext uri="{FF2B5EF4-FFF2-40B4-BE49-F238E27FC236}">
                <a16:creationId xmlns:a16="http://schemas.microsoft.com/office/drawing/2014/main" id="{C9D5B06D-0040-0C06-BDF5-CC1F3130F61C}"/>
              </a:ext>
            </a:extLst>
          </p:cNvPr>
          <p:cNvSpPr txBox="1"/>
          <p:nvPr/>
        </p:nvSpPr>
        <p:spPr>
          <a:xfrm>
            <a:off x="5553961" y="130367"/>
            <a:ext cx="5737789" cy="2215991"/>
          </a:xfrm>
          <a:prstGeom prst="rect">
            <a:avLst/>
          </a:prstGeom>
          <a:solidFill>
            <a:schemeClr val="bg1"/>
          </a:solidFill>
        </p:spPr>
        <p:txBody>
          <a:bodyPr wrap="square">
            <a:spAutoFit/>
          </a:bodyPr>
          <a:lstStyle/>
          <a:p>
            <a:pPr marL="0" indent="0">
              <a:buNone/>
            </a:pPr>
            <a:endParaRPr lang="en-GB" sz="1400">
              <a:latin typeface="HelveticaNeueLT Pro 55 Roman" panose="020B0604020202020204" pitchFamily="34" charset="0"/>
            </a:endParaRPr>
          </a:p>
          <a:p>
            <a:pPr marL="0" indent="0">
              <a:buNone/>
            </a:pPr>
            <a:r>
              <a:rPr lang="en-GB" sz="2400">
                <a:latin typeface="HelveticaNeueLT Pro 55 Roman" panose="020B0604020202020204" pitchFamily="34" charset="0"/>
              </a:rPr>
              <a:t>“</a:t>
            </a:r>
            <a:r>
              <a:rPr lang="en-GB" sz="2400" b="0" i="1">
                <a:solidFill>
                  <a:srgbClr val="333333"/>
                </a:solidFill>
                <a:effectLst/>
                <a:latin typeface="FSEmeric"/>
              </a:rPr>
              <a:t>You may want to consider the impact of the weather on your family and your community and whether there is anything you need to do ahead of the severe weather to minimise the impact.</a:t>
            </a:r>
            <a:r>
              <a:rPr lang="en-GB" sz="2400" b="0" i="1">
                <a:solidFill>
                  <a:srgbClr val="333333"/>
                </a:solidFill>
                <a:effectLst/>
                <a:latin typeface="HelveticaNeueLT Pro 55 Roman" panose="020B0604020202020204" pitchFamily="34" charset="0"/>
              </a:rPr>
              <a:t>”</a:t>
            </a:r>
          </a:p>
        </p:txBody>
      </p:sp>
      <p:sp>
        <p:nvSpPr>
          <p:cNvPr id="11" name="TextBox 10">
            <a:extLst>
              <a:ext uri="{FF2B5EF4-FFF2-40B4-BE49-F238E27FC236}">
                <a16:creationId xmlns:a16="http://schemas.microsoft.com/office/drawing/2014/main" id="{AA07DC79-A0F6-69C1-8E03-24873F54D1E8}"/>
              </a:ext>
            </a:extLst>
          </p:cNvPr>
          <p:cNvSpPr txBox="1"/>
          <p:nvPr/>
        </p:nvSpPr>
        <p:spPr>
          <a:xfrm>
            <a:off x="5561562" y="4515033"/>
            <a:ext cx="5667189" cy="1569660"/>
          </a:xfrm>
          <a:prstGeom prst="rect">
            <a:avLst/>
          </a:prstGeom>
          <a:solidFill>
            <a:schemeClr val="bg1"/>
          </a:solidFill>
        </p:spPr>
        <p:txBody>
          <a:bodyPr wrap="square">
            <a:spAutoFit/>
          </a:bodyPr>
          <a:lstStyle/>
          <a:p>
            <a:pPr marL="0" indent="0">
              <a:buNone/>
            </a:pPr>
            <a:r>
              <a:rPr lang="en-GB" sz="2400">
                <a:latin typeface="HelveticaNeueLT Pro 55 Roman" panose="020B0604020202020204" pitchFamily="34" charset="0"/>
              </a:rPr>
              <a:t>Zara’s dad is concerned about his parents and Zara wants to make sure her neighbours are okay.</a:t>
            </a:r>
          </a:p>
          <a:p>
            <a:pPr marL="0" indent="0">
              <a:buNone/>
            </a:pPr>
            <a:endParaRPr lang="en-GB" sz="2400">
              <a:latin typeface="HelveticaNeueLT Pro 55 Roman" panose="020B0604020202020204" pitchFamily="34" charset="0"/>
            </a:endParaRPr>
          </a:p>
        </p:txBody>
      </p:sp>
      <p:grpSp>
        <p:nvGrpSpPr>
          <p:cNvPr id="12" name="Group 11">
            <a:extLst>
              <a:ext uri="{FF2B5EF4-FFF2-40B4-BE49-F238E27FC236}">
                <a16:creationId xmlns:a16="http://schemas.microsoft.com/office/drawing/2014/main" id="{FA8774F0-DE4D-8226-6897-1FEC3380DC0A}"/>
              </a:ext>
            </a:extLst>
          </p:cNvPr>
          <p:cNvGrpSpPr/>
          <p:nvPr/>
        </p:nvGrpSpPr>
        <p:grpSpPr>
          <a:xfrm>
            <a:off x="3002887" y="2052638"/>
            <a:ext cx="2558675" cy="2504279"/>
            <a:chOff x="948126" y="2931588"/>
            <a:chExt cx="2691443" cy="2504279"/>
          </a:xfrm>
        </p:grpSpPr>
        <p:sp>
          <p:nvSpPr>
            <p:cNvPr id="15" name="Rectangle 14">
              <a:extLst>
                <a:ext uri="{FF2B5EF4-FFF2-40B4-BE49-F238E27FC236}">
                  <a16:creationId xmlns:a16="http://schemas.microsoft.com/office/drawing/2014/main" id="{3CCF043A-67B4-A55E-E63F-292D5613953B}"/>
                </a:ext>
              </a:extLst>
            </p:cNvPr>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8AA6D3B-C62E-91BB-3E95-0E89F9CFA653}"/>
                </a:ext>
              </a:extLst>
            </p:cNvPr>
            <p:cNvSpPr txBox="1"/>
            <p:nvPr/>
          </p:nvSpPr>
          <p:spPr>
            <a:xfrm>
              <a:off x="1157563" y="3712606"/>
              <a:ext cx="2400423" cy="1323439"/>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rPr>
                <a:t>Zara goes to see her neighbours who are older people.</a:t>
              </a:r>
            </a:p>
          </p:txBody>
        </p:sp>
        <p:pic>
          <p:nvPicPr>
            <p:cNvPr id="17" name="Picture 16" descr="Graphical user interface, application&#10;&#10;Description automatically generated">
              <a:hlinkClick r:id="rId5" action="ppaction://hlinksldjump"/>
              <a:extLst>
                <a:ext uri="{FF2B5EF4-FFF2-40B4-BE49-F238E27FC236}">
                  <a16:creationId xmlns:a16="http://schemas.microsoft.com/office/drawing/2014/main" id="{23695C27-39C9-57D9-BC35-6F662E974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910" y="2931588"/>
              <a:ext cx="2218322" cy="1246832"/>
            </a:xfrm>
            <a:prstGeom prst="rect">
              <a:avLst/>
            </a:prstGeom>
          </p:spPr>
        </p:pic>
      </p:grpSp>
      <p:grpSp>
        <p:nvGrpSpPr>
          <p:cNvPr id="18" name="Group 17">
            <a:extLst>
              <a:ext uri="{FF2B5EF4-FFF2-40B4-BE49-F238E27FC236}">
                <a16:creationId xmlns:a16="http://schemas.microsoft.com/office/drawing/2014/main" id="{E28D9105-BFA4-0EB7-6343-011E1AA51CD6}"/>
              </a:ext>
            </a:extLst>
          </p:cNvPr>
          <p:cNvGrpSpPr/>
          <p:nvPr/>
        </p:nvGrpSpPr>
        <p:grpSpPr>
          <a:xfrm>
            <a:off x="5561563" y="2052638"/>
            <a:ext cx="2295926" cy="2478382"/>
            <a:chOff x="8327880" y="2957485"/>
            <a:chExt cx="2780262" cy="2478382"/>
          </a:xfrm>
        </p:grpSpPr>
        <p:sp>
          <p:nvSpPr>
            <p:cNvPr id="19" name="Rectangle 18">
              <a:extLst>
                <a:ext uri="{FF2B5EF4-FFF2-40B4-BE49-F238E27FC236}">
                  <a16:creationId xmlns:a16="http://schemas.microsoft.com/office/drawing/2014/main" id="{DC3316F0-F0F2-60E0-6ED6-401DCD98977C}"/>
                </a:ext>
              </a:extLst>
            </p:cNvPr>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BCFA03F-C777-7389-6170-6640970BD709}"/>
                </a:ext>
              </a:extLst>
            </p:cNvPr>
            <p:cNvSpPr txBox="1"/>
            <p:nvPr/>
          </p:nvSpPr>
          <p:spPr>
            <a:xfrm>
              <a:off x="8459697" y="3776163"/>
              <a:ext cx="2648444" cy="1323439"/>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messages her neighbours who have a new baby</a:t>
              </a:r>
              <a:endParaRPr lang="en-GB" sz="2000">
                <a:latin typeface="HelveticaNeueLT Pro 55 Roman" panose="020B0604020202020204" pitchFamily="34" charset="0"/>
              </a:endParaRPr>
            </a:p>
          </p:txBody>
        </p:sp>
        <p:pic>
          <p:nvPicPr>
            <p:cNvPr id="21" name="Picture 20" descr="Shape&#10;&#10;Description automatically generated with medium confidence">
              <a:hlinkClick r:id="rId7" action="ppaction://hlinksldjump"/>
              <a:extLst>
                <a:ext uri="{FF2B5EF4-FFF2-40B4-BE49-F238E27FC236}">
                  <a16:creationId xmlns:a16="http://schemas.microsoft.com/office/drawing/2014/main" id="{3EA2EC59-080A-F048-2712-7301EEEB9D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Tree>
    <p:extLst>
      <p:ext uri="{BB962C8B-B14F-4D97-AF65-F5344CB8AC3E}">
        <p14:creationId xmlns:p14="http://schemas.microsoft.com/office/powerpoint/2010/main" val="30909314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8000">
                                          <p:cBhvr additive="base">
                                            <p:cTn id="17" dur="1500" fill="hold"/>
                                            <p:tgtEl>
                                              <p:spTgt spid="8"/>
                                            </p:tgtEl>
                                            <p:attrNameLst>
                                              <p:attrName>ppt_x</p:attrName>
                                            </p:attrNameLst>
                                          </p:cBhvr>
                                          <p:tavLst>
                                            <p:tav tm="0">
                                              <p:val>
                                                <p:strVal val="0-#ppt_w/2"/>
                                              </p:val>
                                            </p:tav>
                                            <p:tav tm="100000">
                                              <p:val>
                                                <p:strVal val="#ppt_x"/>
                                              </p:val>
                                            </p:tav>
                                          </p:tavLst>
                                        </p:anim>
                                        <p:anim calcmode="lin" valueType="num" p14:bounceEnd="68000">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56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6000">
                                          <p:cBhvr additive="base">
                                            <p:cTn id="23" dur="1700" fill="hold"/>
                                            <p:tgtEl>
                                              <p:spTgt spid="5"/>
                                            </p:tgtEl>
                                            <p:attrNameLst>
                                              <p:attrName>ppt_x</p:attrName>
                                            </p:attrNameLst>
                                          </p:cBhvr>
                                          <p:tavLst>
                                            <p:tav tm="0">
                                              <p:val>
                                                <p:strVal val="0-#ppt_w/2"/>
                                              </p:val>
                                            </p:tav>
                                            <p:tav tm="100000">
                                              <p:val>
                                                <p:strVal val="#ppt_x"/>
                                              </p:val>
                                            </p:tav>
                                          </p:tavLst>
                                        </p:anim>
                                        <p:anim calcmode="lin" valueType="num" p14:bounceEnd="56000">
                                          <p:cBhvr additive="base">
                                            <p:cTn id="24" dur="17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4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54000">
                                          <p:cBhvr additive="base">
                                            <p:cTn id="29" dur="20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8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8000">
                                          <p:cBhvr additive="base">
                                            <p:cTn id="35" dur="2000" fill="hold"/>
                                            <p:tgtEl>
                                              <p:spTgt spid="11"/>
                                            </p:tgtEl>
                                            <p:attrNameLst>
                                              <p:attrName>ppt_x</p:attrName>
                                            </p:attrNameLst>
                                          </p:cBhvr>
                                          <p:tavLst>
                                            <p:tav tm="0">
                                              <p:val>
                                                <p:strVal val="1+#ppt_w/2"/>
                                              </p:val>
                                            </p:tav>
                                            <p:tav tm="100000">
                                              <p:val>
                                                <p:strVal val="#ppt_x"/>
                                              </p:val>
                                            </p:tav>
                                          </p:tavLst>
                                        </p:anim>
                                        <p:anim calcmode="lin" valueType="num" p14:bounceEnd="58000">
                                          <p:cBhvr additive="base">
                                            <p:cTn id="36"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14:presetBounceEnd="7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70000">
                                          <p:cBhvr additive="base">
                                            <p:cTn id="41" dur="16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42" dur="16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600"/>
                                </p:stCondLst>
                                <p:childTnLst>
                                  <p:par>
                                    <p:cTn id="44" presetID="2" presetClass="entr" presetSubtype="2" fill="hold" nodeType="afterEffect" p14:presetBounceEnd="84000">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14:bounceEnd="84000">
                                          <p:cBhvr additive="base">
                                            <p:cTn id="46" dur="3200" fill="hold"/>
                                            <p:tgtEl>
                                              <p:spTgt spid="18"/>
                                            </p:tgtEl>
                                            <p:attrNameLst>
                                              <p:attrName>ppt_x</p:attrName>
                                            </p:attrNameLst>
                                          </p:cBhvr>
                                          <p:tavLst>
                                            <p:tav tm="0">
                                              <p:val>
                                                <p:strVal val="1+#ppt_w/2"/>
                                              </p:val>
                                            </p:tav>
                                            <p:tav tm="100000">
                                              <p:val>
                                                <p:strVal val="#ppt_x"/>
                                              </p:val>
                                            </p:tav>
                                          </p:tavLst>
                                        </p:anim>
                                        <p:anim calcmode="lin" valueType="num" p14:bounceEnd="84000">
                                          <p:cBhvr additive="base">
                                            <p:cTn id="47" dur="32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0-#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700" fill="hold"/>
                                            <p:tgtEl>
                                              <p:spTgt spid="5"/>
                                            </p:tgtEl>
                                            <p:attrNameLst>
                                              <p:attrName>ppt_x</p:attrName>
                                            </p:attrNameLst>
                                          </p:cBhvr>
                                          <p:tavLst>
                                            <p:tav tm="0">
                                              <p:val>
                                                <p:strVal val="0-#ppt_w/2"/>
                                              </p:val>
                                            </p:tav>
                                            <p:tav tm="100000">
                                              <p:val>
                                                <p:strVal val="#ppt_x"/>
                                              </p:val>
                                            </p:tav>
                                          </p:tavLst>
                                        </p:anim>
                                        <p:anim calcmode="lin" valueType="num">
                                          <p:cBhvr additive="base">
                                            <p:cTn id="24" dur="17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1+#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1+#ppt_w/2"/>
                                              </p:val>
                                            </p:tav>
                                            <p:tav tm="100000">
                                              <p:val>
                                                <p:strVal val="#ppt_x"/>
                                              </p:val>
                                            </p:tav>
                                          </p:tavLst>
                                        </p:anim>
                                        <p:anim calcmode="lin" valueType="num">
                                          <p:cBhvr additive="base">
                                            <p:cTn id="36"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600" fill="hold"/>
                                            <p:tgtEl>
                                              <p:spTgt spid="12"/>
                                            </p:tgtEl>
                                            <p:attrNameLst>
                                              <p:attrName>ppt_x</p:attrName>
                                            </p:attrNameLst>
                                          </p:cBhvr>
                                          <p:tavLst>
                                            <p:tav tm="0">
                                              <p:val>
                                                <p:strVal val="0-#ppt_w/2"/>
                                              </p:val>
                                            </p:tav>
                                            <p:tav tm="100000">
                                              <p:val>
                                                <p:strVal val="#ppt_x"/>
                                              </p:val>
                                            </p:tav>
                                          </p:tavLst>
                                        </p:anim>
                                        <p:anim calcmode="lin" valueType="num">
                                          <p:cBhvr additive="base">
                                            <p:cTn id="42" dur="16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600"/>
                                </p:stCondLst>
                                <p:childTnLst>
                                  <p:par>
                                    <p:cTn id="44" presetID="2" presetClass="entr" presetSubtype="2"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3200" fill="hold"/>
                                            <p:tgtEl>
                                              <p:spTgt spid="18"/>
                                            </p:tgtEl>
                                            <p:attrNameLst>
                                              <p:attrName>ppt_x</p:attrName>
                                            </p:attrNameLst>
                                          </p:cBhvr>
                                          <p:tavLst>
                                            <p:tav tm="0">
                                              <p:val>
                                                <p:strVal val="1+#ppt_w/2"/>
                                              </p:val>
                                            </p:tav>
                                            <p:tav tm="100000">
                                              <p:val>
                                                <p:strVal val="#ppt_x"/>
                                              </p:val>
                                            </p:tav>
                                          </p:tavLst>
                                        </p:anim>
                                        <p:anim calcmode="lin" valueType="num">
                                          <p:cBhvr additive="base">
                                            <p:cTn id="47" dur="32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P spid="11"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90348" y="382666"/>
            <a:ext cx="10478528" cy="5426612"/>
          </a:xfrm>
          <a:prstGeom prst="rect">
            <a:avLst/>
          </a:prstGeom>
        </p:spPr>
      </p:pic>
      <p:pic>
        <p:nvPicPr>
          <p:cNvPr id="5" name="Picture 4" descr="A brick building with a fire hydrant in front of it&#10;&#10;Description automatically generated with medium confidence">
            <a:extLst>
              <a:ext uri="{FF2B5EF4-FFF2-40B4-BE49-F238E27FC236}">
                <a16:creationId xmlns:a16="http://schemas.microsoft.com/office/drawing/2014/main" id="{402DC702-6A79-DDD8-B0EE-12AACF6A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687" y="319741"/>
            <a:ext cx="4829722" cy="5489231"/>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56241" y="319741"/>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neighbours hadn’t seen the flood warning but they have got some emergency food in their cupboards in case they get stuck at home.</a:t>
            </a:r>
          </a:p>
        </p:txBody>
      </p:sp>
      <p:sp>
        <p:nvSpPr>
          <p:cNvPr id="4" name="Rectangle 3">
            <a:extLst>
              <a:ext uri="{FF2B5EF4-FFF2-40B4-BE49-F238E27FC236}">
                <a16:creationId xmlns:a16="http://schemas.microsoft.com/office/drawing/2014/main" id="{77490EA2-26D1-0380-5554-CF470B118561}"/>
              </a:ext>
            </a:extLst>
          </p:cNvPr>
          <p:cNvSpPr/>
          <p:nvPr/>
        </p:nvSpPr>
        <p:spPr>
          <a:xfrm>
            <a:off x="677103" y="3297676"/>
            <a:ext cx="2880065" cy="2568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have candles ready. They are delighted when Zara offers to help them prepare their home.</a:t>
            </a:r>
          </a:p>
        </p:txBody>
      </p:sp>
      <p:sp>
        <p:nvSpPr>
          <p:cNvPr id="6" name="Rectangle 5">
            <a:extLst>
              <a:ext uri="{FF2B5EF4-FFF2-40B4-BE49-F238E27FC236}">
                <a16:creationId xmlns:a16="http://schemas.microsoft.com/office/drawing/2014/main" id="{C3317ED0-8850-FE69-3E5F-9BF952E9B2AE}"/>
              </a:ext>
            </a:extLst>
          </p:cNvPr>
          <p:cNvSpPr/>
          <p:nvPr/>
        </p:nvSpPr>
        <p:spPr>
          <a:xfrm>
            <a:off x="8356618" y="319741"/>
            <a:ext cx="2857705" cy="21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have some sandbags to place in front of their door but they struggle to lift them.</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8FD3C377-D117-9774-62F7-37C2625F1C51}"/>
              </a:ext>
            </a:extLst>
          </p:cNvPr>
          <p:cNvPicPr>
            <a:picLocks noChangeAspect="1"/>
          </p:cNvPicPr>
          <p:nvPr/>
        </p:nvPicPr>
        <p:blipFill rotWithShape="1">
          <a:blip r:embed="rId5">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pic>
        <p:nvPicPr>
          <p:cNvPr id="9" name="Picture 8" descr="A picture containing building, ground, outdoor, ledge&#10;&#10;Description automatically generated">
            <a:extLst>
              <a:ext uri="{FF2B5EF4-FFF2-40B4-BE49-F238E27FC236}">
                <a16:creationId xmlns:a16="http://schemas.microsoft.com/office/drawing/2014/main" id="{87F58BD2-C39B-F387-2F54-4BB6C9748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6737" y="302014"/>
            <a:ext cx="4855621" cy="5489232"/>
          </a:xfrm>
          <a:prstGeom prst="rect">
            <a:avLst/>
          </a:prstGeom>
        </p:spPr>
      </p:pic>
      <p:sp>
        <p:nvSpPr>
          <p:cNvPr id="7" name="Rectangle 6">
            <a:extLst>
              <a:ext uri="{FF2B5EF4-FFF2-40B4-BE49-F238E27FC236}">
                <a16:creationId xmlns:a16="http://schemas.microsoft.com/office/drawing/2014/main" id="{54813931-E885-E307-8067-C0576489968D}"/>
              </a:ext>
            </a:extLst>
          </p:cNvPr>
          <p:cNvSpPr/>
          <p:nvPr/>
        </p:nvSpPr>
        <p:spPr>
          <a:xfrm>
            <a:off x="8411181" y="3766765"/>
            <a:ext cx="2857705" cy="21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moves the sandbags to help.</a:t>
            </a:r>
          </a:p>
        </p:txBody>
      </p:sp>
    </p:spTree>
    <p:extLst>
      <p:ext uri="{BB962C8B-B14F-4D97-AF65-F5344CB8AC3E}">
        <p14:creationId xmlns:p14="http://schemas.microsoft.com/office/powerpoint/2010/main" val="20963163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14:presetBounceEnd="54000">
                                      <p:stCondLst>
                                        <p:cond delay="100"/>
                                      </p:stCondLst>
                                      <p:childTnLst>
                                        <p:set>
                                          <p:cBhvr>
                                            <p:cTn id="38" dur="1" fill="hold">
                                              <p:stCondLst>
                                                <p:cond delay="0"/>
                                              </p:stCondLst>
                                            </p:cTn>
                                            <p:tgtEl>
                                              <p:spTgt spid="7"/>
                                            </p:tgtEl>
                                            <p:attrNameLst>
                                              <p:attrName>style.visibility</p:attrName>
                                            </p:attrNameLst>
                                          </p:cBhvr>
                                          <p:to>
                                            <p:strVal val="visible"/>
                                          </p:to>
                                        </p:set>
                                        <p:anim calcmode="lin" valueType="num" p14:bounceEnd="54000">
                                          <p:cBhvr additive="base">
                                            <p:cTn id="39"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40" dur="19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1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900" fill="hold"/>
                                            <p:tgtEl>
                                              <p:spTgt spid="7"/>
                                            </p:tgtEl>
                                            <p:attrNameLst>
                                              <p:attrName>ppt_x</p:attrName>
                                            </p:attrNameLst>
                                          </p:cBhvr>
                                          <p:tavLst>
                                            <p:tav tm="0">
                                              <p:val>
                                                <p:strVal val="1+#ppt_w/2"/>
                                              </p:val>
                                            </p:tav>
                                            <p:tav tm="100000">
                                              <p:val>
                                                <p:strVal val="#ppt_x"/>
                                              </p:val>
                                            </p:tav>
                                          </p:tavLst>
                                        </p:anim>
                                        <p:anim calcmode="lin" valueType="num">
                                          <p:cBhvr additive="base">
                                            <p:cTn id="40" dur="19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with a fire hydrant in front of it&#10;&#10;Description automatically generated with medium confidence">
            <a:extLst>
              <a:ext uri="{FF2B5EF4-FFF2-40B4-BE49-F238E27FC236}">
                <a16:creationId xmlns:a16="http://schemas.microsoft.com/office/drawing/2014/main" id="{402DC702-6A79-DDD8-B0EE-12AACF6A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687" y="319741"/>
            <a:ext cx="4829722" cy="5426613"/>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56241" y="319742"/>
            <a:ext cx="2900927" cy="194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neighbours message back.</a:t>
            </a:r>
          </a:p>
        </p:txBody>
      </p:sp>
      <p:sp>
        <p:nvSpPr>
          <p:cNvPr id="4" name="Rectangle 3">
            <a:extLst>
              <a:ext uri="{FF2B5EF4-FFF2-40B4-BE49-F238E27FC236}">
                <a16:creationId xmlns:a16="http://schemas.microsoft.com/office/drawing/2014/main" id="{77490EA2-26D1-0380-5554-CF470B118561}"/>
              </a:ext>
            </a:extLst>
          </p:cNvPr>
          <p:cNvSpPr/>
          <p:nvPr/>
        </p:nvSpPr>
        <p:spPr>
          <a:xfrm>
            <a:off x="590658" y="2118167"/>
            <a:ext cx="2969029" cy="364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had seen the amber warning and flood warning but they aren’t worried because their house has never flooded.</a:t>
            </a:r>
          </a:p>
        </p:txBody>
      </p:sp>
      <p:sp>
        <p:nvSpPr>
          <p:cNvPr id="6" name="Rectangle 5">
            <a:extLst>
              <a:ext uri="{FF2B5EF4-FFF2-40B4-BE49-F238E27FC236}">
                <a16:creationId xmlns:a16="http://schemas.microsoft.com/office/drawing/2014/main" id="{C3317ED0-8850-FE69-3E5F-9BF952E9B2AE}"/>
              </a:ext>
            </a:extLst>
          </p:cNvPr>
          <p:cNvSpPr/>
          <p:nvPr/>
        </p:nvSpPr>
        <p:spPr>
          <a:xfrm>
            <a:off x="8386889" y="319741"/>
            <a:ext cx="2947159" cy="221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explains what the warning means and that everyone should be ready.</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8FD3C377-D117-9774-62F7-37C2625F1C51}"/>
              </a:ext>
            </a:extLst>
          </p:cNvPr>
          <p:cNvPicPr>
            <a:picLocks noChangeAspect="1"/>
          </p:cNvPicPr>
          <p:nvPr/>
        </p:nvPicPr>
        <p:blipFill rotWithShape="1">
          <a:blip r:embed="rId5">
            <a:extLst>
              <a:ext uri="{28A0092B-C50C-407E-A947-70E740481C1C}">
                <a14:useLocalDpi xmlns:a14="http://schemas.microsoft.com/office/drawing/2010/main" val="0"/>
              </a:ext>
            </a:extLst>
          </a:blip>
          <a:srcRect l="3530" t="16668" r="-3530" b="43332"/>
          <a:stretch/>
        </p:blipFill>
        <p:spPr>
          <a:xfrm>
            <a:off x="9915115" y="67437"/>
            <a:ext cx="1972277" cy="443416"/>
          </a:xfrm>
          <a:prstGeom prst="rect">
            <a:avLst/>
          </a:prstGeom>
        </p:spPr>
      </p:pic>
      <p:sp>
        <p:nvSpPr>
          <p:cNvPr id="7" name="Rectangle 6">
            <a:extLst>
              <a:ext uri="{FF2B5EF4-FFF2-40B4-BE49-F238E27FC236}">
                <a16:creationId xmlns:a16="http://schemas.microsoft.com/office/drawing/2014/main" id="{D8404C2D-2CCB-F611-2D76-2021C3832ED3}"/>
              </a:ext>
            </a:extLst>
          </p:cNvPr>
          <p:cNvSpPr/>
          <p:nvPr/>
        </p:nvSpPr>
        <p:spPr>
          <a:xfrm>
            <a:off x="8389408" y="2436776"/>
            <a:ext cx="2857705" cy="3321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explains some ways the neighbours should prepare their home. Zara says to message if they need anything.</a:t>
            </a:r>
          </a:p>
        </p:txBody>
      </p:sp>
    </p:spTree>
    <p:extLst>
      <p:ext uri="{BB962C8B-B14F-4D97-AF65-F5344CB8AC3E}">
        <p14:creationId xmlns:p14="http://schemas.microsoft.com/office/powerpoint/2010/main" val="16086340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14:bounceEnd="54000">
                                          <p:cBhvr additive="base">
                                            <p:cTn id="30"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900" fill="hold"/>
                                            <p:tgtEl>
                                              <p:spTgt spid="7"/>
                                            </p:tgtEl>
                                            <p:attrNameLst>
                                              <p:attrName>ppt_x</p:attrName>
                                            </p:attrNameLst>
                                          </p:cBhvr>
                                          <p:tavLst>
                                            <p:tav tm="0">
                                              <p:val>
                                                <p:strVal val="1+#ppt_w/2"/>
                                              </p:val>
                                            </p:tav>
                                            <p:tav tm="100000">
                                              <p:val>
                                                <p:strVal val="#ppt_x"/>
                                              </p:val>
                                            </p:tav>
                                          </p:tavLst>
                                        </p:anim>
                                        <p:anim calcmode="lin" valueType="num">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F39B6-92F3-DCE4-1108-C57988F4BC18}"/>
              </a:ext>
            </a:extLst>
          </p:cNvPr>
          <p:cNvPicPr>
            <a:picLocks noChangeAspect="1"/>
          </p:cNvPicPr>
          <p:nvPr/>
        </p:nvPicPr>
        <p:blipFill rotWithShape="1">
          <a:blip r:embed="rId3"/>
          <a:srcRect l="826" t="40296" r="-826" b="2753"/>
          <a:stretch/>
        </p:blipFill>
        <p:spPr>
          <a:xfrm>
            <a:off x="0" y="-155192"/>
            <a:ext cx="10458508" cy="1198087"/>
          </a:xfrm>
          <a:prstGeom prst="rect">
            <a:avLst/>
          </a:prstGeom>
        </p:spPr>
      </p:pic>
      <p:sp>
        <p:nvSpPr>
          <p:cNvPr id="6" name="TextBox 5">
            <a:extLst>
              <a:ext uri="{FF2B5EF4-FFF2-40B4-BE49-F238E27FC236}">
                <a16:creationId xmlns:a16="http://schemas.microsoft.com/office/drawing/2014/main" id="{1CA21017-BB73-A603-C95E-55D52A6C3B7F}"/>
              </a:ext>
            </a:extLst>
          </p:cNvPr>
          <p:cNvSpPr txBox="1"/>
          <p:nvPr/>
        </p:nvSpPr>
        <p:spPr>
          <a:xfrm rot="16200000">
            <a:off x="10724083" y="905699"/>
            <a:ext cx="174858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Pause</a:t>
            </a:r>
          </a:p>
        </p:txBody>
      </p:sp>
      <p:sp>
        <p:nvSpPr>
          <p:cNvPr id="7" name="Content Placeholder 8">
            <a:extLst>
              <a:ext uri="{FF2B5EF4-FFF2-40B4-BE49-F238E27FC236}">
                <a16:creationId xmlns:a16="http://schemas.microsoft.com/office/drawing/2014/main" id="{B20BA2F2-8367-2851-7B95-45892B27E7B6}"/>
              </a:ext>
            </a:extLst>
          </p:cNvPr>
          <p:cNvSpPr txBox="1">
            <a:spLocks/>
          </p:cNvSpPr>
          <p:nvPr/>
        </p:nvSpPr>
        <p:spPr>
          <a:xfrm>
            <a:off x="506437" y="1695350"/>
            <a:ext cx="7746943" cy="3979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buFont typeface="+mj-lt"/>
              <a:buAutoNum type="arabicPeriod"/>
            </a:pPr>
            <a:r>
              <a:rPr lang="en-GB" sz="2400">
                <a:latin typeface="HelveticaNeueLT Pro 55 Roman"/>
              </a:rPr>
              <a:t>Choose a colour for positive, relaxed feelings. </a:t>
            </a:r>
            <a:endParaRPr lang="en-GB" sz="2400">
              <a:latin typeface="HelveticaNeueLT Pro 55 Roman" panose="020B0604020202020204" pitchFamily="34" charset="0"/>
            </a:endParaRPr>
          </a:p>
          <a:p>
            <a:pPr lvl="1">
              <a:lnSpc>
                <a:spcPct val="110000"/>
              </a:lnSpc>
            </a:pPr>
            <a:r>
              <a:rPr lang="en-GB" sz="2000">
                <a:latin typeface="HelveticaNeueLT Pro 55 Roman"/>
              </a:rPr>
              <a:t>Maybe yellow, for the warming sun and happiness.</a:t>
            </a:r>
          </a:p>
          <a:p>
            <a:pPr marL="514350" indent="-514350">
              <a:lnSpc>
                <a:spcPct val="110000"/>
              </a:lnSpc>
              <a:buFont typeface="+mj-lt"/>
              <a:buAutoNum type="arabicPeriod"/>
            </a:pPr>
            <a:r>
              <a:rPr lang="en-GB" sz="2400">
                <a:latin typeface="HelveticaNeueLT Pro 55 Roman"/>
              </a:rPr>
              <a:t>Choose a colour for challenging feelings.</a:t>
            </a:r>
          </a:p>
          <a:p>
            <a:pPr lvl="1">
              <a:lnSpc>
                <a:spcPct val="110000"/>
              </a:lnSpc>
            </a:pPr>
            <a:r>
              <a:rPr lang="en-GB" sz="2000">
                <a:latin typeface="HelveticaNeueLT Pro 55 Roman"/>
              </a:rPr>
              <a:t>Maybe grey, for feeling tiredness.</a:t>
            </a:r>
          </a:p>
          <a:p>
            <a:pPr marL="514350" indent="-514350">
              <a:lnSpc>
                <a:spcPct val="110000"/>
              </a:lnSpc>
              <a:buFont typeface="+mj-lt"/>
              <a:buAutoNum type="arabicPeriod"/>
            </a:pPr>
            <a:r>
              <a:rPr lang="en-GB" sz="2400">
                <a:latin typeface="HelveticaNeueLT Pro 55 Roman"/>
              </a:rPr>
              <a:t>Take a deep breath and imagine you’re breathing in the positive colour. Hold it in for a moment.</a:t>
            </a:r>
          </a:p>
          <a:p>
            <a:pPr marL="514350" indent="-514350">
              <a:lnSpc>
                <a:spcPct val="110000"/>
              </a:lnSpc>
              <a:buFont typeface="+mj-lt"/>
              <a:buAutoNum type="arabicPeriod"/>
            </a:pPr>
            <a:r>
              <a:rPr lang="en-GB" sz="2400">
                <a:latin typeface="HelveticaNeueLT Pro 55 Roman"/>
              </a:rPr>
              <a:t>Then breathe out the challenging colour. Imagine you’re emptying this feeling out of your body.</a:t>
            </a:r>
          </a:p>
          <a:p>
            <a:pPr marL="514350" indent="-514350">
              <a:lnSpc>
                <a:spcPct val="110000"/>
              </a:lnSpc>
              <a:buFont typeface="+mj-lt"/>
              <a:buAutoNum type="arabicPeriod"/>
            </a:pPr>
            <a:r>
              <a:rPr lang="en-GB" sz="2400">
                <a:latin typeface="HelveticaNeueLT Pro 55 Roman"/>
              </a:rPr>
              <a:t>Repeat a few times.</a:t>
            </a:r>
          </a:p>
        </p:txBody>
      </p:sp>
      <p:sp>
        <p:nvSpPr>
          <p:cNvPr id="14" name="TextBox 13">
            <a:extLst>
              <a:ext uri="{FF2B5EF4-FFF2-40B4-BE49-F238E27FC236}">
                <a16:creationId xmlns:a16="http://schemas.microsoft.com/office/drawing/2014/main" id="{98429A41-3C28-E1EE-8515-8844AC0FFE02}"/>
              </a:ext>
            </a:extLst>
          </p:cNvPr>
          <p:cNvSpPr txBox="1"/>
          <p:nvPr/>
        </p:nvSpPr>
        <p:spPr>
          <a:xfrm>
            <a:off x="506436" y="996505"/>
            <a:ext cx="7746943" cy="587853"/>
          </a:xfrm>
          <a:prstGeom prst="rect">
            <a:avLst/>
          </a:prstGeom>
          <a:noFill/>
        </p:spPr>
        <p:txBody>
          <a:bodyPr wrap="square">
            <a:spAutoFit/>
          </a:bodyPr>
          <a:lstStyle/>
          <a:p>
            <a:pPr marL="0" indent="0">
              <a:lnSpc>
                <a:spcPct val="110000"/>
              </a:lnSpc>
              <a:buNone/>
            </a:pPr>
            <a:r>
              <a:rPr lang="en-GB" sz="3200" b="1">
                <a:latin typeface="HelveticaNeueLT Pro 45 Lt" panose="020B0403020202020204"/>
              </a:rPr>
              <a:t>This is a three-minute calming activity.</a:t>
            </a:r>
          </a:p>
        </p:txBody>
      </p:sp>
      <p:pic>
        <p:nvPicPr>
          <p:cNvPr id="2" name="Picture 1" descr="A picture containing logo&#10;&#10;Description automatically generated">
            <a:extLst>
              <a:ext uri="{FF2B5EF4-FFF2-40B4-BE49-F238E27FC236}">
                <a16:creationId xmlns:a16="http://schemas.microsoft.com/office/drawing/2014/main" id="{7DFCB905-CA79-7CF4-BD0B-CC9E5423A197}"/>
              </a:ext>
            </a:extLst>
          </p:cNvPr>
          <p:cNvPicPr>
            <a:picLocks noChangeAspect="1"/>
          </p:cNvPicPr>
          <p:nvPr/>
        </p:nvPicPr>
        <p:blipFill rotWithShape="1">
          <a:blip r:embed="rId4">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3" name="Picture 2" descr="Logo&#10;&#10;Description automatically generated">
            <a:extLst>
              <a:ext uri="{FF2B5EF4-FFF2-40B4-BE49-F238E27FC236}">
                <a16:creationId xmlns:a16="http://schemas.microsoft.com/office/drawing/2014/main" id="{1DC4C779-67BD-62FB-7722-ACB2D2776CCA}"/>
              </a:ext>
            </a:extLst>
          </p:cNvPr>
          <p:cNvPicPr>
            <a:picLocks noChangeAspect="1"/>
          </p:cNvPicPr>
          <p:nvPr/>
        </p:nvPicPr>
        <p:blipFill rotWithShape="1">
          <a:blip r:embed="rId5">
            <a:extLst>
              <a:ext uri="{28A0092B-C50C-407E-A947-70E740481C1C}">
                <a14:useLocalDpi xmlns:a14="http://schemas.microsoft.com/office/drawing/2010/main" val="0"/>
              </a:ext>
            </a:extLst>
          </a:blip>
          <a:srcRect l="28300" t="14389" r="27052" b="10271"/>
          <a:stretch/>
        </p:blipFill>
        <p:spPr>
          <a:xfrm>
            <a:off x="8575364" y="2442595"/>
            <a:ext cx="2373086" cy="2253342"/>
          </a:xfrm>
          <a:prstGeom prst="rect">
            <a:avLst/>
          </a:prstGeom>
          <a:ln w="19050">
            <a:solidFill>
              <a:schemeClr val="bg1"/>
            </a:solidFill>
          </a:ln>
        </p:spPr>
      </p:pic>
      <p:sp>
        <p:nvSpPr>
          <p:cNvPr id="4" name="Rectangle 3">
            <a:extLst>
              <a:ext uri="{FF2B5EF4-FFF2-40B4-BE49-F238E27FC236}">
                <a16:creationId xmlns:a16="http://schemas.microsoft.com/office/drawing/2014/main" id="{757C6B35-E321-8549-4935-280F9C334DA4}"/>
              </a:ext>
            </a:extLst>
          </p:cNvPr>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DCDDEFE-650B-22B9-3FC6-C59D259C3110}"/>
              </a:ext>
            </a:extLst>
          </p:cNvPr>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AB6240F-0068-F338-6DB4-34428AF33C7C}"/>
              </a:ext>
            </a:extLst>
          </p:cNvPr>
          <p:cNvSpPr txBox="1">
            <a:spLocks/>
          </p:cNvSpPr>
          <p:nvPr/>
        </p:nvSpPr>
        <p:spPr>
          <a:xfrm>
            <a:off x="8257484" y="2107648"/>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a:solidFill>
                  <a:srgbClr val="FF0000"/>
                </a:solidFill>
                <a:latin typeface="HelveticaNeueLT Pro 55 Roman" panose="020B0604020202020204" pitchFamily="34" charset="0"/>
              </a:rPr>
              <a:t>Take a pause</a:t>
            </a: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r>
              <a:rPr lang="en-GB" sz="2800">
                <a:latin typeface="HelveticaNeueLT Pro 55 Roman" panose="020B0604020202020204" pitchFamily="34" charset="0"/>
              </a:rPr>
              <a:t> </a:t>
            </a:r>
            <a:r>
              <a:rPr lang="en-GB" sz="2800" b="1">
                <a:solidFill>
                  <a:srgbClr val="FF0000"/>
                </a:solidFill>
                <a:latin typeface="HelveticaNeueLT Pro 55 Roman"/>
              </a:rPr>
              <a:t>colour breathing</a:t>
            </a:r>
            <a:endParaRPr lang="en-GB" sz="2800" b="1">
              <a:solidFill>
                <a:srgbClr val="FF0000"/>
              </a:solidFill>
              <a:latin typeface="HelveticaNeueLT Pro 55 Roman" panose="020B0604020202020204" pitchFamily="34" charset="0"/>
            </a:endParaRPr>
          </a:p>
        </p:txBody>
      </p:sp>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xEl>
                                              <p:pRg st="0" end="0"/>
                                            </p:txEl>
                                          </p:spTgt>
                                        </p:tgtEl>
                                      </p:cBhvr>
                                    </p:animEffect>
                                    <p:set>
                                      <p:cBhvr>
                                        <p:cTn id="15" dur="1" fill="hold">
                                          <p:stCondLst>
                                            <p:cond delay="499"/>
                                          </p:stCondLst>
                                        </p:cTn>
                                        <p:tgtEl>
                                          <p:spTgt spid="7">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xEl>
                                              <p:pRg st="1" end="1"/>
                                            </p:txEl>
                                          </p:spTgt>
                                        </p:tgtEl>
                                      </p:cBhvr>
                                    </p:animEffect>
                                    <p:set>
                                      <p:cBhvr>
                                        <p:cTn id="18"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xEl>
                                              <p:pRg st="2" end="2"/>
                                            </p:txEl>
                                          </p:spTgt>
                                        </p:tgtEl>
                                      </p:cBhvr>
                                    </p:animEffect>
                                    <p:set>
                                      <p:cBhvr>
                                        <p:cTn id="31" dur="1" fill="hold">
                                          <p:stCondLst>
                                            <p:cond delay="499"/>
                                          </p:stCondLst>
                                        </p:cTn>
                                        <p:tgtEl>
                                          <p:spTgt spid="7">
                                            <p:txEl>
                                              <p:pRg st="2" end="2"/>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
                                            <p:txEl>
                                              <p:pRg st="3" end="3"/>
                                            </p:txEl>
                                          </p:spTgt>
                                        </p:tgtEl>
                                      </p:cBhvr>
                                    </p:animEffect>
                                    <p:set>
                                      <p:cBhvr>
                                        <p:cTn id="34"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7">
                                            <p:txEl>
                                              <p:pRg st="4" end="4"/>
                                            </p:txEl>
                                          </p:spTgt>
                                        </p:tgtEl>
                                      </p:cBhvr>
                                    </p:animEffect>
                                    <p:set>
                                      <p:cBhvr>
                                        <p:cTn id="44"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500"/>
                                        <p:tgtEl>
                                          <p:spTgt spid="7">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xEl>
                                              <p:pRg st="5" end="5"/>
                                            </p:txEl>
                                          </p:spTgt>
                                        </p:tgtEl>
                                      </p:cBhvr>
                                    </p:animEffect>
                                    <p:set>
                                      <p:cBhvr>
                                        <p:cTn id="54" dur="1" fill="hold">
                                          <p:stCondLst>
                                            <p:cond delay="499"/>
                                          </p:stCondLst>
                                        </p:cTn>
                                        <p:tgtEl>
                                          <p:spTgt spid="7">
                                            <p:txEl>
                                              <p:pRg st="5" end="5"/>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6" end="6"/>
                                            </p:txEl>
                                          </p:spTgt>
                                        </p:tgtEl>
                                        <p:attrNameLst>
                                          <p:attrName>style.visibility</p:attrName>
                                        </p:attrNameLst>
                                      </p:cBhvr>
                                      <p:to>
                                        <p:strVal val="visible"/>
                                      </p:to>
                                    </p:set>
                                    <p:animEffect transition="in" filter="fade">
                                      <p:cBhvr>
                                        <p:cTn id="59" dur="500"/>
                                        <p:tgtEl>
                                          <p:spTgt spid="7">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7">
                                            <p:txEl>
                                              <p:pRg st="6" end="6"/>
                                            </p:txEl>
                                          </p:spTgt>
                                        </p:tgtEl>
                                      </p:cBhvr>
                                    </p:animEffect>
                                    <p:set>
                                      <p:cBhvr>
                                        <p:cTn id="64" dur="1" fill="hold">
                                          <p:stCondLst>
                                            <p:cond delay="499"/>
                                          </p:stCondLst>
                                        </p:cTn>
                                        <p:tgtEl>
                                          <p:spTgt spid="7">
                                            <p:txEl>
                                              <p:pRg st="6" end="6"/>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with a fire hydrant in front of it&#10;&#10;Description automatically generated with medium confidence">
            <a:extLst>
              <a:ext uri="{FF2B5EF4-FFF2-40B4-BE49-F238E27FC236}">
                <a16:creationId xmlns:a16="http://schemas.microsoft.com/office/drawing/2014/main" id="{402DC702-6A79-DDD8-B0EE-12AACF6A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687" y="296687"/>
            <a:ext cx="4817517" cy="5449667"/>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56241" y="316676"/>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and her dad have prepared their flat and helped the neighbours and family by letting them know about the flood risk.</a:t>
            </a:r>
          </a:p>
        </p:txBody>
      </p:sp>
      <p:sp>
        <p:nvSpPr>
          <p:cNvPr id="4" name="Rectangle 3">
            <a:extLst>
              <a:ext uri="{FF2B5EF4-FFF2-40B4-BE49-F238E27FC236}">
                <a16:creationId xmlns:a16="http://schemas.microsoft.com/office/drawing/2014/main" id="{77490EA2-26D1-0380-5554-CF470B118561}"/>
              </a:ext>
            </a:extLst>
          </p:cNvPr>
          <p:cNvSpPr/>
          <p:nvPr/>
        </p:nvSpPr>
        <p:spPr>
          <a:xfrm>
            <a:off x="8365000" y="296687"/>
            <a:ext cx="2904475" cy="3250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Finally, they discuss what they will do if flooding affects the roads around their flat and what they’ll do if there’s a power cut.</a:t>
            </a:r>
          </a:p>
        </p:txBody>
      </p:sp>
      <p:sp>
        <p:nvSpPr>
          <p:cNvPr id="6" name="Rectangle 5">
            <a:extLst>
              <a:ext uri="{FF2B5EF4-FFF2-40B4-BE49-F238E27FC236}">
                <a16:creationId xmlns:a16="http://schemas.microsoft.com/office/drawing/2014/main" id="{C3317ED0-8850-FE69-3E5F-9BF952E9B2AE}"/>
              </a:ext>
            </a:extLst>
          </p:cNvPr>
          <p:cNvSpPr/>
          <p:nvPr/>
        </p:nvSpPr>
        <p:spPr>
          <a:xfrm>
            <a:off x="8365000" y="3483258"/>
            <a:ext cx="2892270" cy="232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dad has some tins of food and Zara has a torch and candles so they decide they will be okay.</a:t>
            </a:r>
          </a:p>
        </p:txBody>
      </p:sp>
      <p:pic>
        <p:nvPicPr>
          <p:cNvPr id="8" name="Picture 7" descr="Logo, company name&#10;&#10;Description automatically generated">
            <a:hlinkClick r:id="" action="ppaction://noaction"/>
            <a:extLst>
              <a:ext uri="{FF2B5EF4-FFF2-40B4-BE49-F238E27FC236}">
                <a16:creationId xmlns:a16="http://schemas.microsoft.com/office/drawing/2014/main" id="{8FD3C377-D117-9774-62F7-37C2625F1C51}"/>
              </a:ext>
            </a:extLst>
          </p:cNvPr>
          <p:cNvPicPr>
            <a:picLocks noChangeAspect="1"/>
          </p:cNvPicPr>
          <p:nvPr/>
        </p:nvPicPr>
        <p:blipFill rotWithShape="1">
          <a:blip r:embed="rId4">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1497100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1+#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1+#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with a fire hydrant in front of it&#10;&#10;Description automatically generated with medium confidence">
            <a:extLst>
              <a:ext uri="{FF2B5EF4-FFF2-40B4-BE49-F238E27FC236}">
                <a16:creationId xmlns:a16="http://schemas.microsoft.com/office/drawing/2014/main" id="{402DC702-6A79-DDD8-B0EE-12AACF6A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p:nvPr/>
        </p:nvSpPr>
        <p:spPr>
          <a:xfrm>
            <a:off x="656241" y="316676"/>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As the rain is torrential (and there are lots of reports of difficulties on the roads) they decide to stay home and avoid going out anywhere.</a:t>
            </a:r>
          </a:p>
        </p:txBody>
      </p:sp>
      <p:sp>
        <p:nvSpPr>
          <p:cNvPr id="6" name="Rectangle 5">
            <a:extLst>
              <a:ext uri="{FF2B5EF4-FFF2-40B4-BE49-F238E27FC236}">
                <a16:creationId xmlns:a16="http://schemas.microsoft.com/office/drawing/2014/main" id="{C3317ED0-8850-FE69-3E5F-9BF952E9B2AE}"/>
              </a:ext>
            </a:extLst>
          </p:cNvPr>
          <p:cNvSpPr/>
          <p:nvPr/>
        </p:nvSpPr>
        <p:spPr>
          <a:xfrm>
            <a:off x="8389409" y="3294611"/>
            <a:ext cx="2792122" cy="246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End.</a:t>
            </a:r>
          </a:p>
        </p:txBody>
      </p:sp>
      <p:pic>
        <p:nvPicPr>
          <p:cNvPr id="4" name="Picture 3" descr="A picture containing logo&#10;&#10;Description automatically generated">
            <a:extLst>
              <a:ext uri="{FF2B5EF4-FFF2-40B4-BE49-F238E27FC236}">
                <a16:creationId xmlns:a16="http://schemas.microsoft.com/office/drawing/2014/main" id="{F9D1439D-17DF-D321-350C-3A79B39517DC}"/>
              </a:ext>
            </a:extLst>
          </p:cNvPr>
          <p:cNvPicPr>
            <a:picLocks noChangeAspect="1"/>
          </p:cNvPicPr>
          <p:nvPr/>
        </p:nvPicPr>
        <p:blipFill rotWithShape="1">
          <a:blip r:embed="rId4">
            <a:extLst>
              <a:ext uri="{28A0092B-C50C-407E-A947-70E740481C1C}">
                <a14:useLocalDpi xmlns:a14="http://schemas.microsoft.com/office/drawing/2010/main" val="0"/>
              </a:ext>
            </a:extLst>
          </a:blip>
          <a:srcRect t="9865"/>
          <a:stretch/>
        </p:blipFill>
        <p:spPr>
          <a:xfrm>
            <a:off x="10329461" y="30832"/>
            <a:ext cx="1184387" cy="615892"/>
          </a:xfrm>
          <a:prstGeom prst="rect">
            <a:avLst/>
          </a:prstGeom>
        </p:spPr>
      </p:pic>
    </p:spTree>
    <p:extLst>
      <p:ext uri="{BB962C8B-B14F-4D97-AF65-F5344CB8AC3E}">
        <p14:creationId xmlns:p14="http://schemas.microsoft.com/office/powerpoint/2010/main" val="11957398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200" fill="hold"/>
                                            <p:tgtEl>
                                              <p:spTgt spid="5"/>
                                            </p:tgtEl>
                                            <p:attrNameLst>
                                              <p:attrName>ppt_x</p:attrName>
                                            </p:attrNameLst>
                                          </p:cBhvr>
                                          <p:tavLst>
                                            <p:tav tm="0">
                                              <p:val>
                                                <p:strVal val="0-#ppt_w/2"/>
                                              </p:val>
                                            </p:tav>
                                            <p:tav tm="100000">
                                              <p:val>
                                                <p:strVal val="#ppt_x"/>
                                              </p:val>
                                            </p:tav>
                                          </p:tavLst>
                                        </p:anim>
                                        <p:anim calcmode="lin" valueType="num">
                                          <p:cBhvr additive="base">
                                            <p:cTn id="13" dur="12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4000">
                                      <p:stCondLst>
                                        <p:cond delay="100"/>
                                      </p:stCondLst>
                                      <p:childTnLst>
                                        <p:set>
                                          <p:cBhvr>
                                            <p:cTn id="17" dur="1" fill="hold">
                                              <p:stCondLst>
                                                <p:cond delay="0"/>
                                              </p:stCondLst>
                                            </p:cTn>
                                            <p:tgtEl>
                                              <p:spTgt spid="6"/>
                                            </p:tgtEl>
                                            <p:attrNameLst>
                                              <p:attrName>style.visibility</p:attrName>
                                            </p:attrNameLst>
                                          </p:cBhvr>
                                          <p:to>
                                            <p:strVal val="visible"/>
                                          </p:to>
                                        </p:set>
                                        <p:anim calcmode="lin" valueType="num" p14:bounceEnd="54000">
                                          <p:cBhvr additive="base">
                                            <p:cTn id="18"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19"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200" fill="hold"/>
                                            <p:tgtEl>
                                              <p:spTgt spid="5"/>
                                            </p:tgtEl>
                                            <p:attrNameLst>
                                              <p:attrName>ppt_x</p:attrName>
                                            </p:attrNameLst>
                                          </p:cBhvr>
                                          <p:tavLst>
                                            <p:tav tm="0">
                                              <p:val>
                                                <p:strVal val="0-#ppt_w/2"/>
                                              </p:val>
                                            </p:tav>
                                            <p:tav tm="100000">
                                              <p:val>
                                                <p:strVal val="#ppt_x"/>
                                              </p:val>
                                            </p:tav>
                                          </p:tavLst>
                                        </p:anim>
                                        <p:anim calcmode="lin" valueType="num">
                                          <p:cBhvr additive="base">
                                            <p:cTn id="13" dur="12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1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900" fill="hold"/>
                                            <p:tgtEl>
                                              <p:spTgt spid="6"/>
                                            </p:tgtEl>
                                            <p:attrNameLst>
                                              <p:attrName>ppt_x</p:attrName>
                                            </p:attrNameLst>
                                          </p:cBhvr>
                                          <p:tavLst>
                                            <p:tav tm="0">
                                              <p:val>
                                                <p:strVal val="1+#ppt_w/2"/>
                                              </p:val>
                                            </p:tav>
                                            <p:tav tm="100000">
                                              <p:val>
                                                <p:strVal val="#ppt_x"/>
                                              </p:val>
                                            </p:tav>
                                          </p:tavLst>
                                        </p:anim>
                                        <p:anim calcmode="lin" valueType="num">
                                          <p:cBhvr additive="base">
                                            <p:cTn id="19"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B129-4D34-32A1-28A4-A63F3C2396DD}"/>
              </a:ext>
            </a:extLst>
          </p:cNvPr>
          <p:cNvSpPr>
            <a:spLocks noGrp="1"/>
          </p:cNvSpPr>
          <p:nvPr>
            <p:ph type="title" idx="4294967295"/>
          </p:nvPr>
        </p:nvSpPr>
        <p:spPr>
          <a:xfrm>
            <a:off x="428702" y="365125"/>
            <a:ext cx="9942436" cy="1325563"/>
          </a:xfrm>
        </p:spPr>
        <p:txBody>
          <a:bodyPr/>
          <a:lstStyle/>
          <a:p>
            <a:r>
              <a:rPr lang="en-GB">
                <a:latin typeface="HelveticaNeueLT Pro 55 Roman"/>
              </a:rPr>
              <a:t>Did you find them all?</a:t>
            </a:r>
          </a:p>
        </p:txBody>
      </p:sp>
      <p:sp>
        <p:nvSpPr>
          <p:cNvPr id="6" name="Content Placeholder 5">
            <a:extLst>
              <a:ext uri="{FF2B5EF4-FFF2-40B4-BE49-F238E27FC236}">
                <a16:creationId xmlns:a16="http://schemas.microsoft.com/office/drawing/2014/main" id="{FBC9B9F7-0CCD-E038-C962-1F63DC671C3B}"/>
              </a:ext>
            </a:extLst>
          </p:cNvPr>
          <p:cNvSpPr>
            <a:spLocks noGrp="1"/>
          </p:cNvSpPr>
          <p:nvPr>
            <p:ph idx="4294967295"/>
          </p:nvPr>
        </p:nvSpPr>
        <p:spPr>
          <a:xfrm>
            <a:off x="428702" y="1738227"/>
            <a:ext cx="5689600" cy="3913187"/>
          </a:xfrm>
        </p:spPr>
        <p:txBody>
          <a:bodyPr/>
          <a:lstStyle/>
          <a:p>
            <a:pPr marL="0" indent="0">
              <a:lnSpc>
                <a:spcPct val="100000"/>
              </a:lnSpc>
              <a:buNone/>
            </a:pPr>
            <a:r>
              <a:rPr lang="en-GB">
                <a:latin typeface="HelveticaNeueLT Pro 55 Roman" panose="020B0604020202020204" pitchFamily="34" charset="0"/>
              </a:rPr>
              <a:t>Look at the list of ways to prepare and cope that you made as you played the game.</a:t>
            </a:r>
          </a:p>
          <a:p>
            <a:pPr marL="0" indent="0">
              <a:lnSpc>
                <a:spcPct val="100000"/>
              </a:lnSpc>
              <a:buNone/>
            </a:pPr>
            <a:r>
              <a:rPr lang="en-GB">
                <a:latin typeface="HelveticaNeueLT Pro 55 Roman" panose="020B0604020202020204" pitchFamily="34" charset="0"/>
              </a:rPr>
              <a:t>Compare your list to ours.</a:t>
            </a:r>
          </a:p>
          <a:p>
            <a:pPr marL="0" indent="0">
              <a:lnSpc>
                <a:spcPct val="100000"/>
              </a:lnSpc>
              <a:buNone/>
            </a:pPr>
            <a:endParaRPr lang="en-GB">
              <a:latin typeface="HelveticaNeueLT Pro 55 Roman" panose="020B0604020202020204" pitchFamily="34" charset="0"/>
            </a:endParaRPr>
          </a:p>
          <a:p>
            <a:pPr marL="0" indent="0" algn="ctr">
              <a:lnSpc>
                <a:spcPct val="100000"/>
              </a:lnSpc>
              <a:buNone/>
            </a:pPr>
            <a:r>
              <a:rPr lang="en-GB">
                <a:latin typeface="HelveticaNeueLT Pro 55 Roman" panose="020B0604020202020204" pitchFamily="34" charset="0"/>
              </a:rPr>
              <a:t>How did you do?</a:t>
            </a:r>
          </a:p>
        </p:txBody>
      </p:sp>
      <p:sp>
        <p:nvSpPr>
          <p:cNvPr id="12" name="Rectangle 11">
            <a:extLst>
              <a:ext uri="{FF2B5EF4-FFF2-40B4-BE49-F238E27FC236}">
                <a16:creationId xmlns:a16="http://schemas.microsoft.com/office/drawing/2014/main" id="{E8C5D003-4D83-3BF5-5D08-A83A8A0954A1}"/>
              </a:ext>
            </a:extLst>
          </p:cNvPr>
          <p:cNvSpPr/>
          <p:nvPr/>
        </p:nvSpPr>
        <p:spPr>
          <a:xfrm>
            <a:off x="6963518" y="365126"/>
            <a:ext cx="4017454" cy="5235357"/>
          </a:xfrm>
          <a:prstGeom prst="rect">
            <a:avLst/>
          </a:prstGeom>
          <a:solidFill>
            <a:srgbClr val="BADDEA"/>
          </a:solidFill>
          <a:ln>
            <a:solidFill>
              <a:schemeClr val="tx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nSpc>
                <a:spcPct val="120000"/>
              </a:lnSpc>
              <a:buFont typeface="+mj-lt"/>
              <a:buAutoNum type="arabicPeriod"/>
            </a:pPr>
            <a:r>
              <a:rPr lang="en-GB">
                <a:solidFill>
                  <a:schemeClr val="tx1"/>
                </a:solidFill>
                <a:latin typeface="Segoe Print"/>
                <a:cs typeface="Cavolini"/>
              </a:rPr>
              <a:t>Move items off the floor</a:t>
            </a:r>
            <a:endParaRPr lang="en-US">
              <a:solidFill>
                <a:schemeClr val="tx1"/>
              </a:solidFill>
              <a:latin typeface="Segoe Print"/>
              <a:cs typeface="Cavolini"/>
            </a:endParaRPr>
          </a:p>
          <a:p>
            <a:pPr marL="342900" indent="-342900">
              <a:lnSpc>
                <a:spcPct val="120000"/>
              </a:lnSpc>
              <a:buFont typeface="+mj-lt"/>
              <a:buAutoNum type="arabicPeriod"/>
            </a:pPr>
            <a:r>
              <a:rPr lang="en-GB">
                <a:solidFill>
                  <a:schemeClr val="tx1"/>
                </a:solidFill>
                <a:latin typeface="Segoe Print"/>
                <a:cs typeface="Cavolini"/>
              </a:rPr>
              <a:t>Take photos</a:t>
            </a:r>
          </a:p>
          <a:p>
            <a:pPr marL="342900" indent="-342900">
              <a:lnSpc>
                <a:spcPct val="120000"/>
              </a:lnSpc>
              <a:buFont typeface="+mj-lt"/>
              <a:buAutoNum type="arabicPeriod"/>
            </a:pPr>
            <a:r>
              <a:rPr lang="en-GB">
                <a:solidFill>
                  <a:schemeClr val="tx1"/>
                </a:solidFill>
                <a:latin typeface="Segoe Print"/>
                <a:cs typeface="Cavolini"/>
              </a:rPr>
              <a:t>Ask how to switch off electricity and gas</a:t>
            </a:r>
          </a:p>
          <a:p>
            <a:pPr marL="342900" indent="-342900">
              <a:lnSpc>
                <a:spcPct val="120000"/>
              </a:lnSpc>
              <a:buFont typeface="+mj-lt"/>
              <a:buAutoNum type="arabicPeriod"/>
            </a:pPr>
            <a:r>
              <a:rPr lang="en-GB">
                <a:solidFill>
                  <a:schemeClr val="tx1"/>
                </a:solidFill>
                <a:latin typeface="Segoe Print"/>
                <a:cs typeface="Cavolini"/>
              </a:rPr>
              <a:t>Ask about moving the car</a:t>
            </a:r>
          </a:p>
          <a:p>
            <a:pPr marL="342900" indent="-342900">
              <a:lnSpc>
                <a:spcPct val="120000"/>
              </a:lnSpc>
              <a:buAutoNum type="arabicPeriod"/>
            </a:pPr>
            <a:r>
              <a:rPr lang="en-GB">
                <a:solidFill>
                  <a:schemeClr val="tx1"/>
                </a:solidFill>
                <a:latin typeface="Segoe Print"/>
                <a:cs typeface="Cavolini"/>
              </a:rPr>
              <a:t>Have a bug out bag ready</a:t>
            </a:r>
            <a:endParaRPr lang="en-GB">
              <a:solidFill>
                <a:schemeClr val="tx1"/>
              </a:solidFill>
            </a:endParaRPr>
          </a:p>
          <a:p>
            <a:pPr marL="342900" indent="-342900">
              <a:lnSpc>
                <a:spcPct val="120000"/>
              </a:lnSpc>
              <a:buFont typeface="+mj-lt"/>
              <a:buAutoNum type="arabicPeriod"/>
            </a:pPr>
            <a:r>
              <a:rPr lang="en-GB">
                <a:solidFill>
                  <a:schemeClr val="tx1"/>
                </a:solidFill>
                <a:latin typeface="Segoe Print"/>
                <a:cs typeface="Cavolini"/>
              </a:rPr>
              <a:t>Have some tins of food</a:t>
            </a:r>
            <a:endParaRPr lang="en-GB">
              <a:solidFill>
                <a:schemeClr val="tx1"/>
              </a:solidFill>
              <a:latin typeface="Segoe Print" panose="02000600000000000000" pitchFamily="2" charset="0"/>
              <a:cs typeface="Cavolini" panose="020B0502040204020203" pitchFamily="66" charset="0"/>
            </a:endParaRPr>
          </a:p>
          <a:p>
            <a:pPr marL="342900" indent="-342900">
              <a:lnSpc>
                <a:spcPct val="120000"/>
              </a:lnSpc>
              <a:buFont typeface="+mj-lt"/>
              <a:buAutoNum type="arabicPeriod"/>
            </a:pPr>
            <a:r>
              <a:rPr lang="en-GB">
                <a:solidFill>
                  <a:schemeClr val="tx1"/>
                </a:solidFill>
                <a:latin typeface="Segoe Print"/>
                <a:cs typeface="Cavolini"/>
              </a:rPr>
              <a:t>Have a torch</a:t>
            </a:r>
          </a:p>
          <a:p>
            <a:pPr marL="342900" indent="-342900">
              <a:lnSpc>
                <a:spcPct val="120000"/>
              </a:lnSpc>
              <a:buFont typeface="+mj-lt"/>
              <a:buAutoNum type="arabicPeriod"/>
            </a:pPr>
            <a:r>
              <a:rPr lang="en-GB">
                <a:solidFill>
                  <a:schemeClr val="tx1"/>
                </a:solidFill>
                <a:latin typeface="Segoe Print"/>
                <a:cs typeface="Cavolini"/>
              </a:rPr>
              <a:t>Use sandbags</a:t>
            </a:r>
          </a:p>
          <a:p>
            <a:pPr marL="342900" indent="-342900">
              <a:lnSpc>
                <a:spcPct val="120000"/>
              </a:lnSpc>
              <a:buFont typeface="+mj-lt"/>
              <a:buAutoNum type="arabicPeriod"/>
            </a:pPr>
            <a:r>
              <a:rPr lang="en-GB">
                <a:solidFill>
                  <a:schemeClr val="tx1"/>
                </a:solidFill>
                <a:latin typeface="Segoe Print"/>
                <a:cs typeface="Cavolini"/>
              </a:rPr>
              <a:t>Avoid travelling anywhere</a:t>
            </a:r>
          </a:p>
          <a:p>
            <a:pPr marL="342900" indent="-342900">
              <a:lnSpc>
                <a:spcPct val="120000"/>
              </a:lnSpc>
              <a:buAutoNum type="arabicPeriod"/>
            </a:pPr>
            <a:r>
              <a:rPr lang="en-GB">
                <a:solidFill>
                  <a:schemeClr val="tx1"/>
                </a:solidFill>
                <a:latin typeface="Segoe Print"/>
                <a:cs typeface="Cavolini"/>
              </a:rPr>
              <a:t> Tell others and help if you can</a:t>
            </a:r>
          </a:p>
        </p:txBody>
      </p:sp>
      <p:sp>
        <p:nvSpPr>
          <p:cNvPr id="7" name="Content Placeholder 5">
            <a:extLst>
              <a:ext uri="{FF2B5EF4-FFF2-40B4-BE49-F238E27FC236}">
                <a16:creationId xmlns:a16="http://schemas.microsoft.com/office/drawing/2014/main" id="{8449BF85-35CD-C722-C95A-E4DD83A0786B}"/>
              </a:ext>
            </a:extLst>
          </p:cNvPr>
          <p:cNvSpPr txBox="1">
            <a:spLocks/>
          </p:cNvSpPr>
          <p:nvPr/>
        </p:nvSpPr>
        <p:spPr>
          <a:xfrm>
            <a:off x="688582" y="5116453"/>
            <a:ext cx="4711338" cy="534961"/>
          </a:xfrm>
          <a:prstGeom prst="rect">
            <a:avLst/>
          </a:prstGeom>
        </p:spPr>
        <p:txBody>
          <a:bodyPr vert="horz" lIns="91440" tIns="45720" rIns="91440" bIns="45720" rtlCol="0" anchor="t">
            <a:normAutofit fontScale="62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a:latin typeface="HelveticaNeueLT Pro 55 Roman"/>
              </a:rPr>
              <a:t>Bug out bag – a bag of items ready to grab in an emergency.</a:t>
            </a:r>
            <a:endParaRPr lang="en-GB">
              <a:latin typeface="HelveticaNeueLT Pro 55 Roman" panose="020B0604020202020204" pitchFamily="34" charset="0"/>
            </a:endParaRPr>
          </a:p>
        </p:txBody>
      </p:sp>
      <p:sp>
        <p:nvSpPr>
          <p:cNvPr id="5" name="TextBox 4">
            <a:extLst>
              <a:ext uri="{FF2B5EF4-FFF2-40B4-BE49-F238E27FC236}">
                <a16:creationId xmlns:a16="http://schemas.microsoft.com/office/drawing/2014/main" id="{4329C5A6-ABB8-E8DB-C700-9B3F706E2155}"/>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descr="A picture containing logo&#10;&#10;Description automatically generated">
            <a:extLst>
              <a:ext uri="{FF2B5EF4-FFF2-40B4-BE49-F238E27FC236}">
                <a16:creationId xmlns:a16="http://schemas.microsoft.com/office/drawing/2014/main" id="{744D98F8-91A2-5177-4934-B51CF1C082BF}"/>
              </a:ext>
            </a:extLst>
          </p:cNvPr>
          <p:cNvPicPr>
            <a:picLocks noChangeAspect="1"/>
          </p:cNvPicPr>
          <p:nvPr/>
        </p:nvPicPr>
        <p:blipFill rotWithShape="1">
          <a:blip r:embed="rId3">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50384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iving room with a fireplace&#10;&#10;Description automatically generated">
            <a:extLst>
              <a:ext uri="{FF2B5EF4-FFF2-40B4-BE49-F238E27FC236}">
                <a16:creationId xmlns:a16="http://schemas.microsoft.com/office/drawing/2014/main" id="{F8ECFEF7-0C78-E206-8875-B95055C04F6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71209" y="280236"/>
            <a:ext cx="10515600" cy="5595270"/>
          </a:xfrm>
          <a:prstGeom prst="rect">
            <a:avLst/>
          </a:prstGeom>
        </p:spPr>
      </p:pic>
      <p:pic>
        <p:nvPicPr>
          <p:cNvPr id="8" name="Picture 7" descr="Logo, icon&#10;&#10;Description automatically generated">
            <a:extLst>
              <a:ext uri="{FF2B5EF4-FFF2-40B4-BE49-F238E27FC236}">
                <a16:creationId xmlns:a16="http://schemas.microsoft.com/office/drawing/2014/main" id="{882381B1-60DB-DF9B-C822-D460EC486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9" name="Rectangle 8">
            <a:extLst>
              <a:ext uri="{FF2B5EF4-FFF2-40B4-BE49-F238E27FC236}">
                <a16:creationId xmlns:a16="http://schemas.microsoft.com/office/drawing/2014/main" id="{01CCAEEE-2078-4303-5AD6-C8F81FD53456}"/>
              </a:ext>
            </a:extLst>
          </p:cNvPr>
          <p:cNvSpPr/>
          <p:nvPr/>
        </p:nvSpPr>
        <p:spPr>
          <a:xfrm>
            <a:off x="8273826" y="3404681"/>
            <a:ext cx="2912983"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How can </a:t>
            </a:r>
            <a:r>
              <a:rPr lang="en-GB" sz="2800" b="1">
                <a:solidFill>
                  <a:schemeClr val="tx1"/>
                </a:solidFill>
                <a:latin typeface="Arial" panose="020B0604020202020204" pitchFamily="34" charset="0"/>
                <a:cs typeface="Arial" panose="020B0604020202020204" pitchFamily="34" charset="0"/>
              </a:rPr>
              <a:t>you</a:t>
            </a:r>
            <a:r>
              <a:rPr lang="en-GB" sz="2800">
                <a:solidFill>
                  <a:schemeClr val="tx1"/>
                </a:solidFill>
                <a:latin typeface="Arial" panose="020B0604020202020204" pitchFamily="34" charset="0"/>
                <a:cs typeface="Arial" panose="020B0604020202020204" pitchFamily="34" charset="0"/>
              </a:rPr>
              <a:t> prepare your home for a flood emergency?</a:t>
            </a:r>
          </a:p>
          <a:p>
            <a:pPr algn="ctr"/>
            <a:endParaRPr lang="en-GB"/>
          </a:p>
        </p:txBody>
      </p:sp>
      <p:sp>
        <p:nvSpPr>
          <p:cNvPr id="11" name="TextBox 10">
            <a:extLst>
              <a:ext uri="{FF2B5EF4-FFF2-40B4-BE49-F238E27FC236}">
                <a16:creationId xmlns:a16="http://schemas.microsoft.com/office/drawing/2014/main" id="{EB4706A2-A064-9F43-01AB-F8751171E038}"/>
              </a:ext>
            </a:extLst>
          </p:cNvPr>
          <p:cNvSpPr txBox="1"/>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pic>
        <p:nvPicPr>
          <p:cNvPr id="2" name="Picture 1" descr="A picture containing logo&#10;&#10;Description automatically generated">
            <a:extLst>
              <a:ext uri="{FF2B5EF4-FFF2-40B4-BE49-F238E27FC236}">
                <a16:creationId xmlns:a16="http://schemas.microsoft.com/office/drawing/2014/main" id="{4AEE402A-A99B-E62D-F7AC-32A2C7A44F38}"/>
              </a:ext>
            </a:extLst>
          </p:cNvPr>
          <p:cNvPicPr>
            <a:picLocks noChangeAspect="1"/>
          </p:cNvPicPr>
          <p:nvPr/>
        </p:nvPicPr>
        <p:blipFill rotWithShape="1">
          <a:blip r:embed="rId6">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3275015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6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2000">
                                          <p:cBhvr additive="base">
                                            <p:cTn id="7" dur="1900" fill="hold"/>
                                            <p:tgtEl>
                                              <p:spTgt spid="9"/>
                                            </p:tgtEl>
                                            <p:attrNameLst>
                                              <p:attrName>ppt_x</p:attrName>
                                            </p:attrNameLst>
                                          </p:cBhvr>
                                          <p:tavLst>
                                            <p:tav tm="0">
                                              <p:val>
                                                <p:strVal val="1+#ppt_w/2"/>
                                              </p:val>
                                            </p:tav>
                                            <p:tav tm="100000">
                                              <p:val>
                                                <p:strVal val="#ppt_x"/>
                                              </p:val>
                                            </p:tav>
                                          </p:tavLst>
                                        </p:anim>
                                        <p:anim calcmode="lin" valueType="num" p14:bounceEnd="62000">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900" fill="hold"/>
                                            <p:tgtEl>
                                              <p:spTgt spid="9"/>
                                            </p:tgtEl>
                                            <p:attrNameLst>
                                              <p:attrName>ppt_x</p:attrName>
                                            </p:attrNameLst>
                                          </p:cBhvr>
                                          <p:tavLst>
                                            <p:tav tm="0">
                                              <p:val>
                                                <p:strVal val="1+#ppt_w/2"/>
                                              </p:val>
                                            </p:tav>
                                            <p:tav tm="100000">
                                              <p:val>
                                                <p:strVal val="#ppt_x"/>
                                              </p:val>
                                            </p:tav>
                                          </p:tavLst>
                                        </p:anim>
                                        <p:anim calcmode="lin" valueType="num">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761655E-C2D9-DB3D-2CCD-952A256BF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9218B7B-536D-90D1-5E0A-ABAA32C1C956}"/>
              </a:ext>
            </a:extLst>
          </p:cNvPr>
          <p:cNvSpPr txBox="1"/>
          <p:nvPr/>
        </p:nvSpPr>
        <p:spPr>
          <a:xfrm rot="16200000">
            <a:off x="10979225" y="650560"/>
            <a:ext cx="123830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End</a:t>
            </a:r>
          </a:p>
        </p:txBody>
      </p:sp>
      <p:pic>
        <p:nvPicPr>
          <p:cNvPr id="2" name="Picture 1" descr="A picture containing logo&#10;&#10;Description automatically generated">
            <a:extLst>
              <a:ext uri="{FF2B5EF4-FFF2-40B4-BE49-F238E27FC236}">
                <a16:creationId xmlns:a16="http://schemas.microsoft.com/office/drawing/2014/main" id="{BD766E6F-F28B-C802-6BA0-4667E6B7C69A}"/>
              </a:ext>
            </a:extLst>
          </p:cNvPr>
          <p:cNvPicPr>
            <a:picLocks noChangeAspect="1"/>
          </p:cNvPicPr>
          <p:nvPr/>
        </p:nvPicPr>
        <p:blipFill rotWithShape="1">
          <a:blip r:embed="rId3">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0149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p:cNvSpPr>
          <p:nvPr>
            <p:ph type="title"/>
          </p:nvPr>
        </p:nvSpPr>
        <p:spPr/>
        <p:txBody>
          <a:bodyPr/>
          <a:lstStyle/>
          <a:p>
            <a:r>
              <a:rPr lang="en-GB">
                <a:latin typeface="HelveticaNeueLT Pro 65 Md" panose="020B0804020202020204" pitchFamily="34" charset="0"/>
              </a:rPr>
              <a:t>Resources and support</a:t>
            </a:r>
          </a:p>
        </p:txBody>
      </p:sp>
      <p:sp>
        <p:nvSpPr>
          <p:cNvPr id="2" name="Text Placeholder 1">
            <a:extLst>
              <a:ext uri="{FF2B5EF4-FFF2-40B4-BE49-F238E27FC236}">
                <a16:creationId xmlns:a16="http://schemas.microsoft.com/office/drawing/2014/main" id="{0480289D-F3CA-C7D2-74E3-7DCAB6EDA105}"/>
              </a:ext>
            </a:extLst>
          </p:cNvPr>
          <p:cNvSpPr>
            <a:spLocks noGrp="1"/>
          </p:cNvSpPr>
          <p:nvPr>
            <p:ph type="body" idx="1"/>
          </p:nvPr>
        </p:nvSpPr>
        <p:spPr/>
        <p:txBody>
          <a:bodyPr/>
          <a:lstStyle/>
          <a:p>
            <a:endParaRPr lang="en-GB"/>
          </a:p>
        </p:txBody>
      </p:sp>
      <p:pic>
        <p:nvPicPr>
          <p:cNvPr id="3" name="Picture 2" descr="A picture containing logo&#10;&#10;Description automatically generated">
            <a:extLst>
              <a:ext uri="{FF2B5EF4-FFF2-40B4-BE49-F238E27FC236}">
                <a16:creationId xmlns:a16="http://schemas.microsoft.com/office/drawing/2014/main" id="{F03064BD-E570-A0B5-8498-308F3EF2213F}"/>
              </a:ext>
            </a:extLst>
          </p:cNvPr>
          <p:cNvPicPr>
            <a:picLocks noChangeAspect="1"/>
          </p:cNvPicPr>
          <p:nvPr/>
        </p:nvPicPr>
        <p:blipFill rotWithShape="1">
          <a:blip r:embed="rId2">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4994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5A8D95F4-1645-4878-2CEA-B87BD26D4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extBox 2">
            <a:extLst>
              <a:ext uri="{FF2B5EF4-FFF2-40B4-BE49-F238E27FC236}">
                <a16:creationId xmlns:a16="http://schemas.microsoft.com/office/drawing/2014/main" id="{216949A1-24EB-BF20-7948-E7A39F284DA3}"/>
              </a:ext>
            </a:extLst>
          </p:cNvPr>
          <p:cNvSpPr txBox="1"/>
          <p:nvPr/>
        </p:nvSpPr>
        <p:spPr>
          <a:xfrm rot="16200000">
            <a:off x="10142489" y="1487294"/>
            <a:ext cx="291177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First aid app</a:t>
            </a:r>
          </a:p>
        </p:txBody>
      </p:sp>
      <p:sp>
        <p:nvSpPr>
          <p:cNvPr id="2" name="Rectangle 1">
            <a:extLst>
              <a:ext uri="{FF2B5EF4-FFF2-40B4-BE49-F238E27FC236}">
                <a16:creationId xmlns:a16="http://schemas.microsoft.com/office/drawing/2014/main" id="{F9FCB434-FD74-0958-997B-00F2A000BA34}"/>
              </a:ext>
            </a:extLst>
          </p:cNvPr>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AFD6FA72-C612-6667-1249-9C0BD216016F}"/>
              </a:ext>
            </a:extLst>
          </p:cNvPr>
          <p:cNvPicPr>
            <a:picLocks noChangeAspect="1"/>
          </p:cNvPicPr>
          <p:nvPr/>
        </p:nvPicPr>
        <p:blipFill rotWithShape="1">
          <a:blip r:embed="rId3">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98750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p:cNvSpPr>
          <p:nvPr>
            <p:ph type="title"/>
          </p:nvPr>
        </p:nvSpPr>
        <p:spPr>
          <a:xfrm>
            <a:off x="518321" y="119279"/>
            <a:ext cx="10205704" cy="1301751"/>
          </a:xfrm>
        </p:spPr>
        <p:txBody>
          <a:bodyPr>
            <a:normAutofit/>
          </a:bodyPr>
          <a:lstStyle/>
          <a:p>
            <a:r>
              <a:rPr lang="en-GB" sz="4000" b="1">
                <a:latin typeface="HelveticaNeueLT Pro 55 Roman"/>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extBox 7">
            <a:extLst>
              <a:ext uri="{FF2B5EF4-FFF2-40B4-BE49-F238E27FC236}">
                <a16:creationId xmlns:a16="http://schemas.microsoft.com/office/drawing/2014/main" id="{996BA5D2-8FCF-1091-7073-03219265D4CA}"/>
              </a:ext>
            </a:extLst>
          </p:cNvPr>
          <p:cNvSpPr txBox="1"/>
          <p:nvPr/>
        </p:nvSpPr>
        <p:spPr>
          <a:xfrm rot="16200000">
            <a:off x="10371543" y="1258241"/>
            <a:ext cx="245366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grpSp>
        <p:nvGrpSpPr>
          <p:cNvPr id="27" name="Group 26">
            <a:extLst>
              <a:ext uri="{FF2B5EF4-FFF2-40B4-BE49-F238E27FC236}">
                <a16:creationId xmlns:a16="http://schemas.microsoft.com/office/drawing/2014/main" id="{5D711EA8-EBF1-A319-9C8B-DF8452E8983D}"/>
              </a:ext>
            </a:extLst>
          </p:cNvPr>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p:cNvSpPr>
            <p:nvPr/>
          </p:nvSpPr>
          <p:spPr>
            <a:xfrm rot="21550318">
              <a:off x="8936926" y="1876655"/>
              <a:ext cx="1954192" cy="1133763"/>
            </a:xfrm>
            <a:prstGeom prst="rect">
              <a:avLst/>
            </a:prstGeom>
          </p:spPr>
          <p:txBody>
            <a:bodyPr vert="horz" lIns="91440" tIns="45720" rIns="91440" bIns="45720" rtlCol="0">
              <a:normAutofit fontScale="77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24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t>Get advice and information in a flood by calling Floodline. </a:t>
            </a:r>
            <a:br>
              <a:rPr lang="en-GB" sz="1200"/>
            </a:br>
            <a:r>
              <a:rPr lang="en-GB" sz="1600" b="0" i="0">
                <a:solidFill>
                  <a:srgbClr val="0B0C0C"/>
                </a:solidFill>
                <a:effectLst/>
              </a:rPr>
              <a:t>Telephone: </a:t>
            </a:r>
            <a:r>
              <a:rPr lang="en-GB" sz="1600" b="1" i="0">
                <a:solidFill>
                  <a:srgbClr val="0B0C0C"/>
                </a:solidFill>
                <a:effectLst/>
              </a:rPr>
              <a:t>0345 988 1188</a:t>
            </a:r>
            <a:br>
              <a:rPr lang="en-GB" sz="1600"/>
            </a:br>
            <a:r>
              <a:rPr lang="en-GB" sz="1600" b="0" i="0">
                <a:solidFill>
                  <a:srgbClr val="0B0C0C"/>
                </a:solidFill>
                <a:effectLst/>
              </a:rPr>
              <a:t>Textphone: </a:t>
            </a:r>
            <a:r>
              <a:rPr lang="en-GB" sz="1600" b="1" i="0">
                <a:solidFill>
                  <a:srgbClr val="0B0C0C"/>
                </a:solidFill>
                <a:effectLst/>
              </a:rPr>
              <a:t>0345 602 6340</a:t>
            </a:r>
            <a:br>
              <a:rPr lang="en-GB" sz="1600"/>
            </a:br>
            <a:r>
              <a:rPr lang="en-GB" sz="1600" b="0" i="0">
                <a:solidFill>
                  <a:srgbClr val="0B0C0C"/>
                </a:solidFill>
                <a:effectLst/>
              </a:rPr>
              <a:t>24-hour service</a:t>
            </a:r>
            <a:br>
              <a:rPr lang="en-GB" sz="1600" b="0" i="0">
                <a:solidFill>
                  <a:srgbClr val="0B0C0C"/>
                </a:solidFill>
                <a:effectLst/>
              </a:rPr>
            </a:br>
            <a:r>
              <a:rPr lang="en-GB" sz="1600">
                <a:solidFill>
                  <a:srgbClr val="0B0C0C"/>
                </a:solidFill>
              </a:rPr>
              <a:t>Sign up for free alerts</a:t>
            </a:r>
            <a:endParaRPr lang="en-GB" sz="1800"/>
          </a:p>
        </p:txBody>
      </p:sp>
      <p:sp>
        <p:nvSpPr>
          <p:cNvPr id="13" name="Rectangle 12">
            <a:extLst>
              <a:ext uri="{FF2B5EF4-FFF2-40B4-BE49-F238E27FC236}">
                <a16:creationId xmlns:a16="http://schemas.microsoft.com/office/drawing/2014/main" id="{62288D96-B73D-159B-B6BC-741116977A01}"/>
              </a:ext>
            </a:extLst>
          </p:cNvPr>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10;&#10;Description automatically generated">
            <a:extLst>
              <a:ext uri="{FF2B5EF4-FFF2-40B4-BE49-F238E27FC236}">
                <a16:creationId xmlns:a16="http://schemas.microsoft.com/office/drawing/2014/main" id="{7AA8FBF9-E749-05F6-EA9A-2573ABBE7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8399" y="4004146"/>
            <a:ext cx="1292859" cy="1292859"/>
          </a:xfrm>
          <a:prstGeom prst="rect">
            <a:avLst/>
          </a:prstGeom>
        </p:spPr>
      </p:pic>
      <p:pic>
        <p:nvPicPr>
          <p:cNvPr id="26" name="Picture 25" descr="Qr code&#10;&#10;Description automatically generated">
            <a:extLst>
              <a:ext uri="{FF2B5EF4-FFF2-40B4-BE49-F238E27FC236}">
                <a16:creationId xmlns:a16="http://schemas.microsoft.com/office/drawing/2014/main" id="{8E1E4655-C39D-9F27-0D03-C26724A2B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02849">
            <a:off x="9189589" y="3035893"/>
            <a:ext cx="1468826" cy="1468826"/>
          </a:xfrm>
          <a:prstGeom prst="rect">
            <a:avLst/>
          </a:prstGeom>
        </p:spPr>
      </p:pic>
      <p:pic>
        <p:nvPicPr>
          <p:cNvPr id="12" name="Picture 11" descr="Qr code&#10;&#10;Description automatically generated">
            <a:extLst>
              <a:ext uri="{FF2B5EF4-FFF2-40B4-BE49-F238E27FC236}">
                <a16:creationId xmlns:a16="http://schemas.microsoft.com/office/drawing/2014/main" id="{B4E96BA0-56BE-BA62-25BA-175E10481C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BD331AF3-E844-53BC-351F-558DC5DFF1F9}"/>
              </a:ext>
            </a:extLst>
          </p:cNvPr>
          <p:cNvSpPr txBox="1"/>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p:cNvSpPr>
          <p:nvPr>
            <p:ph type="title" idx="4294967295"/>
          </p:nvPr>
        </p:nvSpPr>
        <p:spPr>
          <a:xfrm>
            <a:off x="482913" y="315484"/>
            <a:ext cx="10206038" cy="1301750"/>
          </a:xfrm>
        </p:spPr>
        <p:txBody>
          <a:bodyPr>
            <a:normAutofit/>
          </a:bodyPr>
          <a:lstStyle/>
          <a:p>
            <a:r>
              <a:rPr lang="en-GB" sz="4000" b="1">
                <a:latin typeface="HelveticaNeueLT Pro 55 Roman"/>
              </a:rPr>
              <a:t>Flood maps in the UK</a:t>
            </a:r>
          </a:p>
        </p:txBody>
      </p:sp>
      <p:sp>
        <p:nvSpPr>
          <p:cNvPr id="11" name="TextBox 10">
            <a:extLst>
              <a:ext uri="{FF2B5EF4-FFF2-40B4-BE49-F238E27FC236}">
                <a16:creationId xmlns:a16="http://schemas.microsoft.com/office/drawing/2014/main" id="{BEFD5488-4C81-F106-A38D-903E065F7F7C}"/>
              </a:ext>
            </a:extLst>
          </p:cNvPr>
          <p:cNvSpPr txBox="1"/>
          <p:nvPr/>
        </p:nvSpPr>
        <p:spPr>
          <a:xfrm rot="16200000">
            <a:off x="10223079" y="1395198"/>
            <a:ext cx="2727581"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Flood maps</a:t>
            </a:r>
          </a:p>
        </p:txBody>
      </p:sp>
      <p:pic>
        <p:nvPicPr>
          <p:cNvPr id="12" name="Picture 11" descr="A picture containing text&#10;&#10;Description automatically generated">
            <a:extLst>
              <a:ext uri="{FF2B5EF4-FFF2-40B4-BE49-F238E27FC236}">
                <a16:creationId xmlns:a16="http://schemas.microsoft.com/office/drawing/2014/main" id="{DE2418D8-9EE3-7963-73E9-C5BCD7E6869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12294" y="124749"/>
            <a:ext cx="4436533" cy="6102153"/>
          </a:xfrm>
          <a:prstGeom prst="rect">
            <a:avLst/>
          </a:prstGeom>
        </p:spPr>
      </p:pic>
      <p:sp>
        <p:nvSpPr>
          <p:cNvPr id="26" name="TextBox 25">
            <a:extLst>
              <a:ext uri="{FF2B5EF4-FFF2-40B4-BE49-F238E27FC236}">
                <a16:creationId xmlns:a16="http://schemas.microsoft.com/office/drawing/2014/main" id="{72635824-722A-1DEC-444A-8C078FA9F59E}"/>
              </a:ext>
            </a:extLst>
          </p:cNvPr>
          <p:cNvSpPr txBox="1"/>
          <p:nvPr/>
        </p:nvSpPr>
        <p:spPr>
          <a:xfrm>
            <a:off x="8629829" y="1865310"/>
            <a:ext cx="1490133" cy="369332"/>
          </a:xfrm>
          <a:prstGeom prst="rect">
            <a:avLst/>
          </a:prstGeom>
          <a:noFill/>
        </p:spPr>
        <p:txBody>
          <a:bodyPr wrap="square">
            <a:spAutoFit/>
          </a:bodyPr>
          <a:lstStyle/>
          <a:p>
            <a:pPr algn="ctr"/>
            <a:r>
              <a:rPr lang="en-GB" sz="1800" b="1">
                <a:latin typeface="HelveticaNeueLT Pro 55 Roman" panose="020B0604020202020204" pitchFamily="34" charset="0"/>
              </a:rPr>
              <a:t>Scotland</a:t>
            </a:r>
          </a:p>
        </p:txBody>
      </p:sp>
      <p:sp>
        <p:nvSpPr>
          <p:cNvPr id="29" name="TextBox 28">
            <a:extLst>
              <a:ext uri="{FF2B5EF4-FFF2-40B4-BE49-F238E27FC236}">
                <a16:creationId xmlns:a16="http://schemas.microsoft.com/office/drawing/2014/main" id="{08CC4185-841D-68DC-7748-8039B1BA76CF}"/>
              </a:ext>
            </a:extLst>
          </p:cNvPr>
          <p:cNvSpPr txBox="1"/>
          <p:nvPr/>
        </p:nvSpPr>
        <p:spPr>
          <a:xfrm>
            <a:off x="6637750" y="5122435"/>
            <a:ext cx="1196622" cy="369332"/>
          </a:xfrm>
          <a:prstGeom prst="rect">
            <a:avLst/>
          </a:prstGeom>
          <a:noFill/>
        </p:spPr>
        <p:txBody>
          <a:bodyPr wrap="square">
            <a:spAutoFit/>
          </a:bodyPr>
          <a:lstStyle/>
          <a:p>
            <a:pPr algn="ctr"/>
            <a:r>
              <a:rPr lang="en-GB" sz="1800" b="1">
                <a:latin typeface="HelveticaNeueLT Pro 55 Roman" panose="020B0604020202020204" pitchFamily="34" charset="0"/>
              </a:rPr>
              <a:t>Wales</a:t>
            </a:r>
          </a:p>
        </p:txBody>
      </p:sp>
      <p:sp>
        <p:nvSpPr>
          <p:cNvPr id="31" name="TextBox 30">
            <a:extLst>
              <a:ext uri="{FF2B5EF4-FFF2-40B4-BE49-F238E27FC236}">
                <a16:creationId xmlns:a16="http://schemas.microsoft.com/office/drawing/2014/main" id="{822A1D97-6892-0E11-15DD-70F824B9B14D}"/>
              </a:ext>
            </a:extLst>
          </p:cNvPr>
          <p:cNvSpPr txBox="1"/>
          <p:nvPr/>
        </p:nvSpPr>
        <p:spPr>
          <a:xfrm>
            <a:off x="9830996" y="3664013"/>
            <a:ext cx="1207911" cy="369332"/>
          </a:xfrm>
          <a:prstGeom prst="rect">
            <a:avLst/>
          </a:prstGeom>
          <a:noFill/>
        </p:spPr>
        <p:txBody>
          <a:bodyPr wrap="square">
            <a:spAutoFit/>
          </a:bodyPr>
          <a:lstStyle/>
          <a:p>
            <a:pPr algn="ctr"/>
            <a:r>
              <a:rPr lang="en-GB" sz="1800" b="1">
                <a:latin typeface="HelveticaNeueLT Pro 55 Roman" panose="020B0604020202020204" pitchFamily="34" charset="0"/>
              </a:rPr>
              <a:t>England</a:t>
            </a:r>
          </a:p>
        </p:txBody>
      </p:sp>
      <p:pic>
        <p:nvPicPr>
          <p:cNvPr id="38" name="Picture 37" descr="Icon&#10;&#10;Description automatically generated">
            <a:hlinkClick r:id="rId4"/>
            <a:extLst>
              <a:ext uri="{FF2B5EF4-FFF2-40B4-BE49-F238E27FC236}">
                <a16:creationId xmlns:a16="http://schemas.microsoft.com/office/drawing/2014/main" id="{0DE9957E-FBA7-E0FF-906E-81427BB18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61" y="2902721"/>
            <a:ext cx="431800" cy="431800"/>
          </a:xfrm>
          <a:prstGeom prst="rect">
            <a:avLst/>
          </a:prstGeom>
        </p:spPr>
      </p:pic>
      <p:pic>
        <p:nvPicPr>
          <p:cNvPr id="39" name="Picture 38" descr="Icon&#10;&#10;Description automatically generated">
            <a:hlinkClick r:id="rId6"/>
            <a:extLst>
              <a:ext uri="{FF2B5EF4-FFF2-40B4-BE49-F238E27FC236}">
                <a16:creationId xmlns:a16="http://schemas.microsoft.com/office/drawing/2014/main" id="{D2D6E17A-3479-116F-5C9A-36B3D874D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9470" y="4442471"/>
            <a:ext cx="431800" cy="431800"/>
          </a:xfrm>
          <a:prstGeom prst="rect">
            <a:avLst/>
          </a:prstGeom>
        </p:spPr>
      </p:pic>
      <p:pic>
        <p:nvPicPr>
          <p:cNvPr id="40" name="Picture 39" descr="Icon&#10;&#10;Description automatically generated">
            <a:hlinkClick r:id="rId7"/>
            <a:extLst>
              <a:ext uri="{FF2B5EF4-FFF2-40B4-BE49-F238E27FC236}">
                <a16:creationId xmlns:a16="http://schemas.microsoft.com/office/drawing/2014/main" id="{8801A5A4-76C8-7786-3825-99A4C3990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8021" y="1865310"/>
            <a:ext cx="431800" cy="431800"/>
          </a:xfrm>
          <a:prstGeom prst="rect">
            <a:avLst/>
          </a:prstGeom>
        </p:spPr>
      </p:pic>
      <p:pic>
        <p:nvPicPr>
          <p:cNvPr id="41" name="Picture 40" descr="Icon&#10;&#10;Description automatically generated">
            <a:hlinkClick r:id="rId8"/>
            <a:extLst>
              <a:ext uri="{FF2B5EF4-FFF2-40B4-BE49-F238E27FC236}">
                <a16:creationId xmlns:a16="http://schemas.microsoft.com/office/drawing/2014/main" id="{A33DD238-C1D5-0821-CECD-ECC0F1F9D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072" y="4010671"/>
            <a:ext cx="431800" cy="431800"/>
          </a:xfrm>
          <a:prstGeom prst="rect">
            <a:avLst/>
          </a:prstGeom>
        </p:spPr>
      </p:pic>
      <p:sp>
        <p:nvSpPr>
          <p:cNvPr id="43" name="TextBox 42">
            <a:extLst>
              <a:ext uri="{FF2B5EF4-FFF2-40B4-BE49-F238E27FC236}">
                <a16:creationId xmlns:a16="http://schemas.microsoft.com/office/drawing/2014/main" id="{DFDE87C6-D14D-92C6-5723-9E3D33F865CA}"/>
              </a:ext>
            </a:extLst>
          </p:cNvPr>
          <p:cNvSpPr txBox="1"/>
          <p:nvPr/>
        </p:nvSpPr>
        <p:spPr>
          <a:xfrm>
            <a:off x="5074879" y="2423815"/>
            <a:ext cx="2167467" cy="369332"/>
          </a:xfrm>
          <a:prstGeom prst="rect">
            <a:avLst/>
          </a:prstGeom>
          <a:noFill/>
        </p:spPr>
        <p:txBody>
          <a:bodyPr wrap="square">
            <a:spAutoFit/>
          </a:bodyPr>
          <a:lstStyle/>
          <a:p>
            <a:pPr algn="ctr"/>
            <a:r>
              <a:rPr lang="en-GB" sz="1800" b="1">
                <a:latin typeface="HelveticaNeueLT Pro 55 Roman" panose="020B0604020202020204" pitchFamily="34" charset="0"/>
              </a:rPr>
              <a:t>Northern Ireland</a:t>
            </a:r>
          </a:p>
        </p:txBody>
      </p:sp>
      <p:sp>
        <p:nvSpPr>
          <p:cNvPr id="47" name="TextBox 46">
            <a:extLst>
              <a:ext uri="{FF2B5EF4-FFF2-40B4-BE49-F238E27FC236}">
                <a16:creationId xmlns:a16="http://schemas.microsoft.com/office/drawing/2014/main" id="{E329A917-2851-679C-F425-9469831AB0FF}"/>
              </a:ext>
            </a:extLst>
          </p:cNvPr>
          <p:cNvSpPr txBox="1"/>
          <p:nvPr/>
        </p:nvSpPr>
        <p:spPr>
          <a:xfrm>
            <a:off x="482913" y="1298595"/>
            <a:ext cx="4366204" cy="2554545"/>
          </a:xfrm>
          <a:prstGeom prst="rect">
            <a:avLst/>
          </a:prstGeom>
          <a:noFill/>
        </p:spPr>
        <p:txBody>
          <a:bodyPr wrap="square">
            <a:spAutoFit/>
          </a:bodyPr>
          <a:lstStyle/>
          <a:p>
            <a:pPr marL="0" indent="0">
              <a:buNone/>
            </a:pPr>
            <a:r>
              <a:rPr lang="en-GB" sz="3200">
                <a:latin typeface="HelveticaNeueLT Pro 55 Roman" panose="020B0604020202020204" pitchFamily="34" charset="0"/>
              </a:rPr>
              <a:t>Visit your nation’s website and examine the maps to learn about flood risks in your area.</a:t>
            </a:r>
          </a:p>
        </p:txBody>
      </p:sp>
      <p:pic>
        <p:nvPicPr>
          <p:cNvPr id="52" name="Picture 51" descr="Icon&#10;&#10;Description automatically generated">
            <a:extLst>
              <a:ext uri="{FF2B5EF4-FFF2-40B4-BE49-F238E27FC236}">
                <a16:creationId xmlns:a16="http://schemas.microsoft.com/office/drawing/2014/main" id="{43CA8F25-15DB-A931-8798-98B68DAFD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74972" y="5549715"/>
            <a:ext cx="238908" cy="238908"/>
          </a:xfrm>
          <a:prstGeom prst="rect">
            <a:avLst/>
          </a:prstGeom>
        </p:spPr>
      </p:pic>
      <p:sp>
        <p:nvSpPr>
          <p:cNvPr id="53" name="TextBox 52">
            <a:extLst>
              <a:ext uri="{FF2B5EF4-FFF2-40B4-BE49-F238E27FC236}">
                <a16:creationId xmlns:a16="http://schemas.microsoft.com/office/drawing/2014/main" id="{B9977ECA-4EA2-A406-9775-00A8DB2A4DE1}"/>
              </a:ext>
            </a:extLst>
          </p:cNvPr>
          <p:cNvSpPr txBox="1"/>
          <p:nvPr/>
        </p:nvSpPr>
        <p:spPr>
          <a:xfrm>
            <a:off x="9681531" y="5531465"/>
            <a:ext cx="1612951" cy="276999"/>
          </a:xfrm>
          <a:prstGeom prst="rect">
            <a:avLst/>
          </a:prstGeom>
          <a:noFill/>
        </p:spPr>
        <p:txBody>
          <a:bodyPr wrap="square">
            <a:spAutoFit/>
          </a:bodyPr>
          <a:lstStyle/>
          <a:p>
            <a:pPr algn="ctr"/>
            <a:r>
              <a:rPr lang="en-GB" sz="1200" b="1">
                <a:latin typeface="HelveticaNeueLT Pro 55 Roman" panose="020B0604020202020204" pitchFamily="34" charset="0"/>
              </a:rPr>
              <a:t>Select for websites</a:t>
            </a:r>
          </a:p>
        </p:txBody>
      </p:sp>
      <p:pic>
        <p:nvPicPr>
          <p:cNvPr id="4" name="Picture 3" descr="Qr code&#10;&#10;Description automatically generated">
            <a:extLst>
              <a:ext uri="{FF2B5EF4-FFF2-40B4-BE49-F238E27FC236}">
                <a16:creationId xmlns:a16="http://schemas.microsoft.com/office/drawing/2014/main" id="{B6EC351B-C36A-9FFB-DEDC-015B48E6B9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3762" y="1307573"/>
            <a:ext cx="1186543" cy="1186543"/>
          </a:xfrm>
          <a:prstGeom prst="rect">
            <a:avLst/>
          </a:prstGeom>
        </p:spPr>
      </p:pic>
      <p:pic>
        <p:nvPicPr>
          <p:cNvPr id="6" name="Picture 5" descr="Qr code&#10;&#10;Description automatically generated">
            <a:extLst>
              <a:ext uri="{FF2B5EF4-FFF2-40B4-BE49-F238E27FC236}">
                <a16:creationId xmlns:a16="http://schemas.microsoft.com/office/drawing/2014/main" id="{184777EE-4C87-E021-DA80-20776D4E09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8241" y="884843"/>
            <a:ext cx="1045959" cy="1045959"/>
          </a:xfrm>
          <a:prstGeom prst="rect">
            <a:avLst/>
          </a:prstGeom>
        </p:spPr>
      </p:pic>
      <p:pic>
        <p:nvPicPr>
          <p:cNvPr id="8" name="Picture 7" descr="Qr code&#10;&#10;Description automatically generated">
            <a:extLst>
              <a:ext uri="{FF2B5EF4-FFF2-40B4-BE49-F238E27FC236}">
                <a16:creationId xmlns:a16="http://schemas.microsoft.com/office/drawing/2014/main" id="{094C2091-BF44-DDE6-973B-415C698EF3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0283" y="3923002"/>
            <a:ext cx="1295400" cy="1295400"/>
          </a:xfrm>
          <a:prstGeom prst="rect">
            <a:avLst/>
          </a:prstGeom>
        </p:spPr>
      </p:pic>
      <p:pic>
        <p:nvPicPr>
          <p:cNvPr id="10" name="Picture 9" descr="Qr code&#10;&#10;Description automatically generated">
            <a:extLst>
              <a:ext uri="{FF2B5EF4-FFF2-40B4-BE49-F238E27FC236}">
                <a16:creationId xmlns:a16="http://schemas.microsoft.com/office/drawing/2014/main" id="{8EEAFB9B-A0B4-94F1-DB5F-556BA04165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53291" y="2687276"/>
            <a:ext cx="1069430" cy="106943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03B40603-5DFB-31D8-7332-1C7DE950009D}"/>
              </a:ext>
            </a:extLst>
          </p:cNvPr>
          <p:cNvPicPr>
            <a:picLocks noChangeAspect="1"/>
          </p:cNvPicPr>
          <p:nvPr/>
        </p:nvPicPr>
        <p:blipFill rotWithShape="1">
          <a:blip r:embed="rId13">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3336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15D4-8924-4861-87A2-D779FDD89297}"/>
              </a:ext>
            </a:extLst>
          </p:cNvPr>
          <p:cNvSpPr>
            <a:spLocks noGrp="1"/>
          </p:cNvSpPr>
          <p:nvPr>
            <p:ph type="title" idx="4294967295"/>
          </p:nvPr>
        </p:nvSpPr>
        <p:spPr>
          <a:xfrm>
            <a:off x="495358" y="590137"/>
            <a:ext cx="8342313" cy="644525"/>
          </a:xfrm>
        </p:spPr>
        <p:txBody>
          <a:bodyPr lIns="91440" tIns="45720" rIns="91440" bIns="45720" anchor="t">
            <a:normAutofit/>
          </a:bodyPr>
          <a:lstStyle/>
          <a:p>
            <a:r>
              <a:rPr lang="en-GB" sz="4000"/>
              <a:t>Sources of support</a:t>
            </a:r>
          </a:p>
        </p:txBody>
      </p:sp>
      <p:sp>
        <p:nvSpPr>
          <p:cNvPr id="6" name="Rectangle 5">
            <a:extLst>
              <a:ext uri="{FF2B5EF4-FFF2-40B4-BE49-F238E27FC236}">
                <a16:creationId xmlns:a16="http://schemas.microsoft.com/office/drawing/2014/main" id="{327CBAE3-B39B-42D6-B705-85E21DEABDE9}"/>
              </a:ext>
            </a:extLst>
          </p:cNvPr>
          <p:cNvSpPr/>
          <p:nvPr/>
        </p:nvSpPr>
        <p:spPr>
          <a:xfrm>
            <a:off x="495358" y="1551563"/>
            <a:ext cx="3264363" cy="3508653"/>
          </a:xfrm>
          <a:prstGeom prst="rect">
            <a:avLst/>
          </a:prstGeom>
        </p:spPr>
        <p:txBody>
          <a:bodyPr wrap="square">
            <a:spAutoFit/>
          </a:bodyPr>
          <a:lstStyle/>
          <a:p>
            <a:r>
              <a:rPr lang="en-GB" sz="2400" b="1">
                <a:latin typeface="HelveticaNeueLT Pro 65 Md" panose="020B0604020202020204" pitchFamily="34" charset="0"/>
              </a:rPr>
              <a:t>Contact Childline</a:t>
            </a:r>
          </a:p>
          <a:p>
            <a:r>
              <a:rPr lang="en-GB">
                <a:latin typeface="HelveticaNeueLT Pro 45 Lt" panose="020B0403020202020204" pitchFamily="34" charset="0"/>
              </a:rPr>
              <a:t>You can contact Childline about anything. Whatever your worry, it's better out than in. They are here to support you.</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a:t>
            </a:r>
            <a:r>
              <a:rPr lang="en-GB">
                <a:latin typeface="HelveticaNeueLT Pro 45 Lt" panose="020B0403020202020204" pitchFamily="34" charset="0"/>
                <a:hlinkClick r:id="rId3"/>
              </a:rPr>
              <a:t>0800 1111</a:t>
            </a:r>
            <a:r>
              <a:rPr lang="en-GB">
                <a:latin typeface="HelveticaNeueLT Pro 45 Lt" panose="020B0403020202020204" pitchFamily="34" charset="0"/>
              </a:rPr>
              <a:t> for free</a:t>
            </a:r>
          </a:p>
          <a:p>
            <a:pPr marL="285750" indent="-285750">
              <a:buFont typeface="Arial" panose="020B0604020202020204" pitchFamily="34" charset="0"/>
              <a:buChar char="•"/>
            </a:pPr>
            <a:r>
              <a:rPr lang="en-GB">
                <a:latin typeface="HelveticaNeueLT Pro 45 Lt" panose="020B0403020202020204" pitchFamily="34" charset="0"/>
              </a:rPr>
              <a:t>Have a 1-2-1 chat with a counsellor on their </a:t>
            </a:r>
            <a:r>
              <a:rPr lang="en-GB">
                <a:latin typeface="HelveticaNeueLT Pro 45 Lt" panose="020B0403020202020204" pitchFamily="34" charset="0"/>
                <a:hlinkClick r:id="rId4"/>
              </a:rPr>
              <a:t>website</a:t>
            </a:r>
            <a:endParaRPr lang="en-GB">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Email them by following the instructions on their </a:t>
            </a:r>
            <a:r>
              <a:rPr lang="en-GB">
                <a:latin typeface="HelveticaNeueLT Pro 45 Lt" panose="020B0403020202020204" pitchFamily="34" charset="0"/>
                <a:hlinkClick r:id="rId5"/>
              </a:rPr>
              <a:t>website</a:t>
            </a:r>
            <a:endParaRPr lang="en-GB" sz="1867" b="1">
              <a:solidFill>
                <a:srgbClr val="ED2A23"/>
              </a:solidFill>
              <a:latin typeface="HelveticaNeueLT Pro 45 Lt" panose="020B0403020202020204" pitchFamily="34" charset="0"/>
            </a:endParaRPr>
          </a:p>
        </p:txBody>
      </p:sp>
      <p:sp>
        <p:nvSpPr>
          <p:cNvPr id="3" name="Rectangle 2">
            <a:extLst>
              <a:ext uri="{FF2B5EF4-FFF2-40B4-BE49-F238E27FC236}">
                <a16:creationId xmlns:a16="http://schemas.microsoft.com/office/drawing/2014/main" id="{F01A4C0F-11BC-43F6-926F-6B024E6D83AF}"/>
              </a:ext>
            </a:extLst>
          </p:cNvPr>
          <p:cNvSpPr/>
          <p:nvPr/>
        </p:nvSpPr>
        <p:spPr>
          <a:xfrm>
            <a:off x="4216060" y="1594217"/>
            <a:ext cx="3461917" cy="3785652"/>
          </a:xfrm>
          <a:prstGeom prst="rect">
            <a:avLst/>
          </a:prstGeom>
        </p:spPr>
        <p:txBody>
          <a:bodyPr wrap="square">
            <a:spAutoFit/>
          </a:bodyPr>
          <a:lstStyle/>
          <a:p>
            <a:r>
              <a:rPr lang="en-GB" sz="2400" b="1">
                <a:latin typeface="HelveticaNeueLT Pro 65 Md" panose="020B0604020202020204" pitchFamily="34" charset="0"/>
              </a:rPr>
              <a:t>Contact </a:t>
            </a:r>
            <a:r>
              <a:rPr lang="en-GB" sz="2400" b="1" err="1">
                <a:latin typeface="HelveticaNeueLT Pro 65 Md" panose="020B0604020202020204" pitchFamily="34" charset="0"/>
              </a:rPr>
              <a:t>YoungMinds</a:t>
            </a:r>
            <a:endParaRPr lang="en-GB" sz="2400" b="1">
              <a:latin typeface="HelveticaNeueLT Pro 65 Md" panose="020B0604020202020204" pitchFamily="34" charset="0"/>
            </a:endParaRPr>
          </a:p>
          <a:p>
            <a:r>
              <a:rPr lang="en-GB" err="1">
                <a:latin typeface="HelveticaNeueLT Pro 45 Lt" panose="020B0403020202020204" pitchFamily="34" charset="0"/>
              </a:rPr>
              <a:t>YoungMinds</a:t>
            </a:r>
            <a:r>
              <a:rPr lang="en-GB">
                <a:latin typeface="HelveticaNeueLT Pro 45 Lt" panose="020B0403020202020204" pitchFamily="34" charset="0"/>
              </a:rPr>
              <a:t> are the UK’s leading charity fighting for children and young people's mental health.</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For 24/7 crisis support you can text YM to </a:t>
            </a:r>
            <a:r>
              <a:rPr lang="en-GB" u="sng">
                <a:latin typeface="HelveticaNeueLT Pro 45 Lt" panose="020B0403020202020204" pitchFamily="34" charset="0"/>
                <a:hlinkClick r:id="rId6">
                  <a:extLst>
                    <a:ext uri="{A12FA001-AC4F-418D-AE19-62706E023703}">
                      <ahyp:hlinkClr xmlns:ahyp="http://schemas.microsoft.com/office/drawing/2018/hyperlinkcolor" val="tx"/>
                    </a:ext>
                  </a:extLst>
                </a:hlinkClick>
              </a:rPr>
              <a:t>8525</a:t>
            </a:r>
            <a:endParaRPr lang="en-GB" u="sng">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Find out about CAMHS, who's who in mental health services and who you can call if you need to talk to someone at their </a:t>
            </a:r>
            <a:r>
              <a:rPr lang="en-GB">
                <a:latin typeface="HelveticaNeueLT Pro 45 Lt" panose="020B0403020202020204" pitchFamily="34" charset="0"/>
                <a:hlinkClick r:id="rId7"/>
              </a:rPr>
              <a:t>website</a:t>
            </a:r>
            <a:endParaRPr lang="en-GB">
              <a:latin typeface="HelveticaNeueLT Pro 45 Lt" panose="020B0403020202020204" pitchFamily="34" charset="0"/>
            </a:endParaRPr>
          </a:p>
        </p:txBody>
      </p:sp>
      <p:sp>
        <p:nvSpPr>
          <p:cNvPr id="18" name="Rectangle 17">
            <a:extLst>
              <a:ext uri="{FF2B5EF4-FFF2-40B4-BE49-F238E27FC236}">
                <a16:creationId xmlns:a16="http://schemas.microsoft.com/office/drawing/2014/main" id="{AED7DA61-F3E3-475E-B439-3D5638D0E2EF}"/>
              </a:ext>
            </a:extLst>
          </p:cNvPr>
          <p:cNvSpPr/>
          <p:nvPr/>
        </p:nvSpPr>
        <p:spPr>
          <a:xfrm>
            <a:off x="8034571" y="1580500"/>
            <a:ext cx="3461917" cy="3231654"/>
          </a:xfrm>
          <a:prstGeom prst="rect">
            <a:avLst/>
          </a:prstGeom>
        </p:spPr>
        <p:txBody>
          <a:bodyPr wrap="square">
            <a:spAutoFit/>
          </a:bodyPr>
          <a:lstStyle/>
          <a:p>
            <a:r>
              <a:rPr lang="en-GB" sz="2400" b="1">
                <a:latin typeface="HelveticaNeueLT Pro 65 Md" panose="020B0604020202020204" pitchFamily="34" charset="0"/>
              </a:rPr>
              <a:t>Contact Samaritans</a:t>
            </a:r>
          </a:p>
          <a:p>
            <a:r>
              <a:rPr lang="en-GB">
                <a:latin typeface="HelveticaNeueLT Pro 45 Lt" panose="020B0403020202020204" pitchFamily="34" charset="0"/>
              </a:rPr>
              <a:t>Samaritans is not only for the moment of crisis, they are taking action to prevent the crisis.</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them for free, 24/7 on 116 123</a:t>
            </a:r>
          </a:p>
          <a:p>
            <a:pPr marL="285750" indent="-285750">
              <a:buFont typeface="Arial" panose="020B0604020202020204" pitchFamily="34" charset="0"/>
              <a:buChar char="•"/>
            </a:pPr>
            <a:r>
              <a:rPr lang="en-GB">
                <a:latin typeface="HelveticaNeueLT Pro 45 Lt" panose="020B0403020202020204" pitchFamily="34" charset="0"/>
              </a:rPr>
              <a:t>Email them: </a:t>
            </a:r>
            <a:r>
              <a:rPr lang="en-GB">
                <a:latin typeface="HelveticaNeueLT Pro 45 Lt" panose="020B0403020202020204" pitchFamily="34" charset="0"/>
                <a:hlinkClick r:id="rId8"/>
              </a:rPr>
              <a:t>jo@samaritans.org</a:t>
            </a:r>
            <a:endParaRPr lang="en-GB">
              <a:latin typeface="HelveticaNeueLT Pro 45 Lt" panose="020B0403020202020204" pitchFamily="34" charset="0"/>
            </a:endParaRPr>
          </a:p>
          <a:p>
            <a:pPr marL="285750" indent="-285750">
              <a:buFont typeface="Arial" panose="020B0604020202020204" pitchFamily="34" charset="0"/>
              <a:buChar char="•"/>
            </a:pPr>
            <a:endParaRPr lang="en-GB">
              <a:latin typeface="HelveticaNeueLT Pro 45 Lt" panose="020B0403020202020204" pitchFamily="34" charset="0"/>
            </a:endParaRPr>
          </a:p>
        </p:txBody>
      </p:sp>
      <p:pic>
        <p:nvPicPr>
          <p:cNvPr id="7" name="Picture 6" descr="Icon&#10;&#10;Description automatically generated">
            <a:extLst>
              <a:ext uri="{FF2B5EF4-FFF2-40B4-BE49-F238E27FC236}">
                <a16:creationId xmlns:a16="http://schemas.microsoft.com/office/drawing/2014/main" id="{DBFD709E-A75E-A3E7-B72F-7994F5DA83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8492" y="347336"/>
            <a:ext cx="1130126" cy="1130126"/>
          </a:xfrm>
          <a:prstGeom prst="rect">
            <a:avLst/>
          </a:prstGeom>
        </p:spPr>
      </p:pic>
      <p:sp>
        <p:nvSpPr>
          <p:cNvPr id="5" name="TextBox 4">
            <a:extLst>
              <a:ext uri="{FF2B5EF4-FFF2-40B4-BE49-F238E27FC236}">
                <a16:creationId xmlns:a16="http://schemas.microsoft.com/office/drawing/2014/main" id="{9EE0D5AC-2F4B-CE73-7E33-B07B319D9A11}"/>
              </a:ext>
            </a:extLst>
          </p:cNvPr>
          <p:cNvSpPr txBox="1"/>
          <p:nvPr/>
        </p:nvSpPr>
        <p:spPr>
          <a:xfrm rot="16200000">
            <a:off x="10540320" y="994683"/>
            <a:ext cx="210937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Support</a:t>
            </a:r>
          </a:p>
        </p:txBody>
      </p:sp>
      <p:pic>
        <p:nvPicPr>
          <p:cNvPr id="4" name="Picture 3" descr="A picture containing logo&#10;&#10;Description automatically generated">
            <a:extLst>
              <a:ext uri="{FF2B5EF4-FFF2-40B4-BE49-F238E27FC236}">
                <a16:creationId xmlns:a16="http://schemas.microsoft.com/office/drawing/2014/main" id="{39E5E7E6-E521-2B58-132C-EABBF709D8F9}"/>
              </a:ext>
            </a:extLst>
          </p:cNvPr>
          <p:cNvPicPr>
            <a:picLocks noChangeAspect="1"/>
          </p:cNvPicPr>
          <p:nvPr/>
        </p:nvPicPr>
        <p:blipFill rotWithShape="1">
          <a:blip r:embed="rId10">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281806447"/>
      </p:ext>
    </p:extLst>
  </p:cSld>
  <p:clrMapOvr>
    <a:masterClrMapping/>
  </p:clrMapOvr>
  <mc:AlternateContent xmlns:mc="http://schemas.openxmlformats.org/markup-compatibility/2006" xmlns:p14="http://schemas.microsoft.com/office/powerpoint/2010/main">
    <mc:Choice Requires="p14">
      <p:transition spd="slow" p14:dur="2000" advTm="21650"/>
    </mc:Choice>
    <mc:Fallback xmlns="">
      <p:transition spd="slow" advTm="21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hape, arrow&#10;&#10;Description automatically generated">
            <a:extLst>
              <a:ext uri="{FF2B5EF4-FFF2-40B4-BE49-F238E27FC236}">
                <a16:creationId xmlns:a16="http://schemas.microsoft.com/office/drawing/2014/main" id="{79F7B17C-B45F-41BB-30B0-D22DE3085E9E}"/>
              </a:ext>
            </a:extLst>
          </p:cNvPr>
          <p:cNvPicPr>
            <a:picLocks noChangeAspect="1"/>
          </p:cNvPicPr>
          <p:nvPr/>
        </p:nvPicPr>
        <p:blipFill>
          <a:blip r:embed="rId2"/>
          <a:stretch>
            <a:fillRect/>
          </a:stretch>
        </p:blipFill>
        <p:spPr>
          <a:xfrm>
            <a:off x="596997" y="445321"/>
            <a:ext cx="10985809" cy="5571304"/>
          </a:xfrm>
          <a:prstGeom prst="rect">
            <a:avLst/>
          </a:prstGeom>
        </p:spPr>
      </p:pic>
      <p:pic>
        <p:nvPicPr>
          <p:cNvPr id="7" name="Picture 2">
            <a:extLst>
              <a:ext uri="{FF2B5EF4-FFF2-40B4-BE49-F238E27FC236}">
                <a16:creationId xmlns:a16="http://schemas.microsoft.com/office/drawing/2014/main" id="{3D7F7519-5B04-7B31-A377-D2EEEFF6916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1127545" cy="2381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BE0452-AC8A-1681-7F13-5FE7F69B69F9}"/>
              </a:ext>
            </a:extLst>
          </p:cNvPr>
          <p:cNvSpPr txBox="1"/>
          <p:nvPr/>
        </p:nvSpPr>
        <p:spPr>
          <a:xfrm>
            <a:off x="932750" y="4166974"/>
            <a:ext cx="10194794" cy="1415837"/>
          </a:xfrm>
          <a:prstGeom prst="rect">
            <a:avLst/>
          </a:prstGeom>
          <a:solidFill>
            <a:schemeClr val="bg1"/>
          </a:solidFill>
        </p:spPr>
        <p:txBody>
          <a:bodyPr wrap="square">
            <a:spAutoFit/>
          </a:bodyPr>
          <a:lstStyle/>
          <a:p>
            <a:pPr algn="ctr">
              <a:lnSpc>
                <a:spcPct val="120000"/>
              </a:lnSpc>
            </a:pPr>
            <a:r>
              <a:rPr lang="en-GB" sz="2400">
                <a:latin typeface="HelveticaNeueLT Pro 55 Roman" panose="020B0604020202020204" pitchFamily="34" charset="0"/>
              </a:rPr>
              <a:t>Objective: </a:t>
            </a:r>
            <a:r>
              <a:rPr lang="en-GB" sz="2600" b="1">
                <a:solidFill>
                  <a:srgbClr val="FF0000"/>
                </a:solidFill>
                <a:latin typeface="HelveticaNeueLT Pro 55 Roman" panose="020B0604020202020204" pitchFamily="34" charset="0"/>
              </a:rPr>
              <a:t>Apply</a:t>
            </a:r>
            <a:r>
              <a:rPr lang="en-GB" sz="2600">
                <a:solidFill>
                  <a:srgbClr val="000000"/>
                </a:solidFill>
                <a:latin typeface="HelveticaNeueLT Pro 55 Roman" panose="020B0604020202020204" pitchFamily="34" charset="0"/>
              </a:rPr>
              <a:t> your learning to prepare for and cope with a flood.</a:t>
            </a:r>
          </a:p>
          <a:p>
            <a:pPr algn="ctr">
              <a:lnSpc>
                <a:spcPct val="120000"/>
              </a:lnSpc>
            </a:pPr>
            <a:r>
              <a:rPr lang="en-GB" sz="2400">
                <a:latin typeface="HelveticaNeueLT Pro 55 Roman" panose="020B0604020202020204" pitchFamily="34" charset="0"/>
              </a:rPr>
              <a:t>To meet this objective, you’ll play the flood warning adventure game and identify all the ways to prepare a home.</a:t>
            </a:r>
          </a:p>
        </p:txBody>
      </p:sp>
      <p:sp>
        <p:nvSpPr>
          <p:cNvPr id="2" name="TextBox 1">
            <a:extLst>
              <a:ext uri="{FF2B5EF4-FFF2-40B4-BE49-F238E27FC236}">
                <a16:creationId xmlns:a16="http://schemas.microsoft.com/office/drawing/2014/main" id="{72E3D393-9F54-4FDE-C140-384DA68C3F65}"/>
              </a:ext>
            </a:extLst>
          </p:cNvPr>
          <p:cNvSpPr txBox="1"/>
          <p:nvPr/>
        </p:nvSpPr>
        <p:spPr>
          <a:xfrm rot="16200000">
            <a:off x="10404378" y="1130623"/>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Welcome</a:t>
            </a:r>
          </a:p>
        </p:txBody>
      </p:sp>
      <p:pic>
        <p:nvPicPr>
          <p:cNvPr id="14" name="Picture 13" descr="Shape&#10;&#10;Description automatically generated with medium confidence">
            <a:extLst>
              <a:ext uri="{FF2B5EF4-FFF2-40B4-BE49-F238E27FC236}">
                <a16:creationId xmlns:a16="http://schemas.microsoft.com/office/drawing/2014/main" id="{FD1857DC-78A1-CF61-CF3C-50AD3C8BF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988" y="541336"/>
            <a:ext cx="5672137" cy="319182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C3D44E55-3FBF-5DF2-4F53-06E34A1B8482}"/>
              </a:ext>
            </a:extLst>
          </p:cNvPr>
          <p:cNvPicPr>
            <a:picLocks noChangeAspect="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245B942-E0B3-CA0C-DAA6-DAE9CF0707A4}"/>
              </a:ext>
            </a:extLst>
          </p:cNvPr>
          <p:cNvGraphicFramePr>
            <a:graphicFrameLocks noGrp="1"/>
          </p:cNvGraphicFramePr>
          <p:nvPr/>
        </p:nvGraphicFramePr>
        <p:xfrm>
          <a:off x="393013" y="1969888"/>
          <a:ext cx="3816276" cy="3332934"/>
        </p:xfrm>
        <a:graphic>
          <a:graphicData uri="http://schemas.openxmlformats.org/drawingml/2006/table">
            <a:tbl>
              <a:tblPr firstRow="1" bandRow="1">
                <a:tableStyleId>{5C22544A-7EE6-4342-B048-85BDC9FD1C3A}</a:tableStyleId>
              </a:tblPr>
              <a:tblGrid>
                <a:gridCol w="3816276">
                  <a:extLst>
                    <a:ext uri="{9D8B030D-6E8A-4147-A177-3AD203B41FA5}">
                      <a16:colId xmlns:a16="http://schemas.microsoft.com/office/drawing/2014/main" val="2265321909"/>
                    </a:ext>
                  </a:extLst>
                </a:gridCol>
              </a:tblGrid>
              <a:tr h="409132">
                <a:tc>
                  <a:txBody>
                    <a:bodyPr/>
                    <a:lstStyle/>
                    <a:p>
                      <a:pPr algn="ctr"/>
                      <a:r>
                        <a:rPr lang="en-GB" sz="1600" b="0">
                          <a:solidFill>
                            <a:schemeClr val="bg1"/>
                          </a:solidFill>
                          <a:latin typeface="Arial"/>
                          <a:cs typeface="Arial"/>
                        </a:rPr>
                        <a:t>Flooding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2A24"/>
                    </a:solidFill>
                  </a:tcPr>
                </a:tc>
                <a:extLst>
                  <a:ext uri="{0D108BD9-81ED-4DB2-BD59-A6C34878D82A}">
                    <a16:rowId xmlns:a16="http://schemas.microsoft.com/office/drawing/2014/main" val="430051779"/>
                  </a:ext>
                </a:extLst>
              </a:tr>
              <a:tr h="469006">
                <a:tc>
                  <a:txBody>
                    <a:bodyPr/>
                    <a:lstStyle/>
                    <a:p>
                      <a:pPr marL="0" marR="0" lvl="0" indent="0" algn="l" rtl="0" eaLnBrk="1" fontAlgn="auto" latinLnBrk="0" hangingPunct="1">
                        <a:lnSpc>
                          <a:spcPct val="100000"/>
                        </a:lnSpc>
                        <a:spcBef>
                          <a:spcPts val="0"/>
                        </a:spcBef>
                        <a:spcAft>
                          <a:spcPts val="0"/>
                        </a:spcAft>
                        <a:buClrTx/>
                        <a:buSzTx/>
                        <a:buFontTx/>
                        <a:buNone/>
                      </a:pPr>
                      <a:r>
                        <a:rPr lang="en-GB" sz="1400" b="0">
                          <a:latin typeface="Arial"/>
                          <a:cs typeface="Arial"/>
                          <a:hlinkClick r:id="rId3"/>
                        </a:rPr>
                        <a:t>Flooding can affect anyone </a:t>
                      </a:r>
                      <a:r>
                        <a:rPr lang="en-GB" sz="1400" b="0">
                          <a:latin typeface="Arial"/>
                          <a:cs typeface="Arial"/>
                        </a:rPr>
                        <a:t>- </a:t>
                      </a:r>
                      <a:r>
                        <a:rPr lang="en-GB" sz="1400" b="0" i="0" u="none" strike="noStrike" noProof="0">
                          <a:solidFill>
                            <a:srgbClr val="EE2A24"/>
                          </a:solidFill>
                          <a:latin typeface="Arial"/>
                        </a:rPr>
                        <a:t>Learn </a:t>
                      </a:r>
                      <a:endParaRPr lang="en-GB" sz="1400" b="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478759"/>
                  </a:ext>
                </a:extLst>
              </a:tr>
              <a:tr h="578772">
                <a:tc>
                  <a:txBody>
                    <a:bodyPr/>
                    <a:lstStyle/>
                    <a:p>
                      <a:pPr marL="0" marR="0" lvl="0" indent="0" algn="l" rtl="0" eaLnBrk="1" fontAlgn="auto" latinLnBrk="0" hangingPunct="1">
                        <a:lnSpc>
                          <a:spcPct val="100000"/>
                        </a:lnSpc>
                        <a:spcBef>
                          <a:spcPts val="0"/>
                        </a:spcBef>
                        <a:spcAft>
                          <a:spcPts val="0"/>
                        </a:spcAft>
                        <a:buClrTx/>
                        <a:buSzTx/>
                        <a:buFontTx/>
                        <a:buNone/>
                      </a:pPr>
                      <a:r>
                        <a:rPr lang="en-GB" sz="1400" b="0">
                          <a:latin typeface="Arial"/>
                          <a:cs typeface="Arial"/>
                          <a:hlinkClick r:id="rId4"/>
                        </a:rPr>
                        <a:t>Investigate flood risk near you </a:t>
                      </a:r>
                      <a:r>
                        <a:rPr lang="en-GB" sz="1400" b="0">
                          <a:latin typeface="Arial"/>
                          <a:cs typeface="Arial"/>
                        </a:rPr>
                        <a:t>- </a:t>
                      </a:r>
                      <a:r>
                        <a:rPr lang="en-GB" sz="1400" b="0" i="0" u="none" strike="noStrike" noProof="0">
                          <a:solidFill>
                            <a:srgbClr val="EE2A24"/>
                          </a:solidFill>
                          <a:latin typeface="Arial"/>
                        </a:rPr>
                        <a:t>Learn</a:t>
                      </a:r>
                    </a:p>
                    <a:p>
                      <a:pPr marL="0" marR="0" lvl="0" indent="0" algn="l">
                        <a:lnSpc>
                          <a:spcPct val="100000"/>
                        </a:lnSpc>
                        <a:spcBef>
                          <a:spcPts val="0"/>
                        </a:spcBef>
                        <a:spcAft>
                          <a:spcPts val="0"/>
                        </a:spcAft>
                        <a:buClrTx/>
                        <a:buSzTx/>
                        <a:buFontTx/>
                        <a:buNone/>
                      </a:pPr>
                      <a:r>
                        <a:rPr lang="en-GB" sz="1200" b="0" i="0" u="none" strike="noStrike" noProof="0">
                          <a:solidFill>
                            <a:schemeClr val="tx1"/>
                          </a:solidFill>
                          <a:latin typeface="Arial"/>
                          <a:hlinkClick r:id="rId5"/>
                        </a:rPr>
                        <a:t>Worksheet: Note writing help</a:t>
                      </a:r>
                      <a:endParaRPr lang="en-GB" sz="1200" b="0" i="0" u="none" strike="noStrike" noProof="0">
                        <a:solidFill>
                          <a:schemeClr val="tx1"/>
                        </a:solidFill>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960636"/>
                  </a:ext>
                </a:extLst>
              </a:tr>
              <a:tr h="469006">
                <a:tc>
                  <a:txBody>
                    <a:bodyPr/>
                    <a:lstStyle/>
                    <a:p>
                      <a:pPr marL="0" marR="0" lvl="0" indent="0" algn="l" rtl="0" eaLnBrk="1" fontAlgn="auto" latinLnBrk="0" hangingPunct="1">
                        <a:lnSpc>
                          <a:spcPct val="100000"/>
                        </a:lnSpc>
                        <a:spcBef>
                          <a:spcPts val="0"/>
                        </a:spcBef>
                        <a:spcAft>
                          <a:spcPts val="0"/>
                        </a:spcAft>
                        <a:buClrTx/>
                        <a:buSzTx/>
                        <a:buFontTx/>
                        <a:buNone/>
                      </a:pPr>
                      <a:r>
                        <a:rPr lang="en-GB" sz="1400" b="0">
                          <a:latin typeface="Arial"/>
                          <a:cs typeface="Arial"/>
                          <a:hlinkClick r:id="rId6"/>
                        </a:rPr>
                        <a:t>The dangers of flooding </a:t>
                      </a:r>
                      <a:r>
                        <a:rPr lang="en-GB" sz="1400" b="0">
                          <a:latin typeface="Arial"/>
                          <a:cs typeface="Arial"/>
                        </a:rPr>
                        <a:t>- </a:t>
                      </a:r>
                      <a:r>
                        <a:rPr lang="en-GB" sz="1400" b="0" i="0" u="none" strike="noStrike" noProof="0">
                          <a:solidFill>
                            <a:srgbClr val="EE2A24"/>
                          </a:solidFill>
                          <a:latin typeface="Arial"/>
                        </a:rPr>
                        <a:t>Learn</a:t>
                      </a:r>
                      <a:r>
                        <a:rPr lang="en-GB" sz="1400" b="0" i="0" u="none" strike="noStrike" noProof="0">
                          <a:latin typeface="Arial"/>
                        </a:rPr>
                        <a:t> </a:t>
                      </a:r>
                      <a:endParaRPr lang="en-GB" sz="1400" b="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09747"/>
                  </a:ext>
                </a:extLst>
              </a:tr>
              <a:tr h="469006">
                <a:tc>
                  <a:txBody>
                    <a:bodyPr/>
                    <a:lstStyle/>
                    <a:p>
                      <a:pPr marL="0" marR="0" lvl="0" indent="0" algn="l" rtl="0" eaLnBrk="1" fontAlgn="auto" latinLnBrk="0" hangingPunct="1">
                        <a:lnSpc>
                          <a:spcPct val="100000"/>
                        </a:lnSpc>
                        <a:spcBef>
                          <a:spcPts val="0"/>
                        </a:spcBef>
                        <a:spcAft>
                          <a:spcPts val="0"/>
                        </a:spcAft>
                        <a:buClrTx/>
                        <a:buSzTx/>
                        <a:buFontTx/>
                        <a:buNone/>
                      </a:pPr>
                      <a:r>
                        <a:rPr lang="en-GB" sz="1400" b="0">
                          <a:latin typeface="Arial"/>
                          <a:cs typeface="Arial"/>
                          <a:hlinkClick r:id="rId7"/>
                        </a:rPr>
                        <a:t>Why grab bags save lives </a:t>
                      </a:r>
                      <a:r>
                        <a:rPr lang="en-GB" sz="1400" b="0">
                          <a:latin typeface="Arial"/>
                          <a:cs typeface="Arial"/>
                        </a:rPr>
                        <a:t>-  </a:t>
                      </a:r>
                      <a:r>
                        <a:rPr lang="en-GB" sz="1400" b="0" i="0" u="none" strike="noStrike" noProof="0">
                          <a:solidFill>
                            <a:srgbClr val="EE2A24"/>
                          </a:solidFill>
                          <a:latin typeface="Arial"/>
                        </a:rPr>
                        <a:t>Apply</a:t>
                      </a:r>
                      <a:r>
                        <a:rPr lang="en-GB" sz="1400" b="0" i="0" u="none" strike="noStrike" noProof="0">
                          <a:latin typeface="Arial"/>
                        </a:rPr>
                        <a:t> </a:t>
                      </a:r>
                      <a:endParaRPr lang="en-GB" sz="1400" b="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9946873"/>
                  </a:ext>
                </a:extLst>
              </a:tr>
              <a:tr h="469006">
                <a:tc>
                  <a:txBody>
                    <a:bodyPr/>
                    <a:lstStyle/>
                    <a:p>
                      <a:pPr marL="0" marR="0" lvl="0" indent="0" algn="l" rtl="0" eaLnBrk="1" fontAlgn="auto" latinLnBrk="0" hangingPunct="1">
                        <a:lnSpc>
                          <a:spcPct val="100000"/>
                        </a:lnSpc>
                        <a:spcBef>
                          <a:spcPts val="0"/>
                        </a:spcBef>
                        <a:spcAft>
                          <a:spcPts val="0"/>
                        </a:spcAft>
                        <a:buClrTx/>
                        <a:buSzTx/>
                        <a:buFontTx/>
                        <a:buNone/>
                      </a:pPr>
                      <a:r>
                        <a:rPr lang="en-GB" sz="1400" b="0">
                          <a:latin typeface="Arial"/>
                          <a:cs typeface="Arial"/>
                          <a:hlinkClick r:id="rId8"/>
                        </a:rPr>
                        <a:t>Prepare your home for a flood </a:t>
                      </a:r>
                      <a:r>
                        <a:rPr lang="en-GB" sz="1400" b="0">
                          <a:latin typeface="Arial"/>
                          <a:cs typeface="Arial"/>
                        </a:rPr>
                        <a:t>- </a:t>
                      </a:r>
                      <a:r>
                        <a:rPr lang="en-GB" sz="1400" b="0" i="0" u="none" strike="noStrike" noProof="0">
                          <a:solidFill>
                            <a:srgbClr val="EE2A24"/>
                          </a:solidFill>
                          <a:latin typeface="Arial"/>
                        </a:rPr>
                        <a:t>Apply</a:t>
                      </a:r>
                      <a:endParaRPr lang="en-GB" sz="1400" b="0" i="0" u="none" strike="noStrike" noProof="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20613"/>
                  </a:ext>
                </a:extLst>
              </a:tr>
              <a:tr h="469006">
                <a:tc>
                  <a:txBody>
                    <a:bodyPr/>
                    <a:lstStyle/>
                    <a:p>
                      <a:pPr marL="0" marR="0" lvl="0" indent="0" algn="l" rtl="0" eaLnBrk="1" fontAlgn="auto" latinLnBrk="0" hangingPunct="1">
                        <a:lnSpc>
                          <a:spcPct val="100000"/>
                        </a:lnSpc>
                        <a:spcBef>
                          <a:spcPts val="0"/>
                        </a:spcBef>
                        <a:spcAft>
                          <a:spcPts val="0"/>
                        </a:spcAft>
                        <a:buClrTx/>
                        <a:buSzTx/>
                        <a:buFontTx/>
                        <a:buNone/>
                      </a:pPr>
                      <a:r>
                        <a:rPr lang="en-GB" sz="1400" b="0">
                          <a:latin typeface="Arial"/>
                          <a:cs typeface="Arial"/>
                          <a:hlinkClick r:id="rId9"/>
                        </a:rPr>
                        <a:t>Help others to prepare </a:t>
                      </a:r>
                      <a:r>
                        <a:rPr lang="en-GB" sz="1400" b="0">
                          <a:latin typeface="Arial"/>
                          <a:cs typeface="Arial"/>
                        </a:rPr>
                        <a:t>- </a:t>
                      </a:r>
                      <a:r>
                        <a:rPr lang="en-GB" sz="1400" b="0" i="0" u="none" strike="noStrike" noProof="0">
                          <a:solidFill>
                            <a:srgbClr val="EE2A24"/>
                          </a:solidFill>
                          <a:latin typeface="Arial"/>
                        </a:rPr>
                        <a:t>Share</a:t>
                      </a:r>
                      <a:endParaRPr lang="en-GB" sz="1400" b="0" i="0" u="none" strike="noStrike" noProof="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2769292"/>
                  </a:ext>
                </a:extLst>
              </a:tr>
            </a:tbl>
          </a:graphicData>
        </a:graphic>
      </p:graphicFrame>
      <p:graphicFrame>
        <p:nvGraphicFramePr>
          <p:cNvPr id="6" name="Table 5">
            <a:extLst>
              <a:ext uri="{FF2B5EF4-FFF2-40B4-BE49-F238E27FC236}">
                <a16:creationId xmlns:a16="http://schemas.microsoft.com/office/drawing/2014/main" id="{658E3077-FC88-5575-4CD4-440D9349D2B2}"/>
              </a:ext>
            </a:extLst>
          </p:cNvPr>
          <p:cNvGraphicFramePr>
            <a:graphicFrameLocks noGrp="1"/>
          </p:cNvGraphicFramePr>
          <p:nvPr/>
        </p:nvGraphicFramePr>
        <p:xfrm>
          <a:off x="4382509" y="3812063"/>
          <a:ext cx="3806917" cy="1490757"/>
        </p:xfrm>
        <a:graphic>
          <a:graphicData uri="http://schemas.openxmlformats.org/drawingml/2006/table">
            <a:tbl>
              <a:tblPr firstRow="1" bandRow="1">
                <a:tableStyleId>{5C22544A-7EE6-4342-B048-85BDC9FD1C3A}</a:tableStyleId>
              </a:tblPr>
              <a:tblGrid>
                <a:gridCol w="3806917">
                  <a:extLst>
                    <a:ext uri="{9D8B030D-6E8A-4147-A177-3AD203B41FA5}">
                      <a16:colId xmlns:a16="http://schemas.microsoft.com/office/drawing/2014/main" val="2265321909"/>
                    </a:ext>
                  </a:extLst>
                </a:gridCol>
              </a:tblGrid>
              <a:tr h="342440">
                <a:tc>
                  <a:txBody>
                    <a:bodyPr/>
                    <a:lstStyle/>
                    <a:p>
                      <a:pPr algn="ctr"/>
                      <a:r>
                        <a:rPr lang="en-GB" sz="1600" b="0">
                          <a:solidFill>
                            <a:schemeClr val="bg1"/>
                          </a:solidFill>
                          <a:latin typeface="Arial"/>
                          <a:cs typeface="Arial"/>
                        </a:rPr>
                        <a:t>Eco-anxiety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2A24"/>
                    </a:solidFill>
                  </a:tcPr>
                </a:tc>
                <a:extLst>
                  <a:ext uri="{0D108BD9-81ED-4DB2-BD59-A6C34878D82A}">
                    <a16:rowId xmlns:a16="http://schemas.microsoft.com/office/drawing/2014/main" val="430051779"/>
                  </a:ext>
                </a:extLst>
              </a:tr>
              <a:tr h="340249">
                <a:tc>
                  <a:txBody>
                    <a:bodyPr/>
                    <a:lstStyle/>
                    <a:p>
                      <a:pPr>
                        <a:buClr>
                          <a:srgbClr val="EE2A24"/>
                        </a:buClr>
                      </a:pPr>
                      <a:r>
                        <a:rPr lang="en-GB" sz="1400">
                          <a:latin typeface="Arial"/>
                          <a:cs typeface="Arial"/>
                          <a:hlinkClick r:id="rId10"/>
                        </a:rPr>
                        <a:t>What is eco-anxiety </a:t>
                      </a:r>
                      <a:r>
                        <a:rPr lang="en-GB" sz="1400">
                          <a:latin typeface="Arial"/>
                          <a:cs typeface="Arial"/>
                        </a:rPr>
                        <a:t>- </a:t>
                      </a:r>
                      <a:r>
                        <a:rPr lang="en-GB" sz="1400" b="0" i="0" u="none" strike="noStrike" noProof="0">
                          <a:solidFill>
                            <a:srgbClr val="EE2A24"/>
                          </a:solidFill>
                          <a:latin typeface="Arial"/>
                        </a:rPr>
                        <a:t>Learn</a:t>
                      </a:r>
                      <a:r>
                        <a:rPr lang="en-GB" sz="1400" b="0" i="0" u="none" strike="noStrike" noProof="0">
                          <a:latin typeface="Arial"/>
                        </a:rPr>
                        <a:t> </a:t>
                      </a:r>
                      <a:endParaRPr lang="en-GB" sz="14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478759"/>
                  </a:ext>
                </a:extLst>
              </a:tr>
              <a:tr h="404034">
                <a:tc>
                  <a:txBody>
                    <a:bodyPr/>
                    <a:lstStyle/>
                    <a:p>
                      <a:pPr marL="0" marR="0" lvl="0" indent="0" algn="l" rtl="0" eaLnBrk="1" fontAlgn="auto" latinLnBrk="0" hangingPunct="1">
                        <a:lnSpc>
                          <a:spcPct val="100000"/>
                        </a:lnSpc>
                        <a:spcBef>
                          <a:spcPts val="0"/>
                        </a:spcBef>
                        <a:spcAft>
                          <a:spcPts val="0"/>
                        </a:spcAft>
                        <a:buClrTx/>
                        <a:buSzTx/>
                        <a:buFontTx/>
                        <a:buNone/>
                      </a:pPr>
                      <a:r>
                        <a:rPr lang="en-GB" sz="1400">
                          <a:latin typeface="Arial"/>
                          <a:cs typeface="Arial"/>
                          <a:hlinkClick r:id="rId11"/>
                        </a:rPr>
                        <a:t>Ways to cope  </a:t>
                      </a:r>
                      <a:r>
                        <a:rPr lang="en-GB" sz="1400" b="0" i="0" u="none" strike="noStrike" noProof="0">
                          <a:latin typeface="Arial"/>
                        </a:rPr>
                        <a:t>– </a:t>
                      </a:r>
                      <a:r>
                        <a:rPr lang="en-GB" sz="1400" b="0" i="0" u="none" strike="noStrike" noProof="0">
                          <a:solidFill>
                            <a:srgbClr val="EE2A24"/>
                          </a:solidFill>
                          <a:latin typeface="Arial"/>
                        </a:rPr>
                        <a:t>Apply</a:t>
                      </a:r>
                      <a:r>
                        <a:rPr lang="en-GB" sz="1400" b="0" i="0" u="none" strike="noStrike" noProof="0">
                          <a:latin typeface="Arial"/>
                        </a:rPr>
                        <a:t> </a:t>
                      </a:r>
                      <a:endParaRPr lang="en-GB" sz="14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960636"/>
                  </a:ext>
                </a:extLst>
              </a:tr>
              <a:tr h="404034">
                <a:tc>
                  <a:txBody>
                    <a:bodyPr/>
                    <a:lstStyle/>
                    <a:p>
                      <a:pPr>
                        <a:buClr>
                          <a:srgbClr val="EE2A24"/>
                        </a:buClr>
                      </a:pPr>
                      <a:r>
                        <a:rPr lang="en-GB" sz="1400">
                          <a:latin typeface="Arial"/>
                          <a:cs typeface="Arial"/>
                          <a:hlinkClick r:id="rId12"/>
                        </a:rPr>
                        <a:t>Help others to cope </a:t>
                      </a:r>
                      <a:r>
                        <a:rPr lang="en-GB" sz="1400">
                          <a:latin typeface="Arial"/>
                          <a:cs typeface="Arial"/>
                        </a:rPr>
                        <a:t>- </a:t>
                      </a:r>
                      <a:r>
                        <a:rPr lang="en-GB" sz="1400" b="0" i="0" u="none" strike="noStrike" noProof="0">
                          <a:solidFill>
                            <a:srgbClr val="EE2A24"/>
                          </a:solidFill>
                          <a:latin typeface="Arial"/>
                        </a:rPr>
                        <a:t>Share</a:t>
                      </a:r>
                      <a:r>
                        <a:rPr lang="en-GB" sz="1400" b="0" i="0" u="none" strike="noStrike" noProof="0">
                          <a:latin typeface="Arial"/>
                        </a:rPr>
                        <a:t> </a:t>
                      </a:r>
                      <a:endParaRPr lang="en-GB" sz="14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09747"/>
                  </a:ext>
                </a:extLst>
              </a:tr>
            </a:tbl>
          </a:graphicData>
        </a:graphic>
      </p:graphicFrame>
      <p:graphicFrame>
        <p:nvGraphicFramePr>
          <p:cNvPr id="10" name="Table 9">
            <a:extLst>
              <a:ext uri="{FF2B5EF4-FFF2-40B4-BE49-F238E27FC236}">
                <a16:creationId xmlns:a16="http://schemas.microsoft.com/office/drawing/2014/main" id="{707ACB94-D69C-6F25-0BEA-EE1384186D7E}"/>
              </a:ext>
            </a:extLst>
          </p:cNvPr>
          <p:cNvGraphicFramePr>
            <a:graphicFrameLocks noGrp="1"/>
          </p:cNvGraphicFramePr>
          <p:nvPr/>
        </p:nvGraphicFramePr>
        <p:xfrm>
          <a:off x="4373153" y="1964885"/>
          <a:ext cx="3816275" cy="1768789"/>
        </p:xfrm>
        <a:graphic>
          <a:graphicData uri="http://schemas.openxmlformats.org/drawingml/2006/table">
            <a:tbl>
              <a:tblPr firstRow="1" bandRow="1">
                <a:tableStyleId>{5C22544A-7EE6-4342-B048-85BDC9FD1C3A}</a:tableStyleId>
              </a:tblPr>
              <a:tblGrid>
                <a:gridCol w="3816275">
                  <a:extLst>
                    <a:ext uri="{9D8B030D-6E8A-4147-A177-3AD203B41FA5}">
                      <a16:colId xmlns:a16="http://schemas.microsoft.com/office/drawing/2014/main" val="2265321909"/>
                    </a:ext>
                  </a:extLst>
                </a:gridCol>
              </a:tblGrid>
              <a:tr h="406763">
                <a:tc>
                  <a:txBody>
                    <a:bodyPr/>
                    <a:lstStyle/>
                    <a:p>
                      <a:pPr algn="ctr"/>
                      <a:r>
                        <a:rPr lang="en-GB" sz="1600" b="0">
                          <a:solidFill>
                            <a:schemeClr val="bg1"/>
                          </a:solidFill>
                          <a:latin typeface="Arial"/>
                          <a:cs typeface="Arial"/>
                        </a:rPr>
                        <a:t>Heatwaves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2A24"/>
                    </a:solidFill>
                  </a:tcPr>
                </a:tc>
                <a:extLst>
                  <a:ext uri="{0D108BD9-81ED-4DB2-BD59-A6C34878D82A}">
                    <a16:rowId xmlns:a16="http://schemas.microsoft.com/office/drawing/2014/main" val="430051779"/>
                  </a:ext>
                </a:extLst>
              </a:tr>
              <a:tr h="372764">
                <a:tc>
                  <a:txBody>
                    <a:bodyPr/>
                    <a:lstStyle/>
                    <a:p>
                      <a:pPr>
                        <a:buClr>
                          <a:srgbClr val="EE2A24"/>
                        </a:buClr>
                      </a:pPr>
                      <a:r>
                        <a:rPr lang="en-GB" sz="1400">
                          <a:latin typeface="Arial"/>
                          <a:cs typeface="Arial"/>
                          <a:hlinkClick r:id="rId13"/>
                        </a:rPr>
                        <a:t>Heatwave quiz </a:t>
                      </a:r>
                      <a:r>
                        <a:rPr lang="en-GB" sz="1400">
                          <a:latin typeface="Arial"/>
                          <a:cs typeface="Arial"/>
                        </a:rPr>
                        <a:t>- </a:t>
                      </a:r>
                      <a:r>
                        <a:rPr lang="en-GB" sz="1400" b="0" i="0" u="none" strike="noStrike" noProof="0">
                          <a:solidFill>
                            <a:srgbClr val="EE2A24"/>
                          </a:solidFill>
                          <a:latin typeface="Arial"/>
                        </a:rPr>
                        <a:t>Learn</a:t>
                      </a:r>
                      <a:endParaRPr lang="en-GB" sz="1400" b="0" i="0" u="none" strike="noStrike" noProof="0">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478759"/>
                  </a:ext>
                </a:extLst>
              </a:tr>
              <a:tr h="344091">
                <a:tc>
                  <a:txBody>
                    <a:bodyPr/>
                    <a:lstStyle/>
                    <a:p>
                      <a:pPr>
                        <a:buClr>
                          <a:srgbClr val="EE2A24"/>
                        </a:buClr>
                      </a:pPr>
                      <a:r>
                        <a:rPr lang="en-GB" sz="1400">
                          <a:latin typeface="Arial"/>
                          <a:cs typeface="Arial"/>
                          <a:hlinkClick r:id="rId14"/>
                        </a:rPr>
                        <a:t>Heatwave safety </a:t>
                      </a:r>
                      <a:r>
                        <a:rPr lang="en-GB" sz="1400">
                          <a:latin typeface="Arial"/>
                          <a:cs typeface="Arial"/>
                        </a:rPr>
                        <a:t>- </a:t>
                      </a:r>
                      <a:r>
                        <a:rPr lang="en-GB" sz="1400" b="0" i="0" u="none" strike="noStrike" noProof="0">
                          <a:solidFill>
                            <a:srgbClr val="EE2A24"/>
                          </a:solidFill>
                          <a:latin typeface="Arial"/>
                        </a:rPr>
                        <a:t>Apply</a:t>
                      </a:r>
                      <a:r>
                        <a:rPr lang="en-GB" sz="1400" b="0" i="0" u="none" strike="noStrike" noProof="0">
                          <a:latin typeface="Arial"/>
                        </a:rPr>
                        <a:t> </a:t>
                      </a:r>
                      <a:endParaRPr lang="en-GB" sz="14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960636"/>
                  </a:ext>
                </a:extLst>
              </a:tr>
              <a:tr h="645171">
                <a:tc>
                  <a:txBody>
                    <a:bodyPr/>
                    <a:lstStyle/>
                    <a:p>
                      <a:pPr>
                        <a:buClr>
                          <a:srgbClr val="EE2A24"/>
                        </a:buClr>
                      </a:pPr>
                      <a:r>
                        <a:rPr lang="en-GB" sz="1400">
                          <a:latin typeface="Arial"/>
                          <a:cs typeface="Arial"/>
                          <a:hlinkClick r:id="rId15"/>
                        </a:rPr>
                        <a:t>Heatwave decision tree </a:t>
                      </a:r>
                      <a:r>
                        <a:rPr lang="en-GB" sz="1400">
                          <a:latin typeface="Arial"/>
                          <a:cs typeface="Arial"/>
                        </a:rPr>
                        <a:t>- </a:t>
                      </a:r>
                      <a:r>
                        <a:rPr lang="en-GB" sz="1400" b="0" i="0" u="none" strike="noStrike" noProof="0">
                          <a:solidFill>
                            <a:srgbClr val="EE2A24"/>
                          </a:solidFill>
                          <a:latin typeface="Arial"/>
                        </a:rPr>
                        <a:t>Share</a:t>
                      </a:r>
                    </a:p>
                    <a:p>
                      <a:pPr lvl="0">
                        <a:buNone/>
                      </a:pPr>
                      <a:r>
                        <a:rPr lang="en-GB" sz="1200" b="0" i="0" u="none" strike="noStrike" noProof="0">
                          <a:solidFill>
                            <a:schemeClr val="tx1"/>
                          </a:solidFill>
                          <a:latin typeface="Arial"/>
                        </a:rPr>
                        <a:t>Worksheets: Decision tree option 1, option 2, option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09747"/>
                  </a:ext>
                </a:extLst>
              </a:tr>
            </a:tbl>
          </a:graphicData>
        </a:graphic>
      </p:graphicFrame>
      <p:graphicFrame>
        <p:nvGraphicFramePr>
          <p:cNvPr id="13" name="Table 12">
            <a:extLst>
              <a:ext uri="{FF2B5EF4-FFF2-40B4-BE49-F238E27FC236}">
                <a16:creationId xmlns:a16="http://schemas.microsoft.com/office/drawing/2014/main" id="{AEA8CDE4-4D7D-AC8A-0F5E-E59DB8D64020}"/>
              </a:ext>
            </a:extLst>
          </p:cNvPr>
          <p:cNvGraphicFramePr>
            <a:graphicFrameLocks noGrp="1"/>
          </p:cNvGraphicFramePr>
          <p:nvPr/>
        </p:nvGraphicFramePr>
        <p:xfrm>
          <a:off x="8308476" y="1964885"/>
          <a:ext cx="2303255" cy="3337935"/>
        </p:xfrm>
        <a:graphic>
          <a:graphicData uri="http://schemas.openxmlformats.org/drawingml/2006/table">
            <a:tbl>
              <a:tblPr firstRow="1" bandRow="1">
                <a:tableStyleId>{5C22544A-7EE6-4342-B048-85BDC9FD1C3A}</a:tableStyleId>
              </a:tblPr>
              <a:tblGrid>
                <a:gridCol w="2303255">
                  <a:extLst>
                    <a:ext uri="{9D8B030D-6E8A-4147-A177-3AD203B41FA5}">
                      <a16:colId xmlns:a16="http://schemas.microsoft.com/office/drawing/2014/main" val="2265321909"/>
                    </a:ext>
                  </a:extLst>
                </a:gridCol>
              </a:tblGrid>
              <a:tr h="405453">
                <a:tc>
                  <a:txBody>
                    <a:bodyPr/>
                    <a:lstStyle/>
                    <a:p>
                      <a:pPr algn="ctr"/>
                      <a:r>
                        <a:rPr lang="en-GB" sz="1600" b="0">
                          <a:solidFill>
                            <a:schemeClr val="bg1"/>
                          </a:solidFill>
                          <a:latin typeface="Arial"/>
                          <a:cs typeface="Arial"/>
                        </a:rPr>
                        <a:t>Use across all topics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2A24"/>
                    </a:solidFill>
                  </a:tcPr>
                </a:tc>
                <a:extLst>
                  <a:ext uri="{0D108BD9-81ED-4DB2-BD59-A6C34878D82A}">
                    <a16:rowId xmlns:a16="http://schemas.microsoft.com/office/drawing/2014/main" val="430051779"/>
                  </a:ext>
                </a:extLst>
              </a:tr>
              <a:tr h="412611">
                <a:tc>
                  <a:txBody>
                    <a:bodyPr/>
                    <a:lstStyle/>
                    <a:p>
                      <a:pPr>
                        <a:buClr>
                          <a:srgbClr val="EE2A24"/>
                        </a:buClr>
                      </a:pPr>
                      <a:r>
                        <a:rPr lang="en-GB" sz="1400" b="0">
                          <a:solidFill>
                            <a:schemeClr val="tx1"/>
                          </a:solidFill>
                          <a:latin typeface="Arial"/>
                          <a:cs typeface="Arial"/>
                          <a:hlinkClick r:id="rId16"/>
                        </a:rPr>
                        <a:t>Starters</a:t>
                      </a:r>
                      <a:r>
                        <a:rPr lang="en-GB" sz="1400" b="0">
                          <a:solidFill>
                            <a:schemeClr val="tx1"/>
                          </a:solidFill>
                          <a:latin typeface="Arial"/>
                          <a:cs typeface="Arial"/>
                        </a:rPr>
                        <a:t> </a:t>
                      </a:r>
                      <a:endParaRPr lang="en-GB" sz="1400">
                        <a:solidFill>
                          <a:schemeClr val="tx1"/>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478759"/>
                  </a:ext>
                </a:extLst>
              </a:tr>
              <a:tr h="464187">
                <a:tc>
                  <a:txBody>
                    <a:bodyPr/>
                    <a:lstStyle/>
                    <a:p>
                      <a:pPr>
                        <a:buClr>
                          <a:srgbClr val="EE2A24"/>
                        </a:buClr>
                      </a:pPr>
                      <a:r>
                        <a:rPr lang="en-GB" sz="1400" b="0">
                          <a:solidFill>
                            <a:schemeClr val="tx1"/>
                          </a:solidFill>
                          <a:latin typeface="Arial"/>
                          <a:cs typeface="Arial"/>
                          <a:hlinkClick r:id="rId17"/>
                        </a:rPr>
                        <a:t>Plenaries</a:t>
                      </a:r>
                      <a:r>
                        <a:rPr lang="en-GB" sz="1400" b="0">
                          <a:solidFill>
                            <a:schemeClr val="tx1"/>
                          </a:solidFill>
                          <a:latin typeface="Arial"/>
                          <a:cs typeface="Arial"/>
                        </a:rPr>
                        <a:t> </a:t>
                      </a:r>
                      <a:endParaRPr lang="en-GB" sz="1400">
                        <a:solidFill>
                          <a:schemeClr val="tx1"/>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960636"/>
                  </a:ext>
                </a:extLst>
              </a:tr>
              <a:tr h="663123">
                <a:tc>
                  <a:txBody>
                    <a:bodyPr/>
                    <a:lstStyle/>
                    <a:p>
                      <a:pPr lvl="0">
                        <a:buNone/>
                      </a:pPr>
                      <a:r>
                        <a:rPr lang="en-GB" sz="1400" b="0">
                          <a:solidFill>
                            <a:schemeClr val="tx1"/>
                          </a:solidFill>
                          <a:latin typeface="Arial"/>
                          <a:cs typeface="Arial"/>
                          <a:hlinkClick r:id="rId18"/>
                        </a:rPr>
                        <a:t>Weather Together award tracker</a:t>
                      </a:r>
                      <a:endParaRPr lang="en-GB" sz="1400" b="0">
                        <a:solidFill>
                          <a:schemeClr val="tx1"/>
                        </a:solidFill>
                        <a:latin typeface="Arial"/>
                        <a:cs typeface="Aria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1703576751"/>
                  </a:ext>
                </a:extLst>
              </a:tr>
              <a:tr h="464187">
                <a:tc>
                  <a:txBody>
                    <a:bodyPr/>
                    <a:lstStyle/>
                    <a:p>
                      <a:pPr lvl="0">
                        <a:buNone/>
                      </a:pPr>
                      <a:r>
                        <a:rPr lang="en-GB" sz="1400" b="0">
                          <a:solidFill>
                            <a:schemeClr val="tx1"/>
                          </a:solidFill>
                          <a:latin typeface="Arial"/>
                          <a:cs typeface="Arial"/>
                          <a:hlinkClick r:id="rId19"/>
                        </a:rPr>
                        <a:t>Bronze certificate</a:t>
                      </a:r>
                      <a:endParaRPr lang="en-GB" sz="1400" b="0">
                        <a:solidFill>
                          <a:schemeClr val="tx1"/>
                        </a:solidFill>
                        <a:latin typeface="Arial"/>
                        <a:cs typeface="Aria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1123754316"/>
                  </a:ext>
                </a:extLst>
              </a:tr>
              <a:tr h="464187">
                <a:tc>
                  <a:txBody>
                    <a:bodyPr/>
                    <a:lstStyle/>
                    <a:p>
                      <a:pPr lvl="0">
                        <a:buNone/>
                      </a:pPr>
                      <a:r>
                        <a:rPr lang="en-GB" sz="1400" b="0">
                          <a:solidFill>
                            <a:schemeClr val="tx1"/>
                          </a:solidFill>
                          <a:latin typeface="Arial"/>
                          <a:cs typeface="Arial"/>
                          <a:hlinkClick r:id="rId20"/>
                        </a:rPr>
                        <a:t>Silver certificate</a:t>
                      </a:r>
                      <a:endParaRPr lang="en-GB" sz="1400" b="0">
                        <a:solidFill>
                          <a:schemeClr val="tx1"/>
                        </a:solidFill>
                        <a:latin typeface="Arial"/>
                        <a:cs typeface="Aria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418760973"/>
                  </a:ext>
                </a:extLst>
              </a:tr>
              <a:tr h="464187">
                <a:tc>
                  <a:txBody>
                    <a:bodyPr/>
                    <a:lstStyle/>
                    <a:p>
                      <a:pPr lvl="0">
                        <a:buNone/>
                      </a:pPr>
                      <a:r>
                        <a:rPr lang="en-GB" sz="1400" b="0">
                          <a:solidFill>
                            <a:schemeClr val="tx1"/>
                          </a:solidFill>
                          <a:latin typeface="Arial"/>
                          <a:cs typeface="Arial"/>
                          <a:hlinkClick r:id="rId21"/>
                        </a:rPr>
                        <a:t>Gold certificate</a:t>
                      </a:r>
                      <a:endParaRPr lang="en-GB" sz="1400" b="0">
                        <a:solidFill>
                          <a:schemeClr val="tx1"/>
                        </a:solidFill>
                        <a:latin typeface="Arial"/>
                        <a:cs typeface="Arial"/>
                      </a:endParaRPr>
                    </a:p>
                  </a:txBody>
                  <a:tcP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noFill/>
                  </a:tcPr>
                </a:tc>
                <a:extLst>
                  <a:ext uri="{0D108BD9-81ED-4DB2-BD59-A6C34878D82A}">
                    <a16:rowId xmlns:a16="http://schemas.microsoft.com/office/drawing/2014/main" val="1143658311"/>
                  </a:ext>
                </a:extLst>
              </a:tr>
            </a:tbl>
          </a:graphicData>
        </a:graphic>
      </p:graphicFrame>
      <p:sp>
        <p:nvSpPr>
          <p:cNvPr id="12" name="Title 11">
            <a:extLst>
              <a:ext uri="{FF2B5EF4-FFF2-40B4-BE49-F238E27FC236}">
                <a16:creationId xmlns:a16="http://schemas.microsoft.com/office/drawing/2014/main" id="{215B5761-17D4-3A50-968A-432C084E8F10}"/>
              </a:ext>
            </a:extLst>
          </p:cNvPr>
          <p:cNvSpPr>
            <a:spLocks noGrp="1"/>
          </p:cNvSpPr>
          <p:nvPr>
            <p:ph type="title"/>
          </p:nvPr>
        </p:nvSpPr>
        <p:spPr>
          <a:xfrm>
            <a:off x="312473" y="323795"/>
            <a:ext cx="10478529" cy="715963"/>
          </a:xfrm>
        </p:spPr>
        <p:txBody>
          <a:bodyPr/>
          <a:lstStyle/>
          <a:p>
            <a:r>
              <a:rPr lang="en-GB">
                <a:latin typeface="Arial"/>
                <a:cs typeface="Arial"/>
              </a:rPr>
              <a:t>Find other Weather Together activities</a:t>
            </a:r>
            <a:endParaRPr lang="en-GB"/>
          </a:p>
        </p:txBody>
      </p:sp>
      <p:sp>
        <p:nvSpPr>
          <p:cNvPr id="15" name="Title 11">
            <a:extLst>
              <a:ext uri="{FF2B5EF4-FFF2-40B4-BE49-F238E27FC236}">
                <a16:creationId xmlns:a16="http://schemas.microsoft.com/office/drawing/2014/main" id="{8D31C58C-3E13-1610-41D6-5864C557BC8F}"/>
              </a:ext>
            </a:extLst>
          </p:cNvPr>
          <p:cNvSpPr txBox="1">
            <a:spLocks/>
          </p:cNvSpPr>
          <p:nvPr/>
        </p:nvSpPr>
        <p:spPr>
          <a:xfrm>
            <a:off x="312473" y="852703"/>
            <a:ext cx="10478529" cy="715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000">
                <a:latin typeface="Arial"/>
                <a:cs typeface="Arial"/>
              </a:rPr>
              <a:t>Click the links below to go to each activity in the toolkit</a:t>
            </a:r>
            <a:endParaRPr lang="en-US" sz="2000"/>
          </a:p>
        </p:txBody>
      </p:sp>
      <p:sp>
        <p:nvSpPr>
          <p:cNvPr id="2" name="TextBox 1">
            <a:extLst>
              <a:ext uri="{FF2B5EF4-FFF2-40B4-BE49-F238E27FC236}">
                <a16:creationId xmlns:a16="http://schemas.microsoft.com/office/drawing/2014/main" id="{7B5CBF5A-6F56-D86C-5935-E888B5F85E2C}"/>
              </a:ext>
            </a:extLst>
          </p:cNvPr>
          <p:cNvSpPr txBox="1"/>
          <p:nvPr/>
        </p:nvSpPr>
        <p:spPr>
          <a:xfrm rot="16200000">
            <a:off x="10559203" y="1276278"/>
            <a:ext cx="209022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Activities</a:t>
            </a:r>
          </a:p>
        </p:txBody>
      </p:sp>
    </p:spTree>
    <p:extLst>
      <p:ext uri="{BB962C8B-B14F-4D97-AF65-F5344CB8AC3E}">
        <p14:creationId xmlns:p14="http://schemas.microsoft.com/office/powerpoint/2010/main" val="741442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F413D-2AFF-779F-2FF0-A6FF3D3BB639}"/>
              </a:ext>
            </a:extLst>
          </p:cNvPr>
          <p:cNvSpPr txBox="1"/>
          <p:nvPr/>
        </p:nvSpPr>
        <p:spPr>
          <a:xfrm rot="16200000">
            <a:off x="10067810" y="1584009"/>
            <a:ext cx="310520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Media credits</a:t>
            </a:r>
          </a:p>
        </p:txBody>
      </p:sp>
      <p:graphicFrame>
        <p:nvGraphicFramePr>
          <p:cNvPr id="6" name="Table 6">
            <a:extLst>
              <a:ext uri="{FF2B5EF4-FFF2-40B4-BE49-F238E27FC236}">
                <a16:creationId xmlns:a16="http://schemas.microsoft.com/office/drawing/2014/main" id="{D5D07548-DB0C-5F48-3744-DB07D571CDB9}"/>
              </a:ext>
            </a:extLst>
          </p:cNvPr>
          <p:cNvGraphicFramePr>
            <a:graphicFrameLocks noGrp="1"/>
          </p:cNvGraphicFramePr>
          <p:nvPr>
            <p:extLst>
              <p:ext uri="{D42A27DB-BD31-4B8C-83A1-F6EECF244321}">
                <p14:modId xmlns:p14="http://schemas.microsoft.com/office/powerpoint/2010/main" val="1047451687"/>
              </p:ext>
            </p:extLst>
          </p:nvPr>
        </p:nvGraphicFramePr>
        <p:xfrm>
          <a:off x="279199" y="1476261"/>
          <a:ext cx="10781735" cy="4337866"/>
        </p:xfrm>
        <a:graphic>
          <a:graphicData uri="http://schemas.openxmlformats.org/drawingml/2006/table">
            <a:tbl>
              <a:tblPr firstRow="1" bandRow="1">
                <a:tableStyleId>{5C22544A-7EE6-4342-B048-85BDC9FD1C3A}</a:tableStyleId>
              </a:tblPr>
              <a:tblGrid>
                <a:gridCol w="2156347">
                  <a:extLst>
                    <a:ext uri="{9D8B030D-6E8A-4147-A177-3AD203B41FA5}">
                      <a16:colId xmlns:a16="http://schemas.microsoft.com/office/drawing/2014/main" val="757733382"/>
                    </a:ext>
                  </a:extLst>
                </a:gridCol>
                <a:gridCol w="2156347">
                  <a:extLst>
                    <a:ext uri="{9D8B030D-6E8A-4147-A177-3AD203B41FA5}">
                      <a16:colId xmlns:a16="http://schemas.microsoft.com/office/drawing/2014/main" val="1660529082"/>
                    </a:ext>
                  </a:extLst>
                </a:gridCol>
                <a:gridCol w="2156347">
                  <a:extLst>
                    <a:ext uri="{9D8B030D-6E8A-4147-A177-3AD203B41FA5}">
                      <a16:colId xmlns:a16="http://schemas.microsoft.com/office/drawing/2014/main" val="2680297782"/>
                    </a:ext>
                  </a:extLst>
                </a:gridCol>
                <a:gridCol w="2156347">
                  <a:extLst>
                    <a:ext uri="{9D8B030D-6E8A-4147-A177-3AD203B41FA5}">
                      <a16:colId xmlns:a16="http://schemas.microsoft.com/office/drawing/2014/main" val="2274416012"/>
                    </a:ext>
                  </a:extLst>
                </a:gridCol>
                <a:gridCol w="2156347">
                  <a:extLst>
                    <a:ext uri="{9D8B030D-6E8A-4147-A177-3AD203B41FA5}">
                      <a16:colId xmlns:a16="http://schemas.microsoft.com/office/drawing/2014/main" val="3330888167"/>
                    </a:ext>
                  </a:extLst>
                </a:gridCol>
              </a:tblGrid>
              <a:tr h="2167562">
                <a:tc>
                  <a:txBody>
                    <a:bodyPr/>
                    <a:lstStyle/>
                    <a:p>
                      <a:r>
                        <a:rPr lang="en-GB" sz="1200" b="1" i="0" kern="1200">
                          <a:solidFill>
                            <a:schemeClr val="tx1"/>
                          </a:solidFill>
                          <a:effectLst/>
                          <a:latin typeface="Arial" panose="020B0604020202020204" pitchFamily="34" charset="0"/>
                          <a:ea typeface="+mn-ea"/>
                          <a:cs typeface="Arial" panose="020B0604020202020204" pitchFamily="34" charset="0"/>
                        </a:rPr>
                        <a:t>Slide: UK flood maps</a:t>
                      </a:r>
                    </a:p>
                    <a:p>
                      <a:r>
                        <a:rPr lang="en-GB" sz="1200">
                          <a:hlinkClick r:id="rId3"/>
                        </a:rPr>
                        <a:t>United Kingdom Editable Outline Map Vector Illustration High-Res Vector Graphic - Getty Images</a:t>
                      </a:r>
                      <a:endParaRPr lang="en-GB" sz="1200"/>
                    </a:p>
                    <a:p>
                      <a:r>
                        <a:rPr lang="en-GB" sz="1200" b="0" i="0" kern="1200">
                          <a:solidFill>
                            <a:schemeClr val="dk1"/>
                          </a:solidFill>
                          <a:effectLst/>
                          <a:latin typeface="+mn-lt"/>
                          <a:ea typeface="+mn-ea"/>
                          <a:cs typeface="+mn-cs"/>
                        </a:rPr>
                        <a:t>Credit: </a:t>
                      </a:r>
                      <a:r>
                        <a:rPr lang="en-GB" sz="1200" b="0" i="0" u="none" strike="noStrike" kern="1200">
                          <a:solidFill>
                            <a:schemeClr val="dk1"/>
                          </a:solidFill>
                          <a:effectLst/>
                          <a:latin typeface="+mn-lt"/>
                          <a:ea typeface="+mn-ea"/>
                          <a:cs typeface="+mn-cs"/>
                          <a:hlinkClick r:id="rId4"/>
                        </a:rPr>
                        <a:t>Ivan </a:t>
                      </a:r>
                      <a:r>
                        <a:rPr lang="en-GB" sz="1200" b="0" i="0" u="none" strike="noStrike" kern="1200" err="1">
                          <a:solidFill>
                            <a:schemeClr val="dk1"/>
                          </a:solidFill>
                          <a:effectLst/>
                          <a:latin typeface="+mn-lt"/>
                          <a:ea typeface="+mn-ea"/>
                          <a:cs typeface="+mn-cs"/>
                          <a:hlinkClick r:id="rId4"/>
                        </a:rPr>
                        <a:t>Burchak</a:t>
                      </a:r>
                      <a:endParaRPr lang="en-GB" sz="1200" b="0" i="0" kern="1200">
                        <a:solidFill>
                          <a:schemeClr val="dk1"/>
                        </a:solidFill>
                        <a:effectLst/>
                        <a:latin typeface="+mn-lt"/>
                        <a:ea typeface="+mn-ea"/>
                        <a:cs typeface="+mn-cs"/>
                      </a:endParaRPr>
                    </a:p>
                    <a:p>
                      <a:r>
                        <a:rPr lang="en-GB" sz="1200" b="0" i="0" kern="1200">
                          <a:solidFill>
                            <a:schemeClr val="dk1"/>
                          </a:solidFill>
                          <a:effectLst/>
                          <a:latin typeface="+mn-lt"/>
                          <a:ea typeface="+mn-ea"/>
                          <a:cs typeface="+mn-cs"/>
                        </a:rPr>
                        <a:t>Creative #: 1410395631</a:t>
                      </a:r>
                    </a:p>
                    <a:p>
                      <a:r>
                        <a:rPr lang="en-GB" sz="1200" b="0" i="0" kern="1200">
                          <a:solidFill>
                            <a:schemeClr val="dk1"/>
                          </a:solidFill>
                          <a:effectLst/>
                          <a:latin typeface="+mn-lt"/>
                          <a:ea typeface="+mn-ea"/>
                          <a:cs typeface="+mn-cs"/>
                        </a:rPr>
                        <a:t>Collection: iStock</a:t>
                      </a:r>
                    </a:p>
                    <a:p>
                      <a:endParaRPr lang="en-GB" sz="1200" b="0" i="0"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200" b="1">
                          <a:solidFill>
                            <a:schemeClr val="tx1"/>
                          </a:solidFill>
                          <a:latin typeface="Arial" panose="020B0604020202020204" pitchFamily="34" charset="0"/>
                          <a:cs typeface="Arial" panose="020B0604020202020204" pitchFamily="34" charset="0"/>
                        </a:rPr>
                        <a:t>Slide: Zara and her dad look online</a:t>
                      </a:r>
                    </a:p>
                    <a:p>
                      <a:r>
                        <a:rPr lang="en-GB" sz="1200">
                          <a:hlinkClick r:id="rId5"/>
                        </a:rPr>
                        <a:t>Looking At Family Album On Smart Phone High-Res Stock Photo - Getty Images</a:t>
                      </a:r>
                      <a:endParaRPr lang="en-GB" sz="1200"/>
                    </a:p>
                    <a:p>
                      <a:r>
                        <a:rPr lang="en-GB" sz="1200" b="0" i="0" kern="1200">
                          <a:solidFill>
                            <a:schemeClr val="tx1"/>
                          </a:solidFill>
                          <a:effectLst/>
                          <a:latin typeface="+mn-lt"/>
                          <a:ea typeface="+mn-ea"/>
                          <a:cs typeface="+mn-cs"/>
                        </a:rPr>
                        <a:t>Credit: </a:t>
                      </a:r>
                      <a:r>
                        <a:rPr lang="en-GB" sz="1200" b="0" i="0" u="none" strike="noStrike" kern="1200" err="1">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Pekic</a:t>
                      </a: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Creative #: 959391208</a:t>
                      </a:r>
                    </a:p>
                    <a:p>
                      <a:r>
                        <a:rPr lang="en-GB" sz="1200" b="0" i="0" kern="1200">
                          <a:solidFill>
                            <a:schemeClr val="tx1"/>
                          </a:solidFill>
                          <a:effectLst/>
                          <a:latin typeface="+mn-lt"/>
                          <a:ea typeface="+mn-ea"/>
                          <a:cs typeface="+mn-cs"/>
                        </a:rPr>
                        <a:t>Collection: E+</a:t>
                      </a:r>
                    </a:p>
                    <a:p>
                      <a:endParaRPr lang="en-GB" sz="12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200" b="1" i="0" kern="1200">
                          <a:solidFill>
                            <a:schemeClr val="tx1"/>
                          </a:solidFill>
                          <a:effectLst/>
                          <a:latin typeface="Arial" panose="020B0604020202020204" pitchFamily="34" charset="0"/>
                          <a:ea typeface="+mn-ea"/>
                          <a:cs typeface="Arial" panose="020B0604020202020204" pitchFamily="34" charset="0"/>
                        </a:rPr>
                        <a:t>Slide: game background</a:t>
                      </a:r>
                    </a:p>
                    <a:p>
                      <a:r>
                        <a:rPr lang="en-GB" sz="1200">
                          <a:hlinkClick r:id="rId7"/>
                        </a:rPr>
                        <a:t>Slow Motion Sequence Of Wellington Boots Walking Along Flooded Road High-Res Stock Video Footage - Getty Images</a:t>
                      </a:r>
                      <a:endParaRPr lang="en-GB" sz="1200"/>
                    </a:p>
                    <a:p>
                      <a:r>
                        <a:rPr lang="en-GB" sz="1200" b="0" i="0" kern="1200">
                          <a:solidFill>
                            <a:schemeClr val="tx1"/>
                          </a:solidFill>
                          <a:effectLst/>
                          <a:latin typeface="+mn-lt"/>
                          <a:ea typeface="+mn-ea"/>
                          <a:cs typeface="+mn-cs"/>
                        </a:rPr>
                        <a:t>Credit: </a:t>
                      </a:r>
                      <a:r>
                        <a:rPr lang="en-GB" sz="1200" b="0" i="0" u="none" strike="noStrike" kern="1200" err="1">
                          <a:solidFill>
                            <a:schemeClr val="tx1"/>
                          </a:solidFill>
                          <a:effectLst/>
                          <a:latin typeface="+mn-lt"/>
                          <a:ea typeface="+mn-ea"/>
                          <a:cs typeface="+mn-cs"/>
                          <a:hlinkClick r:id="rId8">
                            <a:extLst>
                              <a:ext uri="{A12FA001-AC4F-418D-AE19-62706E023703}">
                                <ahyp:hlinkClr xmlns:ahyp="http://schemas.microsoft.com/office/drawing/2018/hyperlinkcolor" val="tx"/>
                              </a:ext>
                            </a:extLst>
                          </a:hlinkClick>
                        </a:rPr>
                        <a:t>monkeybusinessimages</a:t>
                      </a: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Creative #: 458534402</a:t>
                      </a:r>
                    </a:p>
                    <a:p>
                      <a:r>
                        <a:rPr lang="en-GB" sz="1200" b="0" i="0" kern="1200">
                          <a:solidFill>
                            <a:schemeClr val="tx1"/>
                          </a:solidFill>
                          <a:effectLst/>
                          <a:latin typeface="+mn-lt"/>
                          <a:ea typeface="+mn-ea"/>
                          <a:cs typeface="+mn-cs"/>
                        </a:rPr>
                        <a:t>Collection: </a:t>
                      </a:r>
                      <a:r>
                        <a:rPr lang="en-GB" sz="1200" b="0" i="0" kern="1200" err="1">
                          <a:solidFill>
                            <a:schemeClr val="tx1"/>
                          </a:solidFill>
                          <a:effectLst/>
                          <a:latin typeface="+mn-lt"/>
                          <a:ea typeface="+mn-ea"/>
                          <a:cs typeface="+mn-cs"/>
                        </a:rPr>
                        <a:t>Creatas</a:t>
                      </a:r>
                      <a:r>
                        <a:rPr lang="en-GB" sz="1200" b="0" i="0" kern="1200">
                          <a:solidFill>
                            <a:schemeClr val="tx1"/>
                          </a:solidFill>
                          <a:effectLst/>
                          <a:latin typeface="+mn-lt"/>
                          <a:ea typeface="+mn-ea"/>
                          <a:cs typeface="+mn-cs"/>
                        </a:rPr>
                        <a:t> Video+</a:t>
                      </a:r>
                    </a:p>
                    <a:p>
                      <a:endParaRPr lang="en-GB" sz="1200"/>
                    </a:p>
                    <a:p>
                      <a:endParaRPr lang="en-GB" sz="1200" b="0" i="0"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200" b="1">
                          <a:solidFill>
                            <a:schemeClr val="tx1"/>
                          </a:solidFill>
                          <a:latin typeface="Arial" panose="020B0604020202020204" pitchFamily="34" charset="0"/>
                          <a:cs typeface="Arial" panose="020B0604020202020204" pitchFamily="34" charset="0"/>
                        </a:rPr>
                        <a:t>Slide: Zara</a:t>
                      </a:r>
                    </a:p>
                    <a:p>
                      <a:r>
                        <a:rPr lang="en-GB" sz="1200">
                          <a:hlinkClick r:id="rId9"/>
                        </a:rPr>
                        <a:t>Teenage Muslim Student Girl Studying At Home High-Res Stock Photo - Getty Images</a:t>
                      </a:r>
                      <a:endParaRPr lang="en-GB" sz="1200"/>
                    </a:p>
                    <a:p>
                      <a:r>
                        <a:rPr lang="en-GB" sz="1200" b="0" i="0" kern="1200">
                          <a:solidFill>
                            <a:schemeClr val="tx1"/>
                          </a:solidFill>
                          <a:effectLst/>
                          <a:latin typeface="+mn-lt"/>
                          <a:ea typeface="+mn-ea"/>
                          <a:cs typeface="+mn-cs"/>
                        </a:rPr>
                        <a:t>Credit: </a:t>
                      </a:r>
                      <a:r>
                        <a:rPr lang="en-GB" sz="1200" b="0" i="0" u="none" strike="noStrike" kern="1200" err="1">
                          <a:solidFill>
                            <a:schemeClr val="tx1"/>
                          </a:solidFill>
                          <a:effectLst/>
                          <a:latin typeface="+mn-lt"/>
                          <a:ea typeface="+mn-ea"/>
                          <a:cs typeface="+mn-cs"/>
                          <a:hlinkClick r:id="rId10">
                            <a:extLst>
                              <a:ext uri="{A12FA001-AC4F-418D-AE19-62706E023703}">
                                <ahyp:hlinkClr xmlns:ahyp="http://schemas.microsoft.com/office/drawing/2018/hyperlinkcolor" val="tx"/>
                              </a:ext>
                            </a:extLst>
                          </a:hlinkClick>
                        </a:rPr>
                        <a:t>Barcin</a:t>
                      </a: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Creative #: 625749690</a:t>
                      </a:r>
                    </a:p>
                    <a:p>
                      <a:r>
                        <a:rPr lang="en-GB" sz="1200" b="0" i="0" kern="1200">
                          <a:solidFill>
                            <a:schemeClr val="tx1"/>
                          </a:solidFill>
                          <a:effectLst/>
                          <a:latin typeface="+mn-lt"/>
                          <a:ea typeface="+mn-ea"/>
                          <a:cs typeface="+mn-cs"/>
                        </a:rPr>
                        <a:t>Collection: E+</a:t>
                      </a:r>
                    </a:p>
                    <a:p>
                      <a:endParaRPr lang="en-GB" sz="12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200" b="1" i="0" kern="1200">
                          <a:solidFill>
                            <a:schemeClr val="tx1"/>
                          </a:solidFill>
                          <a:effectLst/>
                          <a:latin typeface="Arial" panose="020B0604020202020204" pitchFamily="34" charset="0"/>
                          <a:ea typeface="+mn-ea"/>
                          <a:cs typeface="Arial" panose="020B0604020202020204" pitchFamily="34" charset="0"/>
                        </a:rPr>
                        <a:t>Slide: Zara’s flat</a:t>
                      </a:r>
                    </a:p>
                    <a:p>
                      <a:r>
                        <a:rPr lang="en-GB" sz="1200">
                          <a:hlinkClick r:id="rId11"/>
                        </a:rPr>
                        <a:t>Old Council Tower Block In London </a:t>
                      </a:r>
                      <a:r>
                        <a:rPr lang="en-GB" sz="1200" err="1">
                          <a:hlinkClick r:id="rId11"/>
                        </a:rPr>
                        <a:t>Uk</a:t>
                      </a:r>
                      <a:r>
                        <a:rPr lang="en-GB" sz="1200">
                          <a:hlinkClick r:id="rId11"/>
                        </a:rPr>
                        <a:t> High-Res Stock Photo - Getty Images</a:t>
                      </a:r>
                      <a:endParaRPr lang="en-GB" sz="1200"/>
                    </a:p>
                    <a:p>
                      <a:r>
                        <a:rPr lang="en-GB" sz="1200" b="0" i="0" kern="1200">
                          <a:solidFill>
                            <a:schemeClr val="tx1"/>
                          </a:solidFill>
                          <a:effectLst/>
                          <a:latin typeface="+mn-lt"/>
                          <a:ea typeface="+mn-ea"/>
                          <a:cs typeface="+mn-cs"/>
                        </a:rPr>
                        <a:t>Credit: </a:t>
                      </a:r>
                      <a:r>
                        <a:rPr lang="en-GB" sz="1200" b="0" i="0" u="none" strike="noStrike" kern="1200">
                          <a:solidFill>
                            <a:schemeClr val="tx1"/>
                          </a:solidFill>
                          <a:effectLst/>
                          <a:latin typeface="+mn-lt"/>
                          <a:ea typeface="+mn-ea"/>
                          <a:cs typeface="+mn-cs"/>
                          <a:hlinkClick r:id="rId12">
                            <a:extLst>
                              <a:ext uri="{A12FA001-AC4F-418D-AE19-62706E023703}">
                                <ahyp:hlinkClr xmlns:ahyp="http://schemas.microsoft.com/office/drawing/2018/hyperlinkcolor" val="tx"/>
                              </a:ext>
                            </a:extLst>
                          </a:hlinkClick>
                        </a:rPr>
                        <a:t>CHUNYIP WONG</a:t>
                      </a: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Creative #: 1397236966</a:t>
                      </a:r>
                    </a:p>
                    <a:p>
                      <a:r>
                        <a:rPr lang="en-GB" sz="1200" b="0" i="0" kern="1200">
                          <a:solidFill>
                            <a:schemeClr val="tx1"/>
                          </a:solidFill>
                          <a:effectLst/>
                          <a:latin typeface="+mn-lt"/>
                          <a:ea typeface="+mn-ea"/>
                          <a:cs typeface="+mn-cs"/>
                        </a:rPr>
                        <a:t>Collection: iStock</a:t>
                      </a:r>
                    </a:p>
                    <a:p>
                      <a:endParaRPr lang="en-GB" sz="1200" b="0" i="0"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25397904"/>
                  </a:ext>
                </a:extLst>
              </a:tr>
              <a:tr h="2170304">
                <a:tc>
                  <a:txBody>
                    <a:bodyPr/>
                    <a:lstStyle/>
                    <a:p>
                      <a:r>
                        <a:rPr lang="en-GB" sz="1200" b="1" i="0" kern="1200">
                          <a:solidFill>
                            <a:schemeClr val="tx1"/>
                          </a:solidFill>
                          <a:effectLst/>
                          <a:latin typeface="Arial" panose="020B0604020202020204" pitchFamily="34" charset="0"/>
                          <a:ea typeface="+mn-ea"/>
                          <a:cs typeface="Arial" panose="020B0604020202020204" pitchFamily="34" charset="0"/>
                        </a:rPr>
                        <a:t>Slide: phone message</a:t>
                      </a:r>
                    </a:p>
                    <a:p>
                      <a:r>
                        <a:rPr lang="en-GB" sz="1200">
                          <a:hlinkClick r:id="rId13"/>
                        </a:rPr>
                        <a:t>Copy Space Smartphone High-Res Stock Photo - Getty Images</a:t>
                      </a:r>
                      <a:endParaRPr lang="en-GB" sz="1200"/>
                    </a:p>
                    <a:p>
                      <a:r>
                        <a:rPr lang="en-GB" sz="1400" b="0" i="0" kern="1200">
                          <a:solidFill>
                            <a:schemeClr val="dk1"/>
                          </a:solidFill>
                          <a:effectLst/>
                          <a:latin typeface="+mn-lt"/>
                          <a:ea typeface="+mn-ea"/>
                          <a:cs typeface="+mn-cs"/>
                        </a:rPr>
                        <a:t>Credit: </a:t>
                      </a:r>
                      <a:r>
                        <a:rPr lang="en-GB" sz="1400" b="0" i="0" u="none" strike="noStrike" kern="1200" err="1">
                          <a:solidFill>
                            <a:schemeClr val="dk1"/>
                          </a:solidFill>
                          <a:effectLst/>
                          <a:latin typeface="+mn-lt"/>
                          <a:ea typeface="+mn-ea"/>
                          <a:cs typeface="+mn-cs"/>
                          <a:hlinkClick r:id="rId14"/>
                        </a:rPr>
                        <a:t>PhoThoughts</a:t>
                      </a:r>
                      <a:endParaRPr lang="en-GB" sz="1400" b="0" i="0" kern="1200">
                        <a:solidFill>
                          <a:schemeClr val="dk1"/>
                        </a:solidFill>
                        <a:effectLst/>
                        <a:latin typeface="+mn-lt"/>
                        <a:ea typeface="+mn-ea"/>
                        <a:cs typeface="+mn-cs"/>
                      </a:endParaRPr>
                    </a:p>
                    <a:p>
                      <a:r>
                        <a:rPr lang="en-GB" sz="1400" b="0" i="0" kern="1200">
                          <a:solidFill>
                            <a:schemeClr val="dk1"/>
                          </a:solidFill>
                          <a:effectLst/>
                          <a:latin typeface="+mn-lt"/>
                          <a:ea typeface="+mn-ea"/>
                          <a:cs typeface="+mn-cs"/>
                        </a:rPr>
                        <a:t>Creative #: 1025617586</a:t>
                      </a:r>
                    </a:p>
                    <a:p>
                      <a:r>
                        <a:rPr lang="en-GB" sz="1400" b="0" i="0" kern="1200">
                          <a:solidFill>
                            <a:schemeClr val="dk1"/>
                          </a:solidFill>
                          <a:effectLst/>
                          <a:latin typeface="+mn-lt"/>
                          <a:ea typeface="+mn-ea"/>
                          <a:cs typeface="+mn-cs"/>
                        </a:rPr>
                        <a:t>Collection: iStock</a:t>
                      </a:r>
                    </a:p>
                    <a:p>
                      <a:endParaRPr lang="en-GB" sz="12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200" b="1" i="0" kern="1200">
                          <a:solidFill>
                            <a:schemeClr val="tx1"/>
                          </a:solidFill>
                          <a:effectLst/>
                          <a:latin typeface="Arial" panose="020B0604020202020204" pitchFamily="34" charset="0"/>
                          <a:ea typeface="+mn-ea"/>
                          <a:cs typeface="Arial" panose="020B0604020202020204" pitchFamily="34" charset="0"/>
                        </a:rPr>
                        <a:t>Slide: Zara scrolls through her tablet</a:t>
                      </a:r>
                    </a:p>
                    <a:p>
                      <a:r>
                        <a:rPr lang="en-GB" sz="1200">
                          <a:hlinkClick r:id="rId15"/>
                        </a:rPr>
                        <a:t>Rain Drop On Glass With Blue Turquoise Background High-Res Stock Video Footage - Getty Images</a:t>
                      </a:r>
                      <a:endParaRPr lang="en-GB" sz="1200"/>
                    </a:p>
                    <a:p>
                      <a:r>
                        <a:rPr lang="en-GB" sz="1400" b="0" i="0" kern="1200">
                          <a:solidFill>
                            <a:schemeClr val="dk1"/>
                          </a:solidFill>
                          <a:effectLst/>
                          <a:latin typeface="+mn-lt"/>
                          <a:ea typeface="+mn-ea"/>
                          <a:cs typeface="+mn-cs"/>
                        </a:rPr>
                        <a:t>Credit: </a:t>
                      </a:r>
                      <a:r>
                        <a:rPr lang="en-GB" sz="1400" b="0" i="0" u="none" strike="noStrike" kern="1200" err="1">
                          <a:solidFill>
                            <a:schemeClr val="dk1"/>
                          </a:solidFill>
                          <a:effectLst/>
                          <a:latin typeface="+mn-lt"/>
                          <a:ea typeface="+mn-ea"/>
                          <a:cs typeface="+mn-cs"/>
                          <a:hlinkClick r:id="rId16"/>
                        </a:rPr>
                        <a:t>thaiview</a:t>
                      </a:r>
                      <a:endParaRPr lang="en-GB" sz="1400" b="0" i="0" kern="1200">
                        <a:solidFill>
                          <a:schemeClr val="dk1"/>
                        </a:solidFill>
                        <a:effectLst/>
                        <a:latin typeface="+mn-lt"/>
                        <a:ea typeface="+mn-ea"/>
                        <a:cs typeface="+mn-cs"/>
                      </a:endParaRPr>
                    </a:p>
                    <a:p>
                      <a:r>
                        <a:rPr lang="en-GB" sz="1400" b="0" i="0" kern="1200">
                          <a:solidFill>
                            <a:schemeClr val="dk1"/>
                          </a:solidFill>
                          <a:effectLst/>
                          <a:latin typeface="+mn-lt"/>
                          <a:ea typeface="+mn-ea"/>
                          <a:cs typeface="+mn-cs"/>
                        </a:rPr>
                        <a:t>Creative #: 1398849904</a:t>
                      </a:r>
                    </a:p>
                    <a:p>
                      <a:r>
                        <a:rPr lang="en-GB" sz="1400" b="0" i="0" kern="1200">
                          <a:solidFill>
                            <a:schemeClr val="dk1"/>
                          </a:solidFill>
                          <a:effectLst/>
                          <a:latin typeface="+mn-lt"/>
                          <a:ea typeface="+mn-ea"/>
                          <a:cs typeface="+mn-cs"/>
                        </a:rPr>
                        <a:t>Collection: </a:t>
                      </a:r>
                      <a:r>
                        <a:rPr lang="en-GB" sz="1400" b="0" i="0" kern="1200" err="1">
                          <a:solidFill>
                            <a:schemeClr val="dk1"/>
                          </a:solidFill>
                          <a:effectLst/>
                          <a:latin typeface="+mn-lt"/>
                          <a:ea typeface="+mn-ea"/>
                          <a:cs typeface="+mn-cs"/>
                        </a:rPr>
                        <a:t>Creatas</a:t>
                      </a:r>
                      <a:r>
                        <a:rPr lang="en-GB" sz="1400" b="0" i="0" kern="1200">
                          <a:solidFill>
                            <a:schemeClr val="dk1"/>
                          </a:solidFill>
                          <a:effectLst/>
                          <a:latin typeface="+mn-lt"/>
                          <a:ea typeface="+mn-ea"/>
                          <a:cs typeface="+mn-cs"/>
                        </a:rPr>
                        <a:t> Video</a:t>
                      </a:r>
                    </a:p>
                    <a:p>
                      <a:endParaRPr lang="en-GB" sz="12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200" b="1" i="0" kern="1200">
                          <a:solidFill>
                            <a:schemeClr val="tx1"/>
                          </a:solidFill>
                          <a:effectLst/>
                          <a:latin typeface="Arial" panose="020B0604020202020204" pitchFamily="34" charset="0"/>
                          <a:ea typeface="+mn-ea"/>
                          <a:cs typeface="Arial" panose="020B0604020202020204" pitchFamily="34" charset="0"/>
                        </a:rPr>
                        <a:t>Slide: Zara and her dad have a break</a:t>
                      </a:r>
                    </a:p>
                    <a:p>
                      <a:r>
                        <a:rPr lang="en-GB" sz="1200">
                          <a:hlinkClick r:id="rId17"/>
                        </a:rPr>
                        <a:t>Closeup Shot Of An Unrecognisable Couple Drinking Coffee While Relaxing Together At Home High-Res Stock Photo - Getty Images</a:t>
                      </a:r>
                      <a:endParaRPr lang="en-GB" sz="1200"/>
                    </a:p>
                    <a:p>
                      <a:r>
                        <a:rPr lang="en-GB" sz="1200" b="0" i="0" kern="1200">
                          <a:solidFill>
                            <a:schemeClr val="dk1"/>
                          </a:solidFill>
                          <a:effectLst/>
                          <a:latin typeface="+mn-lt"/>
                          <a:ea typeface="+mn-ea"/>
                          <a:cs typeface="+mn-cs"/>
                        </a:rPr>
                        <a:t>Credit: </a:t>
                      </a:r>
                      <a:r>
                        <a:rPr lang="en-GB" sz="1200" b="0" i="0" u="none" strike="noStrike" kern="1200" err="1">
                          <a:solidFill>
                            <a:schemeClr val="dk1"/>
                          </a:solidFill>
                          <a:effectLst/>
                          <a:latin typeface="+mn-lt"/>
                          <a:ea typeface="+mn-ea"/>
                          <a:cs typeface="+mn-cs"/>
                          <a:hlinkClick r:id="rId18"/>
                        </a:rPr>
                        <a:t>jeffbergen</a:t>
                      </a:r>
                      <a:endParaRPr lang="en-GB" sz="1200" b="0" i="0" kern="1200">
                        <a:solidFill>
                          <a:schemeClr val="dk1"/>
                        </a:solidFill>
                        <a:effectLst/>
                        <a:latin typeface="+mn-lt"/>
                        <a:ea typeface="+mn-ea"/>
                        <a:cs typeface="+mn-cs"/>
                      </a:endParaRPr>
                    </a:p>
                    <a:p>
                      <a:r>
                        <a:rPr lang="en-GB" sz="1200" b="0" i="0" kern="1200">
                          <a:solidFill>
                            <a:schemeClr val="dk1"/>
                          </a:solidFill>
                          <a:effectLst/>
                          <a:latin typeface="+mn-lt"/>
                          <a:ea typeface="+mn-ea"/>
                          <a:cs typeface="+mn-cs"/>
                        </a:rPr>
                        <a:t>Creative #: 1340768665</a:t>
                      </a:r>
                    </a:p>
                    <a:p>
                      <a:r>
                        <a:rPr lang="en-GB" sz="1200" b="0" i="0" kern="1200">
                          <a:solidFill>
                            <a:schemeClr val="dk1"/>
                          </a:solidFill>
                          <a:effectLst/>
                          <a:latin typeface="+mn-lt"/>
                          <a:ea typeface="+mn-ea"/>
                          <a:cs typeface="+mn-cs"/>
                        </a:rPr>
                        <a:t>Collection: 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200" b="1" i="0" kern="1200">
                          <a:solidFill>
                            <a:schemeClr val="dk1"/>
                          </a:solidFill>
                          <a:effectLst/>
                          <a:latin typeface="Arial" panose="020B0604020202020204" pitchFamily="34" charset="0"/>
                          <a:ea typeface="+mn-ea"/>
                          <a:cs typeface="Arial" panose="020B0604020202020204" pitchFamily="34" charset="0"/>
                        </a:rPr>
                        <a:t>Slide: sandbags at parents’ house</a:t>
                      </a:r>
                    </a:p>
                    <a:p>
                      <a:r>
                        <a:rPr lang="en-GB" sz="1200">
                          <a:hlinkClick r:id="rId19"/>
                        </a:rPr>
                        <a:t>Sandbags Outside Front Door Of House To Prevent Flooding High-Res Stock Photo - Getty Images</a:t>
                      </a:r>
                      <a:endParaRPr lang="en-GB" sz="1200"/>
                    </a:p>
                    <a:p>
                      <a:r>
                        <a:rPr lang="en-GB" sz="1200" b="0" i="0" kern="1200">
                          <a:solidFill>
                            <a:schemeClr val="dk1"/>
                          </a:solidFill>
                          <a:effectLst/>
                          <a:latin typeface="+mn-lt"/>
                          <a:ea typeface="+mn-ea"/>
                          <a:cs typeface="+mn-cs"/>
                        </a:rPr>
                        <a:t>Credit: </a:t>
                      </a:r>
                      <a:r>
                        <a:rPr lang="en-GB" sz="1200" b="0" i="0" u="none" strike="noStrike" kern="1200" err="1">
                          <a:solidFill>
                            <a:schemeClr val="dk1"/>
                          </a:solidFill>
                          <a:effectLst/>
                          <a:latin typeface="+mn-lt"/>
                          <a:ea typeface="+mn-ea"/>
                          <a:cs typeface="+mn-cs"/>
                          <a:hlinkClick r:id="rId20"/>
                        </a:rPr>
                        <a:t>AlexMcGuffie</a:t>
                      </a:r>
                      <a:endParaRPr lang="en-GB" sz="1200" b="0" i="0" kern="1200">
                        <a:solidFill>
                          <a:schemeClr val="dk1"/>
                        </a:solidFill>
                        <a:effectLst/>
                        <a:latin typeface="+mn-lt"/>
                        <a:ea typeface="+mn-ea"/>
                        <a:cs typeface="+mn-cs"/>
                      </a:endParaRPr>
                    </a:p>
                    <a:p>
                      <a:r>
                        <a:rPr lang="en-GB" sz="1200" b="0" i="0" kern="1200">
                          <a:solidFill>
                            <a:schemeClr val="dk1"/>
                          </a:solidFill>
                          <a:effectLst/>
                          <a:latin typeface="+mn-lt"/>
                          <a:ea typeface="+mn-ea"/>
                          <a:cs typeface="+mn-cs"/>
                        </a:rPr>
                        <a:t>Creative #: 470279997</a:t>
                      </a:r>
                    </a:p>
                    <a:p>
                      <a:r>
                        <a:rPr lang="en-GB" sz="1200" b="0" i="0" kern="1200">
                          <a:solidFill>
                            <a:schemeClr val="dk1"/>
                          </a:solidFill>
                          <a:effectLst/>
                          <a:latin typeface="+mn-lt"/>
                          <a:ea typeface="+mn-ea"/>
                          <a:cs typeface="+mn-cs"/>
                        </a:rPr>
                        <a:t>Collection: iStock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GB" sz="1200" b="1">
                          <a:solidFill>
                            <a:schemeClr val="tx1"/>
                          </a:solidFill>
                          <a:latin typeface="Arial" panose="020B0604020202020204" pitchFamily="34" charset="0"/>
                          <a:cs typeface="Arial" panose="020B0604020202020204" pitchFamily="34" charset="0"/>
                        </a:rPr>
                        <a:t>Slide: big question</a:t>
                      </a:r>
                    </a:p>
                    <a:p>
                      <a:r>
                        <a:rPr lang="en-GB" sz="1200">
                          <a:hlinkClick r:id="rId21"/>
                        </a:rPr>
                        <a:t>Empty Living Room High-Res Stock Photo - Getty Images</a:t>
                      </a:r>
                      <a:endParaRPr lang="en-GB" sz="1200"/>
                    </a:p>
                    <a:p>
                      <a:r>
                        <a:rPr lang="en-GB" sz="1200" b="0" i="0" kern="1200">
                          <a:solidFill>
                            <a:schemeClr val="dk1"/>
                          </a:solidFill>
                          <a:effectLst/>
                          <a:latin typeface="+mn-lt"/>
                          <a:ea typeface="+mn-ea"/>
                          <a:cs typeface="+mn-cs"/>
                        </a:rPr>
                        <a:t>Credit: </a:t>
                      </a:r>
                      <a:r>
                        <a:rPr lang="en-GB" sz="1200" b="0" i="0" u="none" strike="noStrike" kern="1200" err="1">
                          <a:solidFill>
                            <a:schemeClr val="dk1"/>
                          </a:solidFill>
                          <a:effectLst/>
                          <a:latin typeface="+mn-lt"/>
                          <a:ea typeface="+mn-ea"/>
                          <a:cs typeface="+mn-cs"/>
                          <a:hlinkClick r:id="rId22"/>
                        </a:rPr>
                        <a:t>DGLimages</a:t>
                      </a:r>
                      <a:endParaRPr lang="en-GB" sz="1200" b="0" i="0" kern="1200">
                        <a:solidFill>
                          <a:schemeClr val="dk1"/>
                        </a:solidFill>
                        <a:effectLst/>
                        <a:latin typeface="+mn-lt"/>
                        <a:ea typeface="+mn-ea"/>
                        <a:cs typeface="+mn-cs"/>
                      </a:endParaRPr>
                    </a:p>
                    <a:p>
                      <a:r>
                        <a:rPr lang="en-GB" sz="1200" b="0" i="0" kern="1200">
                          <a:solidFill>
                            <a:schemeClr val="dk1"/>
                          </a:solidFill>
                          <a:effectLst/>
                          <a:latin typeface="+mn-lt"/>
                          <a:ea typeface="+mn-ea"/>
                          <a:cs typeface="+mn-cs"/>
                        </a:rPr>
                        <a:t>Creative #: 868510546</a:t>
                      </a:r>
                    </a:p>
                    <a:p>
                      <a:r>
                        <a:rPr lang="en-GB" sz="1200" b="0" i="0" kern="1200">
                          <a:solidFill>
                            <a:schemeClr val="dk1"/>
                          </a:solidFill>
                          <a:effectLst/>
                          <a:latin typeface="+mn-lt"/>
                          <a:ea typeface="+mn-ea"/>
                          <a:cs typeface="+mn-cs"/>
                        </a:rPr>
                        <a:t>Collection: iStock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16330019"/>
                  </a:ext>
                </a:extLst>
              </a:tr>
            </a:tbl>
          </a:graphicData>
        </a:graphic>
      </p:graphicFrame>
      <p:sp>
        <p:nvSpPr>
          <p:cNvPr id="4" name="TextBox 3">
            <a:extLst>
              <a:ext uri="{FF2B5EF4-FFF2-40B4-BE49-F238E27FC236}">
                <a16:creationId xmlns:a16="http://schemas.microsoft.com/office/drawing/2014/main" id="{A4C01172-523B-F56B-6B24-931C1F747C8F}"/>
              </a:ext>
            </a:extLst>
          </p:cNvPr>
          <p:cNvSpPr txBox="1"/>
          <p:nvPr/>
        </p:nvSpPr>
        <p:spPr>
          <a:xfrm>
            <a:off x="279199" y="397542"/>
            <a:ext cx="10958005" cy="646331"/>
          </a:xfrm>
          <a:prstGeom prst="rect">
            <a:avLst/>
          </a:prstGeom>
          <a:noFill/>
        </p:spPr>
        <p:txBody>
          <a:bodyPr wrap="square">
            <a:spAutoFit/>
          </a:bodyPr>
          <a:lstStyle/>
          <a:p>
            <a:pPr rtl="0"/>
            <a:r>
              <a:rPr lang="en-GB" sz="1200">
                <a:latin typeface="Arial" panose="020B0604020202020204" pitchFamily="34" charset="0"/>
                <a:cs typeface="Arial" panose="020B0604020202020204" pitchFamily="34" charset="0"/>
              </a:rPr>
              <a:t>© British Red Cross 2023. All images © British Red Cross 2023 unless otherwise stated, below. </a:t>
            </a:r>
          </a:p>
          <a:p>
            <a:pPr rtl="0"/>
            <a:r>
              <a:rPr lang="en-GB" sz="1200">
                <a:effectLst/>
                <a:latin typeface="Arial" panose="020B0604020202020204" pitchFamily="34" charset="0"/>
                <a:cs typeface="Arial" panose="020B0604020202020204" pitchFamily="34" charset="0"/>
              </a:rPr>
              <a:t>This resource and other free educational materials are available at </a:t>
            </a:r>
            <a:r>
              <a:rPr lang="en-GB" sz="1200">
                <a:effectLst/>
                <a:latin typeface="Arial" panose="020B0604020202020204" pitchFamily="34" charset="0"/>
                <a:cs typeface="Arial" panose="020B0604020202020204" pitchFamily="34" charset="0"/>
                <a:hlinkClick r:id="rId23" tooltip="http://www.redcross.org.uk/education"/>
              </a:rPr>
              <a:t>www.redcross.org.uk/education</a:t>
            </a:r>
            <a:r>
              <a:rPr lang="en-GB" sz="1200">
                <a:effectLst/>
                <a:latin typeface="Arial" panose="020B0604020202020204" pitchFamily="34" charset="0"/>
                <a:cs typeface="Arial" panose="020B0604020202020204" pitchFamily="34" charset="0"/>
              </a:rPr>
              <a:t> </a:t>
            </a:r>
          </a:p>
          <a:p>
            <a:pPr rtl="0"/>
            <a:r>
              <a:rPr lang="en-GB" sz="1200">
                <a:effectLst/>
                <a:latin typeface="Arial" panose="020B0604020202020204" pitchFamily="34" charset="0"/>
                <a:cs typeface="Arial" panose="020B0604020202020204" pitchFamily="34" charset="0"/>
              </a:rPr>
              <a:t>The British Red Cross Society is a charity registered in England and Wales (220949) and Scotland (SCO37738).</a:t>
            </a:r>
          </a:p>
        </p:txBody>
      </p:sp>
    </p:spTree>
    <p:extLst>
      <p:ext uri="{BB962C8B-B14F-4D97-AF65-F5344CB8AC3E}">
        <p14:creationId xmlns:p14="http://schemas.microsoft.com/office/powerpoint/2010/main" val="1970703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iving room with a fireplace&#10;&#10;Description automatically generated">
            <a:extLst>
              <a:ext uri="{FF2B5EF4-FFF2-40B4-BE49-F238E27FC236}">
                <a16:creationId xmlns:a16="http://schemas.microsoft.com/office/drawing/2014/main" id="{F8ECFEF7-0C78-E206-8875-B95055C04F6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71209" y="280236"/>
            <a:ext cx="10515600" cy="5595270"/>
          </a:xfrm>
          <a:prstGeom prst="rect">
            <a:avLst/>
          </a:prstGeom>
        </p:spPr>
      </p:pic>
      <p:pic>
        <p:nvPicPr>
          <p:cNvPr id="8" name="Picture 7" descr="Logo, icon&#10;&#10;Description automatically generated">
            <a:extLst>
              <a:ext uri="{FF2B5EF4-FFF2-40B4-BE49-F238E27FC236}">
                <a16:creationId xmlns:a16="http://schemas.microsoft.com/office/drawing/2014/main" id="{882381B1-60DB-DF9B-C822-D460EC486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9" name="Rectangle 8">
            <a:extLst>
              <a:ext uri="{FF2B5EF4-FFF2-40B4-BE49-F238E27FC236}">
                <a16:creationId xmlns:a16="http://schemas.microsoft.com/office/drawing/2014/main" id="{01CCAEEE-2078-4303-5AD6-C8F81FD53456}"/>
              </a:ext>
            </a:extLst>
          </p:cNvPr>
          <p:cNvSpPr/>
          <p:nvPr/>
        </p:nvSpPr>
        <p:spPr>
          <a:xfrm>
            <a:off x="8273826" y="3404681"/>
            <a:ext cx="2912983"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How can </a:t>
            </a:r>
            <a:r>
              <a:rPr lang="en-GB" sz="2800" b="1">
                <a:solidFill>
                  <a:schemeClr val="tx1"/>
                </a:solidFill>
                <a:latin typeface="Arial" panose="020B0604020202020204" pitchFamily="34" charset="0"/>
                <a:cs typeface="Arial" panose="020B0604020202020204" pitchFamily="34" charset="0"/>
              </a:rPr>
              <a:t>you</a:t>
            </a:r>
            <a:r>
              <a:rPr lang="en-GB" sz="2800">
                <a:solidFill>
                  <a:schemeClr val="tx1"/>
                </a:solidFill>
                <a:latin typeface="Arial" panose="020B0604020202020204" pitchFamily="34" charset="0"/>
                <a:cs typeface="Arial" panose="020B0604020202020204" pitchFamily="34" charset="0"/>
              </a:rPr>
              <a:t> prepare your home for a flood emergency?</a:t>
            </a:r>
          </a:p>
          <a:p>
            <a:pPr algn="ctr"/>
            <a:endParaRPr lang="en-GB"/>
          </a:p>
        </p:txBody>
      </p:sp>
      <p:sp>
        <p:nvSpPr>
          <p:cNvPr id="11" name="TextBox 10">
            <a:extLst>
              <a:ext uri="{FF2B5EF4-FFF2-40B4-BE49-F238E27FC236}">
                <a16:creationId xmlns:a16="http://schemas.microsoft.com/office/drawing/2014/main" id="{EB4706A2-A064-9F43-01AB-F8751171E038}"/>
              </a:ext>
            </a:extLst>
          </p:cNvPr>
          <p:cNvSpPr txBox="1"/>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pic>
        <p:nvPicPr>
          <p:cNvPr id="2" name="Picture 1" descr="A picture containing logo&#10;&#10;Description automatically generated">
            <a:extLst>
              <a:ext uri="{FF2B5EF4-FFF2-40B4-BE49-F238E27FC236}">
                <a16:creationId xmlns:a16="http://schemas.microsoft.com/office/drawing/2014/main" id="{4AEE402A-A99B-E62D-F7AC-32A2C7A44F38}"/>
              </a:ext>
            </a:extLst>
          </p:cNvPr>
          <p:cNvPicPr>
            <a:picLocks noChangeAspect="1"/>
          </p:cNvPicPr>
          <p:nvPr/>
        </p:nvPicPr>
        <p:blipFill rotWithShape="1">
          <a:blip r:embed="rId6">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1272258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6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2000">
                                          <p:cBhvr additive="base">
                                            <p:cTn id="7" dur="1900" fill="hold"/>
                                            <p:tgtEl>
                                              <p:spTgt spid="9"/>
                                            </p:tgtEl>
                                            <p:attrNameLst>
                                              <p:attrName>ppt_x</p:attrName>
                                            </p:attrNameLst>
                                          </p:cBhvr>
                                          <p:tavLst>
                                            <p:tav tm="0">
                                              <p:val>
                                                <p:strVal val="1+#ppt_w/2"/>
                                              </p:val>
                                            </p:tav>
                                            <p:tav tm="100000">
                                              <p:val>
                                                <p:strVal val="#ppt_x"/>
                                              </p:val>
                                            </p:tav>
                                          </p:tavLst>
                                        </p:anim>
                                        <p:anim calcmode="lin" valueType="num" p14:bounceEnd="62000">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900" fill="hold"/>
                                            <p:tgtEl>
                                              <p:spTgt spid="9"/>
                                            </p:tgtEl>
                                            <p:attrNameLst>
                                              <p:attrName>ppt_x</p:attrName>
                                            </p:attrNameLst>
                                          </p:cBhvr>
                                          <p:tavLst>
                                            <p:tav tm="0">
                                              <p:val>
                                                <p:strVal val="1+#ppt_w/2"/>
                                              </p:val>
                                            </p:tav>
                                            <p:tav tm="100000">
                                              <p:val>
                                                <p:strVal val="#ppt_x"/>
                                              </p:val>
                                            </p:tav>
                                          </p:tavLst>
                                        </p:anim>
                                        <p:anim calcmode="lin" valueType="num">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C10766-AFA2-4D23-AB60-8C768D27D53D}"/>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10" name="Picture 9">
            <a:extLst>
              <a:ext uri="{FF2B5EF4-FFF2-40B4-BE49-F238E27FC236}">
                <a16:creationId xmlns:a16="http://schemas.microsoft.com/office/drawing/2014/main" id="{4F70B530-DBE0-A235-CC3A-0F44EF358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40B5B129-4D34-32A1-28A4-A63F3C2396DD}"/>
              </a:ext>
            </a:extLst>
          </p:cNvPr>
          <p:cNvSpPr>
            <a:spLocks noGrp="1"/>
          </p:cNvSpPr>
          <p:nvPr>
            <p:ph type="title"/>
          </p:nvPr>
        </p:nvSpPr>
        <p:spPr>
          <a:xfrm>
            <a:off x="609600" y="336550"/>
            <a:ext cx="6404149" cy="1835150"/>
          </a:xfrm>
          <a:solidFill>
            <a:schemeClr val="bg1"/>
          </a:solidFill>
        </p:spPr>
        <p:txBody>
          <a:bodyPr>
            <a:normAutofit/>
          </a:bodyPr>
          <a:lstStyle/>
          <a:p>
            <a:r>
              <a:rPr lang="en-GB">
                <a:latin typeface="HelveticaNeueLT Pro 55 Roman"/>
              </a:rPr>
              <a:t>Play the flood warning adventure game</a:t>
            </a:r>
          </a:p>
        </p:txBody>
      </p:sp>
      <p:sp>
        <p:nvSpPr>
          <p:cNvPr id="11" name="Content Placeholder 5">
            <a:extLst>
              <a:ext uri="{FF2B5EF4-FFF2-40B4-BE49-F238E27FC236}">
                <a16:creationId xmlns:a16="http://schemas.microsoft.com/office/drawing/2014/main" id="{E09F54F7-FF7C-F396-25E0-3F727454E9E1}"/>
              </a:ext>
            </a:extLst>
          </p:cNvPr>
          <p:cNvSpPr>
            <a:spLocks noGrp="1"/>
          </p:cNvSpPr>
          <p:nvPr>
            <p:ph idx="1"/>
          </p:nvPr>
        </p:nvSpPr>
        <p:spPr>
          <a:xfrm>
            <a:off x="609600" y="2143125"/>
            <a:ext cx="6404149" cy="3715064"/>
          </a:xfrm>
          <a:solidFill>
            <a:schemeClr val="bg1"/>
          </a:solidFill>
          <a:ln>
            <a:noFill/>
          </a:ln>
        </p:spPr>
        <p:txBody>
          <a:bodyPr>
            <a:normAutofit fontScale="92500"/>
          </a:bodyPr>
          <a:lstStyle/>
          <a:p>
            <a:endParaRPr lang="en-GB">
              <a:latin typeface="HelveticaNeueLT Pro 55 Roman" panose="020B0604020202020204" pitchFamily="34" charset="0"/>
            </a:endParaRPr>
          </a:p>
          <a:p>
            <a:r>
              <a:rPr lang="en-GB" b="1">
                <a:latin typeface="HelveticaNeueLT Pro 55 Roman" panose="020B0604020202020204" pitchFamily="34" charset="0"/>
              </a:rPr>
              <a:t>Read</a:t>
            </a:r>
            <a:r>
              <a:rPr lang="en-GB">
                <a:latin typeface="HelveticaNeueLT Pro 55 Roman" panose="020B0604020202020204" pitchFamily="34" charset="0"/>
              </a:rPr>
              <a:t> the story and </a:t>
            </a:r>
            <a:r>
              <a:rPr lang="en-GB" b="1">
                <a:latin typeface="HelveticaNeueLT Pro 55 Roman" panose="020B0604020202020204" pitchFamily="34" charset="0"/>
              </a:rPr>
              <a:t>choose</a:t>
            </a:r>
            <a:r>
              <a:rPr lang="en-GB">
                <a:latin typeface="HelveticaNeueLT Pro 55 Roman" panose="020B0604020202020204" pitchFamily="34" charset="0"/>
              </a:rPr>
              <a:t> a response.</a:t>
            </a:r>
          </a:p>
          <a:p>
            <a:r>
              <a:rPr lang="en-GB">
                <a:latin typeface="HelveticaNeueLT Pro 55 Roman" panose="020B0604020202020204" pitchFamily="34" charset="0"/>
              </a:rPr>
              <a:t>As you play the game, you’ll learn about ways to prepare and cope with a flood.</a:t>
            </a:r>
          </a:p>
          <a:p>
            <a:r>
              <a:rPr lang="en-GB">
                <a:latin typeface="HelveticaNeueLT Pro 55 Roman" panose="020B0604020202020204" pitchFamily="34" charset="0"/>
              </a:rPr>
              <a:t>As you play the game, </a:t>
            </a:r>
            <a:r>
              <a:rPr lang="en-GB" b="1">
                <a:latin typeface="HelveticaNeueLT Pro 55 Roman" panose="020B0604020202020204" pitchFamily="34" charset="0"/>
              </a:rPr>
              <a:t>write</a:t>
            </a:r>
            <a:r>
              <a:rPr lang="en-GB">
                <a:latin typeface="HelveticaNeueLT Pro 55 Roman" panose="020B0604020202020204" pitchFamily="34" charset="0"/>
              </a:rPr>
              <a:t> a list of ways to prepare and cope with flooding.</a:t>
            </a:r>
          </a:p>
          <a:p>
            <a:r>
              <a:rPr lang="en-GB">
                <a:latin typeface="HelveticaNeueLT Pro 55 Roman" panose="020B0604020202020204" pitchFamily="34" charset="0"/>
              </a:rPr>
              <a:t>See if you can find them all! </a:t>
            </a:r>
          </a:p>
        </p:txBody>
      </p:sp>
      <p:pic>
        <p:nvPicPr>
          <p:cNvPr id="3" name="Picture 2" descr="Logo, company name&#10;&#10;Description automatically generated">
            <a:hlinkClick r:id="rId4" action="ppaction://hlinksldjump"/>
            <a:extLst>
              <a:ext uri="{FF2B5EF4-FFF2-40B4-BE49-F238E27FC236}">
                <a16:creationId xmlns:a16="http://schemas.microsoft.com/office/drawing/2014/main" id="{5FD89AC2-9CAB-F429-F3D7-F454F481CDAA}"/>
              </a:ext>
            </a:extLst>
          </p:cNvPr>
          <p:cNvPicPr>
            <a:picLocks noChangeAspect="1"/>
          </p:cNvPicPr>
          <p:nvPr/>
        </p:nvPicPr>
        <p:blipFill rotWithShape="1">
          <a:blip r:embed="rId5">
            <a:extLst>
              <a:ext uri="{28A0092B-C50C-407E-A947-70E740481C1C}">
                <a14:useLocalDpi xmlns:a14="http://schemas.microsoft.com/office/drawing/2010/main" val="0"/>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24104174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4000">
                                      <p:stCondLst>
                                        <p:cond delay="0"/>
                                      </p:stCondLst>
                                      <p:childTnLst>
                                        <p:set>
                                          <p:cBhvr>
                                            <p:cTn id="12" dur="1" fill="hold">
                                              <p:stCondLst>
                                                <p:cond delay="0"/>
                                              </p:stCondLst>
                                            </p:cTn>
                                            <p:tgtEl>
                                              <p:spTgt spid="11">
                                                <p:bg/>
                                              </p:spTgt>
                                            </p:tgtEl>
                                            <p:attrNameLst>
                                              <p:attrName>style.visibility</p:attrName>
                                            </p:attrNameLst>
                                          </p:cBhvr>
                                          <p:to>
                                            <p:strVal val="visible"/>
                                          </p:to>
                                        </p:set>
                                        <p:anim calcmode="lin" valueType="num" p14:bounceEnd="64000">
                                          <p:cBhvr additive="base">
                                            <p:cTn id="13" dur="900" fill="hold"/>
                                            <p:tgtEl>
                                              <p:spTgt spid="11">
                                                <p:bg/>
                                              </p:spTgt>
                                            </p:tgtEl>
                                            <p:attrNameLst>
                                              <p:attrName>ppt_x</p:attrName>
                                            </p:attrNameLst>
                                          </p:cBhvr>
                                          <p:tavLst>
                                            <p:tav tm="0">
                                              <p:val>
                                                <p:strVal val="0-#ppt_w/2"/>
                                              </p:val>
                                            </p:tav>
                                            <p:tav tm="100000">
                                              <p:val>
                                                <p:strVal val="#ppt_x"/>
                                              </p:val>
                                            </p:tav>
                                          </p:tavLst>
                                        </p:anim>
                                        <p:anim calcmode="lin" valueType="num" p14:bounceEnd="64000">
                                          <p:cBhvr additive="base">
                                            <p:cTn id="14" dur="9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4000">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14:bounceEnd="64000">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14:bounceEnd="64000">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64000">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14:bounceEnd="64000">
                                          <p:cBhvr additive="base">
                                            <p:cTn id="25" dur="500" fill="hold"/>
                                            <p:tgtEl>
                                              <p:spTgt spid="11">
                                                <p:txEl>
                                                  <p:pRg st="2" end="2"/>
                                                </p:txEl>
                                              </p:spTgt>
                                            </p:tgtEl>
                                            <p:attrNameLst>
                                              <p:attrName>ppt_x</p:attrName>
                                            </p:attrNameLst>
                                          </p:cBhvr>
                                          <p:tavLst>
                                            <p:tav tm="0">
                                              <p:val>
                                                <p:strVal val="0-#ppt_w/2"/>
                                              </p:val>
                                            </p:tav>
                                            <p:tav tm="100000">
                                              <p:val>
                                                <p:strVal val="#ppt_x"/>
                                              </p:val>
                                            </p:tav>
                                          </p:tavLst>
                                        </p:anim>
                                        <p:anim calcmode="lin" valueType="num" p14:bounceEnd="64000">
                                          <p:cBhvr additive="base">
                                            <p:cTn id="2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64000">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14:bounceEnd="64000">
                                          <p:cBhvr additive="base">
                                            <p:cTn id="31" dur="500" fill="hold"/>
                                            <p:tgtEl>
                                              <p:spTgt spid="11">
                                                <p:txEl>
                                                  <p:pRg st="3" end="3"/>
                                                </p:txEl>
                                              </p:spTgt>
                                            </p:tgtEl>
                                            <p:attrNameLst>
                                              <p:attrName>ppt_x</p:attrName>
                                            </p:attrNameLst>
                                          </p:cBhvr>
                                          <p:tavLst>
                                            <p:tav tm="0">
                                              <p:val>
                                                <p:strVal val="0-#ppt_w/2"/>
                                              </p:val>
                                            </p:tav>
                                            <p:tav tm="100000">
                                              <p:val>
                                                <p:strVal val="#ppt_x"/>
                                              </p:val>
                                            </p:tav>
                                          </p:tavLst>
                                        </p:anim>
                                        <p:anim calcmode="lin" valueType="num" p14:bounceEnd="64000">
                                          <p:cBhvr additive="base">
                                            <p:cTn id="3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14:presetBounceEnd="64000">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14:bounceEnd="64000">
                                          <p:cBhvr additive="base">
                                            <p:cTn id="37" dur="500" fill="hold"/>
                                            <p:tgtEl>
                                              <p:spTgt spid="11">
                                                <p:txEl>
                                                  <p:pRg st="4" end="4"/>
                                                </p:txEl>
                                              </p:spTgt>
                                            </p:tgtEl>
                                            <p:attrNameLst>
                                              <p:attrName>ppt_x</p:attrName>
                                            </p:attrNameLst>
                                          </p:cBhvr>
                                          <p:tavLst>
                                            <p:tav tm="0">
                                              <p:val>
                                                <p:strVal val="0-#ppt_w/2"/>
                                              </p:val>
                                            </p:tav>
                                            <p:tav tm="100000">
                                              <p:val>
                                                <p:strVal val="#ppt_x"/>
                                              </p:val>
                                            </p:tav>
                                          </p:tavLst>
                                        </p:anim>
                                        <p:anim calcmode="lin" valueType="num" p14:bounceEnd="64000">
                                          <p:cBhvr additive="base">
                                            <p:cTn id="3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 calcmode="lin" valueType="num">
                                          <p:cBhvr additive="base">
                                            <p:cTn id="13" dur="900" fill="hold"/>
                                            <p:tgtEl>
                                              <p:spTgt spid="11">
                                                <p:bg/>
                                              </p:spTgt>
                                            </p:tgtEl>
                                            <p:attrNameLst>
                                              <p:attrName>ppt_x</p:attrName>
                                            </p:attrNameLst>
                                          </p:cBhvr>
                                          <p:tavLst>
                                            <p:tav tm="0">
                                              <p:val>
                                                <p:strVal val="0-#ppt_w/2"/>
                                              </p:val>
                                            </p:tav>
                                            <p:tav tm="100000">
                                              <p:val>
                                                <p:strVal val="#ppt_x"/>
                                              </p:val>
                                            </p:tav>
                                          </p:tavLst>
                                        </p:anim>
                                        <p:anim calcmode="lin" valueType="num">
                                          <p:cBhvr additive="base">
                                            <p:cTn id="14" dur="9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additive="base">
                                            <p:cTn id="37"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45141D-F285-BD70-96E2-17E1D5D3D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pic>
        <p:nvPicPr>
          <p:cNvPr id="10" name="Picture 9">
            <a:extLst>
              <a:ext uri="{FF2B5EF4-FFF2-40B4-BE49-F238E27FC236}">
                <a16:creationId xmlns:a16="http://schemas.microsoft.com/office/drawing/2014/main" id="{90E30247-7621-438F-61E1-0003A89EE130}"/>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79622" y="336551"/>
            <a:ext cx="10478528" cy="5426612"/>
          </a:xfrm>
          <a:prstGeom prst="rect">
            <a:avLst/>
          </a:prstGeom>
        </p:spPr>
      </p:pic>
      <p:sp>
        <p:nvSpPr>
          <p:cNvPr id="5" name="TextBox 4">
            <a:extLst>
              <a:ext uri="{FF2B5EF4-FFF2-40B4-BE49-F238E27FC236}">
                <a16:creationId xmlns:a16="http://schemas.microsoft.com/office/drawing/2014/main" id="{4D10175B-C941-29D6-1677-630BBD35BDA1}"/>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7" name="Picture 6" descr="A person sitting on the floor reading a book&#10;&#10;Description automatically generated with medium confidence">
            <a:extLst>
              <a:ext uri="{FF2B5EF4-FFF2-40B4-BE49-F238E27FC236}">
                <a16:creationId xmlns:a16="http://schemas.microsoft.com/office/drawing/2014/main" id="{32E6A88F-C0A2-3025-777E-3BE33E35E0B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52879" y="315152"/>
            <a:ext cx="7902053" cy="5469410"/>
          </a:xfrm>
          <a:prstGeom prst="rect">
            <a:avLst/>
          </a:prstGeom>
        </p:spPr>
      </p:pic>
      <p:pic>
        <p:nvPicPr>
          <p:cNvPr id="11" name="Picture 10" descr="A person sitting on the floor reading a book&#10;&#10;Description automatically generated with medium confidence">
            <a:extLst>
              <a:ext uri="{FF2B5EF4-FFF2-40B4-BE49-F238E27FC236}">
                <a16:creationId xmlns:a16="http://schemas.microsoft.com/office/drawing/2014/main" id="{6E27942A-C133-D321-97DF-BA0BE2E52C6D}"/>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a:stretch/>
        </p:blipFill>
        <p:spPr>
          <a:xfrm flipH="1">
            <a:off x="652879" y="397203"/>
            <a:ext cx="7936219" cy="5387359"/>
          </a:xfrm>
          <a:prstGeom prst="rect">
            <a:avLst/>
          </a:prstGeom>
        </p:spPr>
      </p:pic>
      <p:sp>
        <p:nvSpPr>
          <p:cNvPr id="4" name="Title 1">
            <a:extLst>
              <a:ext uri="{FF2B5EF4-FFF2-40B4-BE49-F238E27FC236}">
                <a16:creationId xmlns:a16="http://schemas.microsoft.com/office/drawing/2014/main" id="{969CB40D-E3BA-77D4-A78D-7F7F1264D707}"/>
              </a:ext>
            </a:extLst>
          </p:cNvPr>
          <p:cNvSpPr txBox="1">
            <a:spLocks/>
          </p:cNvSpPr>
          <p:nvPr/>
        </p:nvSpPr>
        <p:spPr>
          <a:xfrm>
            <a:off x="636043" y="283075"/>
            <a:ext cx="3453658" cy="512331"/>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400">
                <a:latin typeface="HelveticaNeueLT Pro 55 Roman" panose="020B0604020202020204" pitchFamily="34" charset="0"/>
              </a:rPr>
              <a:t>Meet Zara.</a:t>
            </a:r>
          </a:p>
        </p:txBody>
      </p:sp>
      <p:pic>
        <p:nvPicPr>
          <p:cNvPr id="15" name="Picture 14" descr="A brick building with a fire hydrant in front of it&#10;&#10;Description automatically generated with medium confidence">
            <a:extLst>
              <a:ext uri="{FF2B5EF4-FFF2-40B4-BE49-F238E27FC236}">
                <a16:creationId xmlns:a16="http://schemas.microsoft.com/office/drawing/2014/main" id="{0D8835C3-F212-917D-C025-6A15041AD1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8372" y="283075"/>
            <a:ext cx="3823396" cy="5469410"/>
          </a:xfrm>
          <a:prstGeom prst="rect">
            <a:avLst/>
          </a:prstGeom>
        </p:spPr>
      </p:pic>
      <p:sp>
        <p:nvSpPr>
          <p:cNvPr id="12" name="Title 1">
            <a:extLst>
              <a:ext uri="{FF2B5EF4-FFF2-40B4-BE49-F238E27FC236}">
                <a16:creationId xmlns:a16="http://schemas.microsoft.com/office/drawing/2014/main" id="{9C860100-3101-C2E3-0A5F-5E4D559973F0}"/>
              </a:ext>
            </a:extLst>
          </p:cNvPr>
          <p:cNvSpPr txBox="1">
            <a:spLocks/>
          </p:cNvSpPr>
          <p:nvPr/>
        </p:nvSpPr>
        <p:spPr>
          <a:xfrm>
            <a:off x="4720180" y="272397"/>
            <a:ext cx="3861492" cy="99384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400">
                <a:latin typeface="HelveticaNeueLT Pro 55 Roman" panose="020B0604020202020204" pitchFamily="34" charset="0"/>
              </a:rPr>
              <a:t>Zara lives in a ground floor flat with her dad.</a:t>
            </a:r>
          </a:p>
        </p:txBody>
      </p:sp>
      <p:pic>
        <p:nvPicPr>
          <p:cNvPr id="6" name="Picture 5" descr="Logo, company name&#10;&#10;Description automatically generated">
            <a:hlinkClick r:id="rId7" action="ppaction://hlinksldjump"/>
            <a:extLst>
              <a:ext uri="{FF2B5EF4-FFF2-40B4-BE49-F238E27FC236}">
                <a16:creationId xmlns:a16="http://schemas.microsoft.com/office/drawing/2014/main" id="{77A05C60-7346-271A-7B3D-B655A81CD519}"/>
              </a:ext>
            </a:extLst>
          </p:cNvPr>
          <p:cNvPicPr>
            <a:picLocks noChangeAspect="1"/>
          </p:cNvPicPr>
          <p:nvPr/>
        </p:nvPicPr>
        <p:blipFill rotWithShape="1">
          <a:blip r:embed="rId8">
            <a:extLst>
              <a:ext uri="{28A0092B-C50C-407E-A947-70E740481C1C}">
                <a14:useLocalDpi xmlns:a14="http://schemas.microsoft.com/office/drawing/2010/main" val="0"/>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42872301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8" fill="hold" nodeType="afterEffect" p14:presetBounceEnd="2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22000">
                                          <p:cBhvr additive="base">
                                            <p:cTn id="11" dur="900" fill="hold"/>
                                            <p:tgtEl>
                                              <p:spTgt spid="7"/>
                                            </p:tgtEl>
                                            <p:attrNameLst>
                                              <p:attrName>ppt_x</p:attrName>
                                            </p:attrNameLst>
                                          </p:cBhvr>
                                          <p:tavLst>
                                            <p:tav tm="0">
                                              <p:val>
                                                <p:strVal val="0-#ppt_w/2"/>
                                              </p:val>
                                            </p:tav>
                                            <p:tav tm="100000">
                                              <p:val>
                                                <p:strVal val="#ppt_x"/>
                                              </p:val>
                                            </p:tav>
                                          </p:tavLst>
                                        </p:anim>
                                        <p:anim calcmode="lin" valueType="num" p14:bounceEnd="22000">
                                          <p:cBhvr additive="base">
                                            <p:cTn id="12" dur="9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2" presetClass="entr" presetSubtype="8" fill="hold" grpId="0" nodeType="afterEffect" p14:presetBounceEnd="68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8000">
                                          <p:cBhvr additive="base">
                                            <p:cTn id="16" dur="500" fill="hold"/>
                                            <p:tgtEl>
                                              <p:spTgt spid="4"/>
                                            </p:tgtEl>
                                            <p:attrNameLst>
                                              <p:attrName>ppt_x</p:attrName>
                                            </p:attrNameLst>
                                          </p:cBhvr>
                                          <p:tavLst>
                                            <p:tav tm="0">
                                              <p:val>
                                                <p:strVal val="0-#ppt_w/2"/>
                                              </p:val>
                                            </p:tav>
                                            <p:tav tm="100000">
                                              <p:val>
                                                <p:strVal val="#ppt_x"/>
                                              </p:val>
                                            </p:tav>
                                          </p:tavLst>
                                        </p:anim>
                                        <p:anim calcmode="lin" valueType="num" p14:bounceEnd="68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14:presetBounceEnd="68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8000">
                                          <p:cBhvr additive="base">
                                            <p:cTn id="32" dur="500" fill="hold"/>
                                            <p:tgtEl>
                                              <p:spTgt spid="12"/>
                                            </p:tgtEl>
                                            <p:attrNameLst>
                                              <p:attrName>ppt_x</p:attrName>
                                            </p:attrNameLst>
                                          </p:cBhvr>
                                          <p:tavLst>
                                            <p:tav tm="0">
                                              <p:val>
                                                <p:strVal val="0-#ppt_w/2"/>
                                              </p:val>
                                            </p:tav>
                                            <p:tav tm="100000">
                                              <p:val>
                                                <p:strVal val="#ppt_x"/>
                                              </p:val>
                                            </p:tav>
                                          </p:tavLst>
                                        </p:anim>
                                        <p:anim calcmode="lin" valueType="num" p14:bounceEnd="68000">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900" fill="hold"/>
                                            <p:tgtEl>
                                              <p:spTgt spid="7"/>
                                            </p:tgtEl>
                                            <p:attrNameLst>
                                              <p:attrName>ppt_x</p:attrName>
                                            </p:attrNameLst>
                                          </p:cBhvr>
                                          <p:tavLst>
                                            <p:tav tm="0">
                                              <p:val>
                                                <p:strVal val="0-#ppt_w/2"/>
                                              </p:val>
                                            </p:tav>
                                            <p:tav tm="100000">
                                              <p:val>
                                                <p:strVal val="#ppt_x"/>
                                              </p:val>
                                            </p:tav>
                                          </p:tavLst>
                                        </p:anim>
                                        <p:anim calcmode="lin" valueType="num">
                                          <p:cBhvr additive="base">
                                            <p:cTn id="12" dur="9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F7A549-113A-7FF1-8C7C-2CA569BB5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extBox 1">
            <a:extLst>
              <a:ext uri="{FF2B5EF4-FFF2-40B4-BE49-F238E27FC236}">
                <a16:creationId xmlns:a16="http://schemas.microsoft.com/office/drawing/2014/main" id="{756F1E68-383A-2F5B-F30B-0A2E89AC5873}"/>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sp>
        <p:nvSpPr>
          <p:cNvPr id="4" name="Rectangle 3">
            <a:extLst>
              <a:ext uri="{FF2B5EF4-FFF2-40B4-BE49-F238E27FC236}">
                <a16:creationId xmlns:a16="http://schemas.microsoft.com/office/drawing/2014/main" id="{4EA464C3-D741-C898-64AC-2BD489B0F0E5}"/>
              </a:ext>
            </a:extLst>
          </p:cNvPr>
          <p:cNvSpPr/>
          <p:nvPr/>
        </p:nvSpPr>
        <p:spPr>
          <a:xfrm>
            <a:off x="603422" y="232386"/>
            <a:ext cx="3120853" cy="177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a:solidFill>
                  <a:schemeClr val="tx1"/>
                </a:solidFill>
                <a:latin typeface="HelveticaNeueLT Pro 55 Roman"/>
              </a:rPr>
              <a:t>A notification pops up on Zara's tablet saying:</a:t>
            </a:r>
            <a:endParaRPr lang="en-GB" sz="2800">
              <a:solidFill>
                <a:schemeClr val="tx1"/>
              </a:solidFill>
            </a:endParaRPr>
          </a:p>
        </p:txBody>
      </p:sp>
      <p:grpSp>
        <p:nvGrpSpPr>
          <p:cNvPr id="11" name="Group 10">
            <a:extLst>
              <a:ext uri="{FF2B5EF4-FFF2-40B4-BE49-F238E27FC236}">
                <a16:creationId xmlns:a16="http://schemas.microsoft.com/office/drawing/2014/main" id="{859E6D0A-D2B0-AD1F-1181-217CC267EC6E}"/>
              </a:ext>
            </a:extLst>
          </p:cNvPr>
          <p:cNvGrpSpPr/>
          <p:nvPr/>
        </p:nvGrpSpPr>
        <p:grpSpPr>
          <a:xfrm>
            <a:off x="3688958" y="34572"/>
            <a:ext cx="4775200" cy="6141157"/>
            <a:chOff x="5616221" y="152106"/>
            <a:chExt cx="4775200" cy="6141157"/>
          </a:xfrm>
        </p:grpSpPr>
        <p:pic>
          <p:nvPicPr>
            <p:cNvPr id="8" name="Picture 7" descr="A picture containing night sky&#10;&#10;Description automatically generated">
              <a:extLst>
                <a:ext uri="{FF2B5EF4-FFF2-40B4-BE49-F238E27FC236}">
                  <a16:creationId xmlns:a16="http://schemas.microsoft.com/office/drawing/2014/main" id="{4AAB2EDD-F22F-EAE6-0559-37A3329E541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616221" y="152106"/>
              <a:ext cx="4775200" cy="6141157"/>
            </a:xfrm>
            <a:prstGeom prst="rect">
              <a:avLst/>
            </a:prstGeom>
          </p:spPr>
        </p:pic>
        <p:sp>
          <p:nvSpPr>
            <p:cNvPr id="9" name="Rectangle 8">
              <a:extLst>
                <a:ext uri="{FF2B5EF4-FFF2-40B4-BE49-F238E27FC236}">
                  <a16:creationId xmlns:a16="http://schemas.microsoft.com/office/drawing/2014/main" id="{B4D9C026-7235-BE88-5923-C000507B7AE9}"/>
                </a:ext>
              </a:extLst>
            </p:cNvPr>
            <p:cNvSpPr/>
            <p:nvPr/>
          </p:nvSpPr>
          <p:spPr>
            <a:xfrm>
              <a:off x="6096000" y="905904"/>
              <a:ext cx="3724275" cy="4389996"/>
            </a:xfrm>
            <a:prstGeom prst="rect">
              <a:avLst/>
            </a:prstGeom>
            <a:solidFill>
              <a:schemeClr val="bg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E95E389-1F74-7AA0-F634-A776ABBA0B34}"/>
                </a:ext>
              </a:extLst>
            </p:cNvPr>
            <p:cNvSpPr/>
            <p:nvPr/>
          </p:nvSpPr>
          <p:spPr>
            <a:xfrm>
              <a:off x="6302021" y="1440483"/>
              <a:ext cx="3245558" cy="214091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chemeClr val="tx1"/>
                  </a:solidFill>
                  <a:latin typeface="HelveticaNeueLT Pro 55 Roman"/>
                </a:rPr>
                <a:t>Heavy rains are due for the next 3 days. Flood warnings are in place across the region.</a:t>
              </a:r>
            </a:p>
          </p:txBody>
        </p:sp>
      </p:grpSp>
      <p:grpSp>
        <p:nvGrpSpPr>
          <p:cNvPr id="17" name="Group 16">
            <a:extLst>
              <a:ext uri="{FF2B5EF4-FFF2-40B4-BE49-F238E27FC236}">
                <a16:creationId xmlns:a16="http://schemas.microsoft.com/office/drawing/2014/main" id="{1DA2A31D-6B84-446B-CF7A-24E06944E934}"/>
              </a:ext>
            </a:extLst>
          </p:cNvPr>
          <p:cNvGrpSpPr/>
          <p:nvPr/>
        </p:nvGrpSpPr>
        <p:grpSpPr>
          <a:xfrm>
            <a:off x="8376863" y="2977730"/>
            <a:ext cx="2947891" cy="2458137"/>
            <a:chOff x="8376863" y="2977730"/>
            <a:chExt cx="2947891" cy="2458137"/>
          </a:xfrm>
        </p:grpSpPr>
        <p:sp>
          <p:nvSpPr>
            <p:cNvPr id="14" name="Rectangle 13">
              <a:extLst>
                <a:ext uri="{FF2B5EF4-FFF2-40B4-BE49-F238E27FC236}">
                  <a16:creationId xmlns:a16="http://schemas.microsoft.com/office/drawing/2014/main" id="{3C4AD441-DE43-9F81-55F4-02B75C4F8DC1}"/>
                </a:ext>
              </a:extLst>
            </p:cNvPr>
            <p:cNvSpPr/>
            <p:nvPr/>
          </p:nvSpPr>
          <p:spPr>
            <a:xfrm>
              <a:off x="8376863" y="3170250"/>
              <a:ext cx="2530334"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470FE83-1EA8-D395-87CE-B10D46CA574A}"/>
                </a:ext>
              </a:extLst>
            </p:cNvPr>
            <p:cNvSpPr txBox="1"/>
            <p:nvPr/>
          </p:nvSpPr>
          <p:spPr>
            <a:xfrm>
              <a:off x="8584556" y="3545296"/>
              <a:ext cx="2740198" cy="1569660"/>
            </a:xfrm>
            <a:prstGeom prst="rect">
              <a:avLst/>
            </a:prstGeom>
            <a:noFill/>
          </p:spPr>
          <p:txBody>
            <a:bodyPr wrap="square" rtlCol="0">
              <a:spAutoFit/>
            </a:bodyPr>
            <a:lstStyle/>
            <a:p>
              <a:r>
                <a:rPr lang="en-GB" sz="2400">
                  <a:latin typeface="HelveticaNeueLT Pro 55 Roman" panose="020B0604020202020204" pitchFamily="34" charset="0"/>
                  <a:hlinkClick r:id="rId5" action="ppaction://hlinksldjump">
                    <a:extLst>
                      <a:ext uri="{A12FA001-AC4F-418D-AE19-62706E023703}">
                        <ahyp:hlinkClr xmlns:ahyp="http://schemas.microsoft.com/office/drawing/2018/hyperlinkcolor" val="tx"/>
                      </a:ext>
                    </a:extLst>
                  </a:hlinkClick>
                </a:rPr>
                <a:t>Zara uses her tablet to learn about the flood warning.</a:t>
              </a:r>
              <a:endParaRPr lang="en-GB" sz="2400">
                <a:latin typeface="HelveticaNeueLT Pro 55 Roman" panose="020B0604020202020204" pitchFamily="34" charset="0"/>
              </a:endParaRPr>
            </a:p>
          </p:txBody>
        </p:sp>
        <p:pic>
          <p:nvPicPr>
            <p:cNvPr id="16" name="Picture 15" descr="Shape&#10;&#10;Description automatically generated with medium confidence">
              <a:extLst>
                <a:ext uri="{FF2B5EF4-FFF2-40B4-BE49-F238E27FC236}">
                  <a16:creationId xmlns:a16="http://schemas.microsoft.com/office/drawing/2014/main" id="{B62923A4-18B7-02D3-63EE-1832C96DE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8624" y="2977730"/>
              <a:ext cx="2091626" cy="1175622"/>
            </a:xfrm>
            <a:prstGeom prst="rect">
              <a:avLst/>
            </a:prstGeom>
          </p:spPr>
        </p:pic>
      </p:grpSp>
      <p:grpSp>
        <p:nvGrpSpPr>
          <p:cNvPr id="15" name="Group 14">
            <a:extLst>
              <a:ext uri="{FF2B5EF4-FFF2-40B4-BE49-F238E27FC236}">
                <a16:creationId xmlns:a16="http://schemas.microsoft.com/office/drawing/2014/main" id="{1018521C-4E7F-1493-BA50-F842A753CE57}"/>
              </a:ext>
            </a:extLst>
          </p:cNvPr>
          <p:cNvGrpSpPr/>
          <p:nvPr/>
        </p:nvGrpSpPr>
        <p:grpSpPr>
          <a:xfrm>
            <a:off x="948125" y="2912116"/>
            <a:ext cx="2736761" cy="2523751"/>
            <a:chOff x="948125" y="2912116"/>
            <a:chExt cx="2779397" cy="2523751"/>
          </a:xfrm>
        </p:grpSpPr>
        <p:sp>
          <p:nvSpPr>
            <p:cNvPr id="12" name="Rectangle 11">
              <a:extLst>
                <a:ext uri="{FF2B5EF4-FFF2-40B4-BE49-F238E27FC236}">
                  <a16:creationId xmlns:a16="http://schemas.microsoft.com/office/drawing/2014/main" id="{53DE766C-B6FB-31DC-1971-A8FCC6CFC0EA}"/>
                </a:ext>
              </a:extLst>
            </p:cNvPr>
            <p:cNvSpPr/>
            <p:nvPr/>
          </p:nvSpPr>
          <p:spPr>
            <a:xfrm>
              <a:off x="948125" y="3105151"/>
              <a:ext cx="2779397" cy="2330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873A0C-5D47-F2CF-D604-24B48AF7E1DA}"/>
                </a:ext>
              </a:extLst>
            </p:cNvPr>
            <p:cNvSpPr txBox="1"/>
            <p:nvPr/>
          </p:nvSpPr>
          <p:spPr>
            <a:xfrm>
              <a:off x="1187318" y="3618231"/>
              <a:ext cx="2400423" cy="1569660"/>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asks her dad what the flood warning means.</a:t>
              </a:r>
              <a:endParaRPr lang="en-GB" sz="2400">
                <a:solidFill>
                  <a:schemeClr val="bg1"/>
                </a:solidFill>
                <a:latin typeface="HelveticaNeueLT Pro 55 Roman"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8350B88F-1593-E03B-CC73-3E3F791DDF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spTree>
    <p:extLst>
      <p:ext uri="{BB962C8B-B14F-4D97-AF65-F5344CB8AC3E}">
        <p14:creationId xmlns:p14="http://schemas.microsoft.com/office/powerpoint/2010/main" val="3005252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6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68000">
                                          <p:cBhvr additive="base">
                                            <p:cTn id="13" dur="16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4"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7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0000">
                                          <p:cBhvr additive="base">
                                            <p:cTn id="19" dur="1600" fill="hold"/>
                                            <p:tgtEl>
                                              <p:spTgt spid="15"/>
                                            </p:tgtEl>
                                            <p:attrNameLst>
                                              <p:attrName>ppt_x</p:attrName>
                                            </p:attrNameLst>
                                          </p:cBhvr>
                                          <p:tavLst>
                                            <p:tav tm="0">
                                              <p:val>
                                                <p:strVal val="0-#ppt_w/2"/>
                                              </p:val>
                                            </p:tav>
                                            <p:tav tm="100000">
                                              <p:val>
                                                <p:strVal val="#ppt_x"/>
                                              </p:val>
                                            </p:tav>
                                          </p:tavLst>
                                        </p:anim>
                                        <p:anim calcmode="lin" valueType="num" p14:bounceEnd="70000">
                                          <p:cBhvr additive="base">
                                            <p:cTn id="20" dur="16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1600"/>
                                </p:stCondLst>
                                <p:childTnLst>
                                  <p:par>
                                    <p:cTn id="22" presetID="2" presetClass="entr" presetSubtype="2" fill="hold" nodeType="afterEffect" p14:presetBounceEnd="84000">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14:bounceEnd="84000">
                                          <p:cBhvr additive="base">
                                            <p:cTn id="24" dur="3200" fill="hold"/>
                                            <p:tgtEl>
                                              <p:spTgt spid="17"/>
                                            </p:tgtEl>
                                            <p:attrNameLst>
                                              <p:attrName>ppt_x</p:attrName>
                                            </p:attrNameLst>
                                          </p:cBhvr>
                                          <p:tavLst>
                                            <p:tav tm="0">
                                              <p:val>
                                                <p:strVal val="1+#ppt_w/2"/>
                                              </p:val>
                                            </p:tav>
                                            <p:tav tm="100000">
                                              <p:val>
                                                <p:strVal val="#ppt_x"/>
                                              </p:val>
                                            </p:tav>
                                          </p:tavLst>
                                        </p:anim>
                                        <p:anim calcmode="lin" valueType="num" p14:bounceEnd="84000">
                                          <p:cBhvr additive="base">
                                            <p:cTn id="25" dur="32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600" fill="hold"/>
                                            <p:tgtEl>
                                              <p:spTgt spid="11"/>
                                            </p:tgtEl>
                                            <p:attrNameLst>
                                              <p:attrName>ppt_x</p:attrName>
                                            </p:attrNameLst>
                                          </p:cBhvr>
                                          <p:tavLst>
                                            <p:tav tm="0">
                                              <p:val>
                                                <p:strVal val="#ppt_x"/>
                                              </p:val>
                                            </p:tav>
                                            <p:tav tm="100000">
                                              <p:val>
                                                <p:strVal val="#ppt_x"/>
                                              </p:val>
                                            </p:tav>
                                          </p:tavLst>
                                        </p:anim>
                                        <p:anim calcmode="lin" valueType="num">
                                          <p:cBhvr additive="base">
                                            <p:cTn id="14"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600" fill="hold"/>
                                            <p:tgtEl>
                                              <p:spTgt spid="15"/>
                                            </p:tgtEl>
                                            <p:attrNameLst>
                                              <p:attrName>ppt_x</p:attrName>
                                            </p:attrNameLst>
                                          </p:cBhvr>
                                          <p:tavLst>
                                            <p:tav tm="0">
                                              <p:val>
                                                <p:strVal val="0-#ppt_w/2"/>
                                              </p:val>
                                            </p:tav>
                                            <p:tav tm="100000">
                                              <p:val>
                                                <p:strVal val="#ppt_x"/>
                                              </p:val>
                                            </p:tav>
                                          </p:tavLst>
                                        </p:anim>
                                        <p:anim calcmode="lin" valueType="num">
                                          <p:cBhvr additive="base">
                                            <p:cTn id="20" dur="16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1600"/>
                                </p:stCondLst>
                                <p:childTnLst>
                                  <p:par>
                                    <p:cTn id="22" presetID="2" presetClass="entr" presetSubtype="2"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3200" fill="hold"/>
                                            <p:tgtEl>
                                              <p:spTgt spid="17"/>
                                            </p:tgtEl>
                                            <p:attrNameLst>
                                              <p:attrName>ppt_x</p:attrName>
                                            </p:attrNameLst>
                                          </p:cBhvr>
                                          <p:tavLst>
                                            <p:tav tm="0">
                                              <p:val>
                                                <p:strVal val="1+#ppt_w/2"/>
                                              </p:val>
                                            </p:tav>
                                            <p:tav tm="100000">
                                              <p:val>
                                                <p:strVal val="#ppt_x"/>
                                              </p:val>
                                            </p:tav>
                                          </p:tavLst>
                                        </p:anim>
                                        <p:anim calcmode="lin" valueType="num">
                                          <p:cBhvr additive="base">
                                            <p:cTn id="25" dur="32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extBox 1">
            <a:extLst>
              <a:ext uri="{FF2B5EF4-FFF2-40B4-BE49-F238E27FC236}">
                <a16:creationId xmlns:a16="http://schemas.microsoft.com/office/drawing/2014/main" id="{DC056CD7-4A19-561F-B14B-E0FA33BC88DF}"/>
              </a:ext>
            </a:extLst>
          </p:cNvPr>
          <p:cNvSpPr txBox="1"/>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a:extLst>
              <a:ext uri="{FF2B5EF4-FFF2-40B4-BE49-F238E27FC236}">
                <a16:creationId xmlns:a16="http://schemas.microsoft.com/office/drawing/2014/main" id="{0448FA33-DB73-16F6-F59C-35FC0485CC7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7" name="Picture 6" descr="A person and person looking at a phone&#10;&#10;Description automatically generated with low confidence">
            <a:extLst>
              <a:ext uri="{FF2B5EF4-FFF2-40B4-BE49-F238E27FC236}">
                <a16:creationId xmlns:a16="http://schemas.microsoft.com/office/drawing/2014/main" id="{10D492B2-9939-C630-42A8-7E6EA380201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9622" y="325872"/>
            <a:ext cx="5959303" cy="5436137"/>
          </a:xfrm>
          <a:prstGeom prst="rect">
            <a:avLst/>
          </a:prstGeom>
        </p:spPr>
      </p:pic>
      <p:grpSp>
        <p:nvGrpSpPr>
          <p:cNvPr id="14" name="Group 13">
            <a:extLst>
              <a:ext uri="{FF2B5EF4-FFF2-40B4-BE49-F238E27FC236}">
                <a16:creationId xmlns:a16="http://schemas.microsoft.com/office/drawing/2014/main" id="{14E65E14-5F1A-2808-B316-C6F72843B44B}"/>
              </a:ext>
            </a:extLst>
          </p:cNvPr>
          <p:cNvGrpSpPr/>
          <p:nvPr/>
        </p:nvGrpSpPr>
        <p:grpSpPr>
          <a:xfrm>
            <a:off x="607389" y="2841189"/>
            <a:ext cx="3120853" cy="2965413"/>
            <a:chOff x="607389" y="2841189"/>
            <a:chExt cx="3120853" cy="2965413"/>
          </a:xfrm>
        </p:grpSpPr>
        <p:sp>
          <p:nvSpPr>
            <p:cNvPr id="8" name="Rectangle 7">
              <a:extLst>
                <a:ext uri="{FF2B5EF4-FFF2-40B4-BE49-F238E27FC236}">
                  <a16:creationId xmlns:a16="http://schemas.microsoft.com/office/drawing/2014/main" id="{437611ED-2F64-AC85-FC53-154648E4700E}"/>
                </a:ext>
              </a:extLst>
            </p:cNvPr>
            <p:cNvSpPr/>
            <p:nvPr/>
          </p:nvSpPr>
          <p:spPr>
            <a:xfrm>
              <a:off x="607389" y="3038476"/>
              <a:ext cx="3120853" cy="2768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buNone/>
              </a:pPr>
              <a:r>
                <a:rPr lang="en-GB" sz="2400">
                  <a:solidFill>
                    <a:schemeClr val="tx1"/>
                  </a:solidFill>
                  <a:latin typeface="HelveticaNeueLT Pro 55 Roman"/>
                </a:rPr>
                <a:t>Zara’s dad isn’t sure either but does feel concerned. He suggests they look online together.</a:t>
              </a:r>
            </a:p>
          </p:txBody>
        </p:sp>
        <p:pic>
          <p:nvPicPr>
            <p:cNvPr id="13" name="Picture 12" descr="Shape&#10;&#10;Description automatically generated with medium confidence">
              <a:hlinkClick r:id="rId5" action="ppaction://hlinksldjump"/>
              <a:extLst>
                <a:ext uri="{FF2B5EF4-FFF2-40B4-BE49-F238E27FC236}">
                  <a16:creationId xmlns:a16="http://schemas.microsoft.com/office/drawing/2014/main" id="{15DF5F0C-C58B-CB5E-3421-92BB435DF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50" y="2841189"/>
              <a:ext cx="2091626" cy="1175622"/>
            </a:xfrm>
            <a:prstGeom prst="rect">
              <a:avLst/>
            </a:prstGeom>
          </p:spPr>
        </p:pic>
      </p:grpSp>
    </p:spTree>
    <p:extLst>
      <p:ext uri="{BB962C8B-B14F-4D97-AF65-F5344CB8AC3E}">
        <p14:creationId xmlns:p14="http://schemas.microsoft.com/office/powerpoint/2010/main" val="12300194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nodeType="afterEffect" p14:presetBounceEnd="6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0000">
                                          <p:cBhvr additive="base">
                                            <p:cTn id="16" dur="15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17"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500" fill="hold"/>
                                            <p:tgtEl>
                                              <p:spTgt spid="14"/>
                                            </p:tgtEl>
                                            <p:attrNameLst>
                                              <p:attrName>ppt_x</p:attrName>
                                            </p:attrNameLst>
                                          </p:cBhvr>
                                          <p:tavLst>
                                            <p:tav tm="0">
                                              <p:val>
                                                <p:strVal val="0-#ppt_w/2"/>
                                              </p:val>
                                            </p:tav>
                                            <p:tav tm="100000">
                                              <p:val>
                                                <p:strVal val="#ppt_x"/>
                                              </p:val>
                                            </p:tav>
                                          </p:tavLst>
                                        </p:anim>
                                        <p:anim calcmode="lin" valueType="num">
                                          <p:cBhvr additive="base">
                                            <p:cTn id="17"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lcf76f155ced4ddcb4097134ff3c332f xmlns="7aff5d3a-ac69-412e-8e86-2dc83d63a9de">
      <Terms xmlns="http://schemas.microsoft.com/office/infopath/2007/PartnerControls"/>
    </lcf76f155ced4ddcb4097134ff3c332f>
    <Status xmlns="7aff5d3a-ac69-412e-8e86-2dc83d63a9de" xsi:nil="true"/>
    <Area xmlns="7aff5d3a-ac69-412e-8e86-2dc83d63a9de">Learning Design</Area>
    <GDPRnonCompliancedate xmlns="7aff5d3a-ac69-412e-8e86-2dc83d63a9de" xsi:nil="true"/>
    <HighLevelFolder xmlns="7aff5d3a-ac69-412e-8e86-2dc83d63a9de">Learning Design</HighLevelFolder>
    <Subfolder2 xmlns="7aff5d3a-ac69-412e-8e86-2dc83d63a9de" xsi:nil="true"/>
    <SubFolder xmlns="7aff5d3a-ac69-412e-8e86-2dc83d63a9de" xsi:nil="true"/>
    <Misc_x002e_ xmlns="7aff5d3a-ac69-412e-8e86-2dc83d63a9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40" ma:contentTypeDescription="Create a new document." ma:contentTypeScope="" ma:versionID="a37c1bc1166dac4e961660adbb4e6cc6">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cbf33625bb8fe7760f1e6a3016e02eb5"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minOccurs="0"/>
                <xsd:element ref="ns3:HighLevelFolder" minOccurs="0"/>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nillable="true"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nillable="true"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enumeration value="Career Development Pathways"/>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50F93D-B713-4E96-9A66-F539A4F1FFFE}">
  <ds:schemaRefs>
    <ds:schemaRef ds:uri="http://schemas.microsoft.com/sharepoint/v3/contenttype/forms"/>
  </ds:schemaRefs>
</ds:datastoreItem>
</file>

<file path=customXml/itemProps2.xml><?xml version="1.0" encoding="utf-8"?>
<ds:datastoreItem xmlns:ds="http://schemas.openxmlformats.org/officeDocument/2006/customXml" ds:itemID="{09772F00-F261-4F17-AAD9-511907ADABBE}">
  <ds:schemaRefs>
    <ds:schemaRef ds:uri="097b2218-eb8c-44f0-b50d-d57756f492cd"/>
    <ds:schemaRef ds:uri="7aff5d3a-ac69-412e-8e86-2dc83d63a9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23D8C97-CB8F-44F9-B2EF-E824CAADE03C}">
  <ds:schemaRefs>
    <ds:schemaRef ds:uri="097b2218-eb8c-44f0-b50d-d57756f492cd"/>
    <ds:schemaRef ds:uri="7aff5d3a-ac69-412e-8e86-2dc83d63a9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22</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 2013 - 2022</vt:lpstr>
      <vt:lpstr>1_Office Theme</vt:lpstr>
      <vt:lpstr>PowerPoint Presentation</vt:lpstr>
      <vt:lpstr>PowerPoint Presentation</vt:lpstr>
      <vt:lpstr>PowerPoint Presentation</vt:lpstr>
      <vt:lpstr>PowerPoint Presentation</vt:lpstr>
      <vt:lpstr>PowerPoint Presentation</vt:lpstr>
      <vt:lpstr>Play the flood warning adventure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you find them all?</vt:lpstr>
      <vt:lpstr>PowerPoint Presentation</vt:lpstr>
      <vt:lpstr>PowerPoint Presentation</vt:lpstr>
      <vt:lpstr>Resources and support</vt:lpstr>
      <vt:lpstr>PowerPoint Presentation</vt:lpstr>
      <vt:lpstr>Where to find more information</vt:lpstr>
      <vt:lpstr>Flood maps in the UK</vt:lpstr>
      <vt:lpstr>Sources of support</vt:lpstr>
      <vt:lpstr>Find other Weather Together activities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2023-02-17T10:07:34Z</dcterms:created>
  <dcterms:modified xsi:type="dcterms:W3CDTF">2025-09-25T10:44:56Z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0x0101002470018B266A524D8C6ED64754E3AA0C</vt:lpwstr>
  </property>
  <property fmtid="{D5CDD505-2E9C-101B-9397-08002B2CF9AE}" pid="3" name="_dlc_policyId">
    <vt:lpwstr/>
  </property>
  <property fmtid="{D5CDD505-2E9C-101B-9397-08002B2CF9AE}" pid="4" name="ItemRetentionFormula">
    <vt:lpwstr/>
  </property>
  <property fmtid="{D5CDD505-2E9C-101B-9397-08002B2CF9AE}" pid="5" name="BRC_x002d_Classification">
    <vt:lpwstr/>
  </property>
  <property fmtid="{D5CDD505-2E9C-101B-9397-08002B2CF9AE}" pid="6" name="MediaServiceImageTags">
    <vt:lpwstr/>
  </property>
  <property fmtid="{D5CDD505-2E9C-101B-9397-08002B2CF9AE}" pid="7" name="BRC-Classification">
    <vt:lpwstr/>
  </property>
  <property fmtid="{D5CDD505-2E9C-101B-9397-08002B2CF9AE}" pid="8" name="b5bd0e747d9243cdba6014139b7d7e8a">
    <vt:lpwstr/>
  </property>
  <property fmtid="{D5CDD505-2E9C-101B-9397-08002B2CF9AE}" pid="9" name="TaxCatchAll">
    <vt:lpwstr/>
  </property>
</Properties>
</file>