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6" r:id="rId3"/>
    <p:sldMasterId id="2147483660" r:id="rId4"/>
  </p:sldMasterIdLst>
  <p:notesMasterIdLst>
    <p:notesMasterId r:id="rId24"/>
  </p:notesMasterIdLst>
  <p:sldIdLst>
    <p:sldId id="276" r:id="rId5"/>
    <p:sldId id="471" r:id="rId6"/>
    <p:sldId id="472" r:id="rId7"/>
    <p:sldId id="478" r:id="rId8"/>
    <p:sldId id="473" r:id="rId9"/>
    <p:sldId id="314" r:id="rId10"/>
    <p:sldId id="442" r:id="rId11"/>
    <p:sldId id="443" r:id="rId12"/>
    <p:sldId id="463" r:id="rId13"/>
    <p:sldId id="464" r:id="rId14"/>
    <p:sldId id="465" r:id="rId15"/>
    <p:sldId id="482" r:id="rId16"/>
    <p:sldId id="483" r:id="rId17"/>
    <p:sldId id="450" r:id="rId18"/>
    <p:sldId id="420" r:id="rId19"/>
    <p:sldId id="481" r:id="rId20"/>
    <p:sldId id="476" r:id="rId21"/>
    <p:sldId id="477" r:id="rId22"/>
    <p:sldId id="47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5" name="Author" initials="A" lastIdx="0"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1219"/>
    <a:srgbClr val="A07D68"/>
    <a:srgbClr val="EE2A24"/>
    <a:srgbClr val="FBE5D6"/>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C4F5C5-7D54-40D4-50A7-BF7688B57F41}" v="1" dt="2023-06-15T09:51:23.192"/>
    <p1510:client id="{115CE05E-7ED3-0F85-F8CA-A6556003A5C5}" v="4" dt="2023-06-15T12:02:50.004"/>
    <p1510:client id="{D0DDC735-9150-43F4-8DDE-A6EE3DC0E372}" v="21" dt="2023-06-15T11:56:09.473"/>
    <p1510:client id="{F21C47EF-15AD-4770-B9B8-66ADAF8384AC}" v="2" dt="2023-06-14T13:58:31.94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slideMaster" Target="slideMasters/slideMaster1.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6EA6F9-B01D-4E45-A83A-17786AFBF29B}" type="datetimeFigureOut">
              <a:rPr lang="en-GB" smtClean="0"/>
              <a:t>15/06/2023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AA0278-688E-42E3-937F-2133A26C00E2}" type="slidenum">
              <a:rPr lang="en-GB" smtClean="0"/>
              <a:t>‹#›</a:t>
            </a:fld>
            <a:endParaRPr lang="en-GB"/>
          </a:p>
        </p:txBody>
      </p:sp>
    </p:spTree>
    <p:extLst>
      <p:ext uri="{BB962C8B-B14F-4D97-AF65-F5344CB8AC3E}">
        <p14:creationId xmlns:p14="http://schemas.microsoft.com/office/powerpoint/2010/main" val="16348595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AA0278-688E-42E3-937F-2133A26C00E2}" type="slidenum">
              <a:rPr lang="en-GB" smtClean="0"/>
              <a:t>1</a:t>
            </a:fld>
            <a:endParaRPr lang="en-GB"/>
          </a:p>
        </p:txBody>
      </p:sp>
    </p:spTree>
    <p:extLst>
      <p:ext uri="{BB962C8B-B14F-4D97-AF65-F5344CB8AC3E}">
        <p14:creationId xmlns:p14="http://schemas.microsoft.com/office/powerpoint/2010/main" val="16331361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AA0278-688E-42E3-937F-2133A26C00E2}" type="slidenum">
              <a:rPr lang="en-GB" smtClean="0"/>
              <a:t>10</a:t>
            </a:fld>
            <a:endParaRPr lang="en-GB"/>
          </a:p>
        </p:txBody>
      </p:sp>
    </p:spTree>
    <p:extLst>
      <p:ext uri="{BB962C8B-B14F-4D97-AF65-F5344CB8AC3E}">
        <p14:creationId xmlns:p14="http://schemas.microsoft.com/office/powerpoint/2010/main" val="2196824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AA0278-688E-42E3-937F-2133A26C00E2}" type="slidenum">
              <a:rPr lang="en-GB" smtClean="0"/>
              <a:t>11</a:t>
            </a:fld>
            <a:endParaRPr lang="en-GB"/>
          </a:p>
        </p:txBody>
      </p:sp>
    </p:spTree>
    <p:extLst>
      <p:ext uri="{BB962C8B-B14F-4D97-AF65-F5344CB8AC3E}">
        <p14:creationId xmlns:p14="http://schemas.microsoft.com/office/powerpoint/2010/main" val="21786483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Ask learners to think of 1 example of something they will do for themselves and others and discuss this with a partner before sharing with the group.</a:t>
            </a:r>
          </a:p>
        </p:txBody>
      </p:sp>
      <p:sp>
        <p:nvSpPr>
          <p:cNvPr id="4" name="Slide Number Placeholder 3"/>
          <p:cNvSpPr>
            <a:spLocks noGrp="1"/>
          </p:cNvSpPr>
          <p:nvPr>
            <p:ph type="sldNum" sz="quarter" idx="5"/>
          </p:nvPr>
        </p:nvSpPr>
        <p:spPr/>
        <p:txBody>
          <a:bodyPr/>
          <a:lstStyle/>
          <a:p>
            <a:fld id="{87AA0278-688E-42E3-937F-2133A26C00E2}" type="slidenum">
              <a:rPr lang="en-GB" smtClean="0"/>
              <a:t>12</a:t>
            </a:fld>
            <a:endParaRPr lang="en-GB"/>
          </a:p>
        </p:txBody>
      </p:sp>
    </p:spTree>
    <p:extLst>
      <p:ext uri="{BB962C8B-B14F-4D97-AF65-F5344CB8AC3E}">
        <p14:creationId xmlns:p14="http://schemas.microsoft.com/office/powerpoint/2010/main" val="10661143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0" i="0" u="none" strike="noStrike">
                <a:solidFill>
                  <a:srgbClr val="000000"/>
                </a:solidFill>
                <a:effectLst/>
                <a:latin typeface="Calibri" panose="020F0502020204030204" pitchFamily="34" charset="0"/>
              </a:rPr>
              <a:t>Give learners a few moments to reflect on this question before inviting them to discuss with a partner. Then, encourage feedback as a group.</a:t>
            </a:r>
            <a:r>
              <a:rPr lang="en-US" sz="1800" b="0" i="0">
                <a:solidFill>
                  <a:srgbClr val="444444"/>
                </a:solidFill>
                <a:effectLst/>
                <a:latin typeface="Calibri" panose="020F0502020204030204" pitchFamily="34" charset="0"/>
              </a:rPr>
              <a:t>​</a:t>
            </a:r>
          </a:p>
          <a:p>
            <a:pPr algn="l" rtl="0" fontAlgn="base"/>
            <a:r>
              <a:rPr lang="en-GB" sz="1800" b="0" i="0" u="none" strike="noStrike">
                <a:solidFill>
                  <a:srgbClr val="000000"/>
                </a:solidFill>
                <a:effectLst/>
                <a:latin typeface="Calibri" panose="020F0502020204030204" pitchFamily="34" charset="0"/>
              </a:rPr>
              <a:t>Referring back to the big question should enable you and your learners to see how much they have learned from the activity. Answers to this question should be more detailed and varied at this point.</a:t>
            </a:r>
            <a:r>
              <a:rPr lang="en-US" sz="1800" b="0" i="0">
                <a:solidFill>
                  <a:srgbClr val="444444"/>
                </a:solidFill>
                <a:effectLst/>
                <a:latin typeface="Calibri" panose="020F0502020204030204" pitchFamily="34" charset="0"/>
              </a:rPr>
              <a:t>​</a:t>
            </a:r>
          </a:p>
          <a:p>
            <a:pPr algn="l" rtl="0" fontAlgn="base"/>
            <a:r>
              <a:rPr lang="en-GB" sz="1800" b="0" i="0">
                <a:solidFill>
                  <a:srgbClr val="444444"/>
                </a:solidFill>
                <a:effectLst/>
                <a:latin typeface="Calibri" panose="020F0502020204030204" pitchFamily="34" charset="0"/>
              </a:rPr>
              <a:t>​</a:t>
            </a:r>
          </a:p>
          <a:p>
            <a:endParaRPr lang="en-GB" sz="1800"/>
          </a:p>
          <a:p>
            <a:endParaRPr lang="en-GB" sz="18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AA0278-688E-42E3-937F-2133A26C00E2}"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85971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AA0278-688E-42E3-937F-2133A26C00E2}" type="slidenum">
              <a:rPr lang="en-GB" smtClean="0"/>
              <a:t>16</a:t>
            </a:fld>
            <a:endParaRPr lang="en-GB"/>
          </a:p>
        </p:txBody>
      </p:sp>
    </p:spTree>
    <p:extLst>
      <p:ext uri="{BB962C8B-B14F-4D97-AF65-F5344CB8AC3E}">
        <p14:creationId xmlns:p14="http://schemas.microsoft.com/office/powerpoint/2010/main" val="20525259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AA0278-688E-42E3-937F-2133A26C00E2}" type="slidenum">
              <a:rPr lang="en-GB" smtClean="0"/>
              <a:t>17</a:t>
            </a:fld>
            <a:endParaRPr lang="en-GB"/>
          </a:p>
        </p:txBody>
      </p:sp>
    </p:spTree>
    <p:extLst>
      <p:ext uri="{BB962C8B-B14F-4D97-AF65-F5344CB8AC3E}">
        <p14:creationId xmlns:p14="http://schemas.microsoft.com/office/powerpoint/2010/main" val="25398536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FCEE5E9-09BF-49CC-8B49-60464F9E0A86}" type="slidenum">
              <a:rPr lang="en-GB" smtClean="0"/>
              <a:t>19</a:t>
            </a:fld>
            <a:endParaRPr lang="en-GB"/>
          </a:p>
        </p:txBody>
      </p:sp>
    </p:spTree>
    <p:extLst>
      <p:ext uri="{BB962C8B-B14F-4D97-AF65-F5344CB8AC3E}">
        <p14:creationId xmlns:p14="http://schemas.microsoft.com/office/powerpoint/2010/main" val="24065929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is a screen saver which you could use while settling the group.</a:t>
            </a:r>
          </a:p>
        </p:txBody>
      </p:sp>
      <p:sp>
        <p:nvSpPr>
          <p:cNvPr id="4" name="Slide Number Placeholder 3"/>
          <p:cNvSpPr>
            <a:spLocks noGrp="1"/>
          </p:cNvSpPr>
          <p:nvPr>
            <p:ph type="sldNum" sz="quarter" idx="5"/>
          </p:nvPr>
        </p:nvSpPr>
        <p:spPr/>
        <p:txBody>
          <a:bodyPr/>
          <a:lstStyle/>
          <a:p>
            <a:fld id="{87AA0278-688E-42E3-937F-2133A26C00E2}" type="slidenum">
              <a:rPr lang="en-GB" smtClean="0"/>
              <a:t>2</a:t>
            </a:fld>
            <a:endParaRPr lang="en-GB"/>
          </a:p>
        </p:txBody>
      </p:sp>
    </p:spTree>
    <p:extLst>
      <p:ext uri="{BB962C8B-B14F-4D97-AF65-F5344CB8AC3E}">
        <p14:creationId xmlns:p14="http://schemas.microsoft.com/office/powerpoint/2010/main" val="1308580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If you have a brightly lit classroom, this would be a good opportunity to dim the lights and close the blinds.</a:t>
            </a:r>
          </a:p>
          <a:p>
            <a:r>
              <a:rPr lang="en-GB"/>
              <a:t>You can explain that it can be distressing to listen to other’s experience of the challenges they’re facing, especially if we have similar experiences and challenges. A way of coping with this is to take a pause. Remind learners this is a way of being kind to ourselves which is important. How our body feels matters.</a:t>
            </a:r>
          </a:p>
          <a:p>
            <a:r>
              <a:rPr lang="en-GB"/>
              <a:t>Prompt learners to move through the steps.</a:t>
            </a:r>
          </a:p>
          <a:p>
            <a:r>
              <a:rPr lang="en-GB"/>
              <a:t>Invite learners to share how they’re feeling after the activity, if they would like to.</a:t>
            </a:r>
          </a:p>
          <a:p>
            <a:endParaRPr lang="en-GB"/>
          </a:p>
        </p:txBody>
      </p:sp>
      <p:sp>
        <p:nvSpPr>
          <p:cNvPr id="4" name="Slide Number Placeholder 3"/>
          <p:cNvSpPr>
            <a:spLocks noGrp="1"/>
          </p:cNvSpPr>
          <p:nvPr>
            <p:ph type="sldNum" sz="quarter" idx="5"/>
          </p:nvPr>
        </p:nvSpPr>
        <p:spPr/>
        <p:txBody>
          <a:bodyPr/>
          <a:lstStyle/>
          <a:p>
            <a:fld id="{87AA0278-688E-42E3-937F-2133A26C00E2}" type="slidenum">
              <a:rPr lang="en-GB" smtClean="0"/>
              <a:t>3</a:t>
            </a:fld>
            <a:endParaRPr lang="en-GB"/>
          </a:p>
        </p:txBody>
      </p:sp>
    </p:spTree>
    <p:extLst>
      <p:ext uri="{BB962C8B-B14F-4D97-AF65-F5344CB8AC3E}">
        <p14:creationId xmlns:p14="http://schemas.microsoft.com/office/powerpoint/2010/main" val="5031523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AA0278-688E-42E3-937F-2133A26C00E2}" type="slidenum">
              <a:rPr lang="en-GB" smtClean="0"/>
              <a:t>4</a:t>
            </a:fld>
            <a:endParaRPr lang="en-GB"/>
          </a:p>
        </p:txBody>
      </p:sp>
    </p:spTree>
    <p:extLst>
      <p:ext uri="{BB962C8B-B14F-4D97-AF65-F5344CB8AC3E}">
        <p14:creationId xmlns:p14="http://schemas.microsoft.com/office/powerpoint/2010/main" val="20832139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t>Big questions are an assessment tool for educators and learners to demonstrate progress through an activity.</a:t>
            </a:r>
            <a:r>
              <a:rPr lang="en-US" sz="1800"/>
              <a:t> </a:t>
            </a:r>
          </a:p>
          <a:p>
            <a:r>
              <a:rPr lang="en-GB" sz="1800"/>
              <a:t>Share this slide with learners and give them a moment to reflect on the question.</a:t>
            </a:r>
            <a:r>
              <a:rPr lang="en-US" sz="1800"/>
              <a:t> </a:t>
            </a:r>
            <a:endParaRPr lang="en-US" sz="1800">
              <a:cs typeface="Calibri"/>
            </a:endParaRPr>
          </a:p>
          <a:p>
            <a:r>
              <a:rPr lang="en-GB" sz="1800"/>
              <a:t>Then, ask them to discuss with a partner before sharing their ideas with the group.</a:t>
            </a:r>
            <a:r>
              <a:rPr lang="en-US" sz="1800"/>
              <a:t> </a:t>
            </a:r>
            <a:endParaRPr lang="en-US" sz="1800">
              <a:cs typeface="Calibri"/>
            </a:endParaRPr>
          </a:p>
          <a:p>
            <a:r>
              <a:rPr lang="en-GB" sz="1800"/>
              <a:t>At this point in the activity, it is expected that learners may not have many ideas or know how to answer this question. </a:t>
            </a:r>
            <a:r>
              <a:rPr lang="en-US" sz="1800"/>
              <a:t> </a:t>
            </a:r>
            <a:endParaRPr lang="en-US" sz="1800">
              <a:cs typeface="Calibri"/>
            </a:endParaRPr>
          </a:p>
          <a:p>
            <a:r>
              <a:rPr lang="en-GB" sz="1800"/>
              <a:t>The question will be reviewed at the end of the activity. This is an opportunity for learners to see how much progress they’ve made and how many more ideas they now have. </a:t>
            </a:r>
            <a:r>
              <a:rPr lang="en-US" sz="1800"/>
              <a:t> </a:t>
            </a:r>
            <a:endParaRPr lang="en-US" sz="1800">
              <a:cs typeface="Calibri"/>
            </a:endParaRPr>
          </a:p>
          <a:p>
            <a:r>
              <a:rPr lang="en-GB" sz="180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AA0278-688E-42E3-937F-2133A26C00E2}"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2011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a:t>Introduce decision flowcharts to learners as it is likely they’ve never heard of these before. </a:t>
            </a:r>
          </a:p>
          <a:p>
            <a:r>
              <a:rPr lang="en-GB"/>
              <a:t>You could ask learners if they’ve ever seen these in magazines and build on their understanding that way.</a:t>
            </a:r>
          </a:p>
          <a:p>
            <a:r>
              <a:rPr lang="en-GB"/>
              <a:t>But if they haven’t, we have provided an example on slide 6 for support.</a:t>
            </a:r>
          </a:p>
        </p:txBody>
      </p:sp>
      <p:sp>
        <p:nvSpPr>
          <p:cNvPr id="4" name="Slide Number Placeholder 3"/>
          <p:cNvSpPr>
            <a:spLocks noGrp="1"/>
          </p:cNvSpPr>
          <p:nvPr>
            <p:ph type="sldNum" sz="quarter" idx="5"/>
          </p:nvPr>
        </p:nvSpPr>
        <p:spPr/>
        <p:txBody>
          <a:bodyPr/>
          <a:lstStyle/>
          <a:p>
            <a:fld id="{87AA0278-688E-42E3-937F-2133A26C00E2}" type="slidenum">
              <a:rPr lang="en-GB" smtClean="0"/>
              <a:t>6</a:t>
            </a:fld>
            <a:endParaRPr lang="en-GB"/>
          </a:p>
        </p:txBody>
      </p:sp>
    </p:spTree>
    <p:extLst>
      <p:ext uri="{BB962C8B-B14F-4D97-AF65-F5344CB8AC3E}">
        <p14:creationId xmlns:p14="http://schemas.microsoft.com/office/powerpoint/2010/main" val="11429568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a:t>Model how to use a decision flowchart, working through the example together as a class.</a:t>
            </a:r>
          </a:p>
          <a:p>
            <a:r>
              <a:rPr lang="en-GB"/>
              <a:t>Ask learners if there are any other questions to ask that would help people prepare for heatwaves. Prompt them to think about sleep during heatwaves, what to do if they’re very busy, what is better to eat and drink and how to keep up to date with the heatwave situation.</a:t>
            </a:r>
            <a:endParaRPr lang="en-GB">
              <a:cs typeface="Calibri"/>
            </a:endParaRPr>
          </a:p>
          <a:p>
            <a:r>
              <a:rPr lang="en-GB"/>
              <a:t>Discuss the kinds of responses they could give to questions about these things. </a:t>
            </a:r>
          </a:p>
          <a:p>
            <a:r>
              <a:rPr lang="en-GB"/>
              <a:t>You may prefer to invite learners to work together with come up with ideas about what they will include before completing the activity.</a:t>
            </a:r>
          </a:p>
        </p:txBody>
      </p:sp>
      <p:sp>
        <p:nvSpPr>
          <p:cNvPr id="4" name="Slide Number Placeholder 3"/>
          <p:cNvSpPr>
            <a:spLocks noGrp="1"/>
          </p:cNvSpPr>
          <p:nvPr>
            <p:ph type="sldNum" sz="quarter" idx="5"/>
          </p:nvPr>
        </p:nvSpPr>
        <p:spPr/>
        <p:txBody>
          <a:bodyPr/>
          <a:lstStyle/>
          <a:p>
            <a:fld id="{87AA0278-688E-42E3-937F-2133A26C00E2}" type="slidenum">
              <a:rPr lang="en-GB" smtClean="0"/>
              <a:t>7</a:t>
            </a:fld>
            <a:endParaRPr lang="en-GB"/>
          </a:p>
        </p:txBody>
      </p:sp>
    </p:spTree>
    <p:extLst>
      <p:ext uri="{BB962C8B-B14F-4D97-AF65-F5344CB8AC3E}">
        <p14:creationId xmlns:p14="http://schemas.microsoft.com/office/powerpoint/2010/main" val="10380311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a:t>Have print outs of each option for learners to choose from.</a:t>
            </a:r>
          </a:p>
        </p:txBody>
      </p:sp>
      <p:sp>
        <p:nvSpPr>
          <p:cNvPr id="4" name="Slide Number Placeholder 3"/>
          <p:cNvSpPr>
            <a:spLocks noGrp="1"/>
          </p:cNvSpPr>
          <p:nvPr>
            <p:ph type="sldNum" sz="quarter" idx="5"/>
          </p:nvPr>
        </p:nvSpPr>
        <p:spPr/>
        <p:txBody>
          <a:bodyPr/>
          <a:lstStyle/>
          <a:p>
            <a:fld id="{87AA0278-688E-42E3-937F-2133A26C00E2}" type="slidenum">
              <a:rPr lang="en-GB" smtClean="0"/>
              <a:t>8</a:t>
            </a:fld>
            <a:endParaRPr lang="en-GB"/>
          </a:p>
        </p:txBody>
      </p:sp>
    </p:spTree>
    <p:extLst>
      <p:ext uri="{BB962C8B-B14F-4D97-AF65-F5344CB8AC3E}">
        <p14:creationId xmlns:p14="http://schemas.microsoft.com/office/powerpoint/2010/main" val="6606424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Use this as homework. A way for learners to take their learning beyond the classroom.</a:t>
            </a:r>
          </a:p>
          <a:p>
            <a:r>
              <a:rPr lang="en-GB"/>
              <a:t>You may need to encourage older learners to engage by explaining this can be used to support applications. It is a way of showing learners they have supported their community.</a:t>
            </a:r>
          </a:p>
        </p:txBody>
      </p:sp>
      <p:sp>
        <p:nvSpPr>
          <p:cNvPr id="4" name="Slide Number Placeholder 3"/>
          <p:cNvSpPr>
            <a:spLocks noGrp="1"/>
          </p:cNvSpPr>
          <p:nvPr>
            <p:ph type="sldNum" sz="quarter" idx="5"/>
          </p:nvPr>
        </p:nvSpPr>
        <p:spPr/>
        <p:txBody>
          <a:bodyPr/>
          <a:lstStyle/>
          <a:p>
            <a:fld id="{87AA0278-688E-42E3-937F-2133A26C00E2}" type="slidenum">
              <a:rPr lang="en-GB" smtClean="0"/>
              <a:t>9</a:t>
            </a:fld>
            <a:endParaRPr lang="en-GB"/>
          </a:p>
        </p:txBody>
      </p:sp>
    </p:spTree>
    <p:extLst>
      <p:ext uri="{BB962C8B-B14F-4D97-AF65-F5344CB8AC3E}">
        <p14:creationId xmlns:p14="http://schemas.microsoft.com/office/powerpoint/2010/main" val="11429568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07228-FFDC-433D-8482-4BC27938EFCF}"/>
              </a:ext>
            </a:extLst>
          </p:cNvPr>
          <p:cNvSpPr>
            <a:spLocks noGrp="1"/>
          </p:cNvSpPr>
          <p:nvPr>
            <p:ph type="ctrTitle"/>
          </p:nvPr>
        </p:nvSpPr>
        <p:spPr>
          <a:xfrm>
            <a:off x="1353312"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6C795E1-6F31-48D2-8ACF-BB94765DCA75}"/>
              </a:ext>
            </a:extLst>
          </p:cNvPr>
          <p:cNvSpPr>
            <a:spLocks noGrp="1"/>
          </p:cNvSpPr>
          <p:nvPr>
            <p:ph type="subTitle" idx="1"/>
          </p:nvPr>
        </p:nvSpPr>
        <p:spPr>
          <a:xfrm>
            <a:off x="1353312"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087706721"/>
      </p:ext>
    </p:extLst>
  </p:cSld>
  <p:clrMapOvr>
    <a:masterClrMapping/>
  </p:clrMapOvr>
  <p:extLst>
    <p:ext uri="{DCECCB84-F9BA-43D5-87BE-67443E8EF086}">
      <p15:sldGuideLst xmlns:p15="http://schemas.microsoft.com/office/powerpoint/2012/main">
        <p15:guide id="1" pos="703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9BC9F-D2AB-7B3E-1075-C1F6484641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286D5EB-CF3C-FAA6-ABB1-6E91476F204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3133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D2E625-496C-0E61-8D2F-14DC8DDEB649}"/>
              </a:ext>
            </a:extLst>
          </p:cNvPr>
          <p:cNvSpPr>
            <a:spLocks noGrp="1"/>
          </p:cNvSpPr>
          <p:nvPr>
            <p:ph type="title" orient="vert"/>
          </p:nvPr>
        </p:nvSpPr>
        <p:spPr>
          <a:xfrm>
            <a:off x="851483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C7E0064-6BBF-46F4-51CF-F08EC7C10542}"/>
              </a:ext>
            </a:extLst>
          </p:cNvPr>
          <p:cNvSpPr>
            <a:spLocks noGrp="1"/>
          </p:cNvSpPr>
          <p:nvPr>
            <p:ph type="body" orient="vert" idx="1"/>
          </p:nvPr>
        </p:nvSpPr>
        <p:spPr>
          <a:xfrm>
            <a:off x="62813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936345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74606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A8D7D-BD5F-4848-87E5-ADD1F4A6E5F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29607461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ouble - title and bullets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392" y="452670"/>
            <a:ext cx="1934005" cy="753567"/>
          </a:xfrm>
          <a:prstGeom prst="rect">
            <a:avLst/>
          </a:prstGeom>
        </p:spPr>
        <p:txBody>
          <a:bodyPr/>
          <a:lstStyle>
            <a:lvl1pPr>
              <a:defRPr sz="4267" b="1">
                <a:latin typeface="Arial" panose="020B0604020202020204" pitchFamily="34" charset="0"/>
                <a:cs typeface="Arial" panose="020B0604020202020204" pitchFamily="34" charset="0"/>
              </a:defRPr>
            </a:lvl1pPr>
          </a:lstStyle>
          <a:p>
            <a:r>
              <a:rPr lang="en-US"/>
              <a:t>Title</a:t>
            </a:r>
            <a:endParaRPr lang="en-GB"/>
          </a:p>
        </p:txBody>
      </p:sp>
      <p:sp>
        <p:nvSpPr>
          <p:cNvPr id="3" name="Content Placeholder 2"/>
          <p:cNvSpPr>
            <a:spLocks noGrp="1"/>
          </p:cNvSpPr>
          <p:nvPr>
            <p:ph sz="half" idx="1" hasCustomPrompt="1"/>
          </p:nvPr>
        </p:nvSpPr>
        <p:spPr>
          <a:xfrm>
            <a:off x="609600" y="1600201"/>
            <a:ext cx="5384800" cy="4525433"/>
          </a:xfrm>
          <a:prstGeom prst="rect">
            <a:avLst/>
          </a:prstGeom>
        </p:spPr>
        <p:txBody>
          <a:bodyPr/>
          <a:lstStyle>
            <a:lvl1pPr marL="380990" indent="-380990">
              <a:buClr>
                <a:srgbClr val="EE2A24"/>
              </a:buClr>
              <a:buFont typeface="Arial" panose="020B0604020202020204" pitchFamily="34" charset="0"/>
              <a:buChar char="­"/>
              <a:defRPr sz="24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endParaRPr lang="en-US" sz="2400" b="0" cap="none">
              <a:latin typeface="Arial" panose="020B0604020202020204" pitchFamily="34" charset="0"/>
              <a:cs typeface="Arial" panose="020B0604020202020204" pitchFamily="34" charset="0"/>
            </a:endParaRPr>
          </a:p>
          <a:p>
            <a:pPr lvl="0"/>
            <a:endParaRPr lang="en-GB"/>
          </a:p>
        </p:txBody>
      </p:sp>
      <p:sp>
        <p:nvSpPr>
          <p:cNvPr id="4" name="Content Placeholder 3"/>
          <p:cNvSpPr>
            <a:spLocks noGrp="1"/>
          </p:cNvSpPr>
          <p:nvPr>
            <p:ph sz="half" idx="2" hasCustomPrompt="1"/>
          </p:nvPr>
        </p:nvSpPr>
        <p:spPr>
          <a:xfrm>
            <a:off x="6197600" y="1600201"/>
            <a:ext cx="5384800" cy="4525433"/>
          </a:xfrm>
          <a:prstGeom prst="rect">
            <a:avLst/>
          </a:prstGeom>
        </p:spPr>
        <p:txBody>
          <a:bodyPr/>
          <a:lstStyle>
            <a:lvl1pPr marL="380990" indent="-380990">
              <a:buClr>
                <a:srgbClr val="EE2A24"/>
              </a:buClr>
              <a:buFont typeface="Arial" panose="020B0604020202020204" pitchFamily="34" charset="0"/>
              <a:buChar char="­"/>
              <a:defRPr sz="24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endParaRPr lang="en-US" sz="2400" b="0" cap="none">
              <a:latin typeface="Arial" panose="020B0604020202020204" pitchFamily="34" charset="0"/>
              <a:cs typeface="Arial" panose="020B0604020202020204" pitchFamily="34" charset="0"/>
            </a:endParaRPr>
          </a:p>
          <a:p>
            <a:pPr lvl="0"/>
            <a:endParaRPr lang="en-GB"/>
          </a:p>
        </p:txBody>
      </p:sp>
    </p:spTree>
    <p:extLst>
      <p:ext uri="{BB962C8B-B14F-4D97-AF65-F5344CB8AC3E}">
        <p14:creationId xmlns:p14="http://schemas.microsoft.com/office/powerpoint/2010/main" val="2398700722"/>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bullets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392" y="548681"/>
            <a:ext cx="1741984" cy="753567"/>
          </a:xfrm>
          <a:prstGeom prst="rect">
            <a:avLst/>
          </a:prstGeom>
        </p:spPr>
        <p:txBody>
          <a:bodyPr/>
          <a:lstStyle>
            <a:lvl1pPr>
              <a:defRPr sz="4267" b="1">
                <a:latin typeface="Arial" panose="020B0604020202020204" pitchFamily="34" charset="0"/>
                <a:cs typeface="Arial" panose="020B0604020202020204" pitchFamily="34" charset="0"/>
              </a:defRPr>
            </a:lvl1pPr>
          </a:lstStyle>
          <a:p>
            <a:r>
              <a:rPr lang="en-US"/>
              <a:t>Title</a:t>
            </a:r>
            <a:endParaRPr lang="en-GB"/>
          </a:p>
        </p:txBody>
      </p:sp>
      <p:sp>
        <p:nvSpPr>
          <p:cNvPr id="3" name="Content Placeholder 3"/>
          <p:cNvSpPr>
            <a:spLocks noGrp="1"/>
          </p:cNvSpPr>
          <p:nvPr>
            <p:ph sz="half" idx="2" hasCustomPrompt="1"/>
          </p:nvPr>
        </p:nvSpPr>
        <p:spPr>
          <a:xfrm>
            <a:off x="609600" y="1700809"/>
            <a:ext cx="10094912" cy="4424825"/>
          </a:xfrm>
          <a:prstGeom prst="rect">
            <a:avLst/>
          </a:prstGeom>
        </p:spPr>
        <p:txBody>
          <a:bodyPr/>
          <a:lstStyle>
            <a:lvl1pPr marL="380990" indent="-380990">
              <a:buClr>
                <a:srgbClr val="EE2A24"/>
              </a:buClr>
              <a:buFont typeface="Arial" panose="020B0604020202020204" pitchFamily="34" charset="0"/>
              <a:buChar char="­"/>
              <a:defRPr sz="24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endParaRPr lang="en-US" sz="2400" b="0" cap="none">
              <a:latin typeface="Arial" panose="020B0604020202020204" pitchFamily="34" charset="0"/>
              <a:cs typeface="Arial" panose="020B0604020202020204" pitchFamily="34" charset="0"/>
            </a:endParaRPr>
          </a:p>
          <a:p>
            <a:pPr lvl="0"/>
            <a:endParaRPr lang="en-GB"/>
          </a:p>
        </p:txBody>
      </p:sp>
    </p:spTree>
    <p:extLst>
      <p:ext uri="{BB962C8B-B14F-4D97-AF65-F5344CB8AC3E}">
        <p14:creationId xmlns:p14="http://schemas.microsoft.com/office/powerpoint/2010/main" val="25350296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DE8F030-08E8-746F-6B60-6944293C97BC}"/>
              </a:ext>
            </a:extLst>
          </p:cNvPr>
          <p:cNvSpPr>
            <a:spLocks noGrp="1"/>
          </p:cNvSpPr>
          <p:nvPr>
            <p:ph type="ftr" sz="quarter" idx="11"/>
          </p:nvPr>
        </p:nvSpPr>
        <p:spPr>
          <a:xfrm>
            <a:off x="4038603" y="6356351"/>
            <a:ext cx="4114799" cy="365125"/>
          </a:xfrm>
          <a:prstGeom prst="rect">
            <a:avLst/>
          </a:prstGeom>
        </p:spPr>
        <p:txBody>
          <a:bodyPr/>
          <a:lstStyle/>
          <a:p>
            <a:endParaRPr lang="en-GB"/>
          </a:p>
        </p:txBody>
      </p:sp>
    </p:spTree>
    <p:extLst>
      <p:ext uri="{BB962C8B-B14F-4D97-AF65-F5344CB8AC3E}">
        <p14:creationId xmlns:p14="http://schemas.microsoft.com/office/powerpoint/2010/main" val="30754977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1122368"/>
            <a:ext cx="10363200" cy="2387599"/>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1"/>
            </a:lvl1pPr>
            <a:lvl2pPr marL="457193" indent="0" algn="ctr">
              <a:buNone/>
              <a:defRPr sz="2000"/>
            </a:lvl2pPr>
            <a:lvl3pPr marL="914386" indent="0" algn="ctr">
              <a:buNone/>
              <a:defRPr sz="1800"/>
            </a:lvl3pPr>
            <a:lvl4pPr marL="1371580" indent="0" algn="ctr">
              <a:buNone/>
              <a:defRPr sz="1600"/>
            </a:lvl4pPr>
            <a:lvl5pPr marL="1828774" indent="0" algn="ctr">
              <a:buNone/>
              <a:defRPr sz="1600"/>
            </a:lvl5pPr>
            <a:lvl6pPr marL="2285966" indent="0" algn="ctr">
              <a:buNone/>
              <a:defRPr sz="1600"/>
            </a:lvl6pPr>
            <a:lvl7pPr marL="2743161" indent="0" algn="ctr">
              <a:buNone/>
              <a:defRPr sz="1600"/>
            </a:lvl7pPr>
            <a:lvl8pPr marL="3200355" indent="0" algn="ctr">
              <a:buNone/>
              <a:defRPr sz="1600"/>
            </a:lvl8pPr>
            <a:lvl9pPr marL="3657547"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26275406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24293836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4" y="1709743"/>
            <a:ext cx="10515601"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4" y="4589470"/>
            <a:ext cx="10515601" cy="1500187"/>
          </a:xfrm>
        </p:spPr>
        <p:txBody>
          <a:bodyPr/>
          <a:lstStyle>
            <a:lvl1pPr marL="0" indent="0">
              <a:buNone/>
              <a:defRPr sz="2401">
                <a:solidFill>
                  <a:schemeClr val="tx1"/>
                </a:solidFill>
              </a:defRPr>
            </a:lvl1pPr>
            <a:lvl2pPr marL="457193" indent="0">
              <a:buNone/>
              <a:defRPr sz="2000">
                <a:solidFill>
                  <a:schemeClr val="tx1">
                    <a:tint val="75000"/>
                  </a:schemeClr>
                </a:solidFill>
              </a:defRPr>
            </a:lvl2pPr>
            <a:lvl3pPr marL="914386" indent="0">
              <a:buNone/>
              <a:defRPr sz="1800">
                <a:solidFill>
                  <a:schemeClr val="tx1">
                    <a:tint val="75000"/>
                  </a:schemeClr>
                </a:solidFill>
              </a:defRPr>
            </a:lvl3pPr>
            <a:lvl4pPr marL="1371580" indent="0">
              <a:buNone/>
              <a:defRPr sz="1600">
                <a:solidFill>
                  <a:schemeClr val="tx1">
                    <a:tint val="75000"/>
                  </a:schemeClr>
                </a:solidFill>
              </a:defRPr>
            </a:lvl4pPr>
            <a:lvl5pPr marL="1828774" indent="0">
              <a:buNone/>
              <a:defRPr sz="1600">
                <a:solidFill>
                  <a:schemeClr val="tx1">
                    <a:tint val="75000"/>
                  </a:schemeClr>
                </a:solidFill>
              </a:defRPr>
            </a:lvl5pPr>
            <a:lvl6pPr marL="2285966" indent="0">
              <a:buNone/>
              <a:defRPr sz="1600">
                <a:solidFill>
                  <a:schemeClr val="tx1">
                    <a:tint val="75000"/>
                  </a:schemeClr>
                </a:solidFill>
              </a:defRPr>
            </a:lvl6pPr>
            <a:lvl7pPr marL="2743161" indent="0">
              <a:buNone/>
              <a:defRPr sz="1600">
                <a:solidFill>
                  <a:schemeClr val="tx1">
                    <a:tint val="75000"/>
                  </a:schemeClr>
                </a:solidFill>
              </a:defRPr>
            </a:lvl7pPr>
            <a:lvl8pPr marL="3200355" indent="0">
              <a:buNone/>
              <a:defRPr sz="1600">
                <a:solidFill>
                  <a:schemeClr val="tx1">
                    <a:tint val="75000"/>
                  </a:schemeClr>
                </a:solidFill>
              </a:defRPr>
            </a:lvl8pPr>
            <a:lvl9pPr marL="3657547"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2086103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EC494-0242-4051-FACA-56D5AD7DBC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BFD359-A1AB-D695-D3AC-56B6D01A9E0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39710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1" y="1825628"/>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199" y="1825628"/>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25552744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90" y="365129"/>
            <a:ext cx="10515601" cy="1325563"/>
          </a:xfrm>
        </p:spPr>
        <p:txBody>
          <a:bodyPr/>
          <a:lstStyle/>
          <a:p>
            <a:r>
              <a:rPr lang="en-US"/>
              <a:t>Click to edit Master title style</a:t>
            </a:r>
          </a:p>
        </p:txBody>
      </p:sp>
      <p:sp>
        <p:nvSpPr>
          <p:cNvPr id="3" name="Text Placeholder 2"/>
          <p:cNvSpPr>
            <a:spLocks noGrp="1"/>
          </p:cNvSpPr>
          <p:nvPr>
            <p:ph type="body" idx="1"/>
          </p:nvPr>
        </p:nvSpPr>
        <p:spPr>
          <a:xfrm>
            <a:off x="839789" y="1681166"/>
            <a:ext cx="5157787" cy="823913"/>
          </a:xfrm>
        </p:spPr>
        <p:txBody>
          <a:bodyPr anchor="b"/>
          <a:lstStyle>
            <a:lvl1pPr marL="0" indent="0">
              <a:buNone/>
              <a:defRPr sz="2401" b="1"/>
            </a:lvl1pPr>
            <a:lvl2pPr marL="457193" indent="0">
              <a:buNone/>
              <a:defRPr sz="2000" b="1"/>
            </a:lvl2pPr>
            <a:lvl3pPr marL="914386" indent="0">
              <a:buNone/>
              <a:defRPr sz="1800" b="1"/>
            </a:lvl3pPr>
            <a:lvl4pPr marL="1371580" indent="0">
              <a:buNone/>
              <a:defRPr sz="1600" b="1"/>
            </a:lvl4pPr>
            <a:lvl5pPr marL="1828774" indent="0">
              <a:buNone/>
              <a:defRPr sz="1600" b="1"/>
            </a:lvl5pPr>
            <a:lvl6pPr marL="2285966" indent="0">
              <a:buNone/>
              <a:defRPr sz="1600" b="1"/>
            </a:lvl6pPr>
            <a:lvl7pPr marL="2743161" indent="0">
              <a:buNone/>
              <a:defRPr sz="1600" b="1"/>
            </a:lvl7pPr>
            <a:lvl8pPr marL="3200355" indent="0">
              <a:buNone/>
              <a:defRPr sz="1600" b="1"/>
            </a:lvl8pPr>
            <a:lvl9pPr marL="3657547"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7"/>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4" y="1681166"/>
            <a:ext cx="5183189" cy="823913"/>
          </a:xfrm>
        </p:spPr>
        <p:txBody>
          <a:bodyPr anchor="b"/>
          <a:lstStyle>
            <a:lvl1pPr marL="0" indent="0">
              <a:buNone/>
              <a:defRPr sz="2401" b="1"/>
            </a:lvl1pPr>
            <a:lvl2pPr marL="457193" indent="0">
              <a:buNone/>
              <a:defRPr sz="2000" b="1"/>
            </a:lvl2pPr>
            <a:lvl3pPr marL="914386" indent="0">
              <a:buNone/>
              <a:defRPr sz="1800" b="1"/>
            </a:lvl3pPr>
            <a:lvl4pPr marL="1371580" indent="0">
              <a:buNone/>
              <a:defRPr sz="1600" b="1"/>
            </a:lvl4pPr>
            <a:lvl5pPr marL="1828774" indent="0">
              <a:buNone/>
              <a:defRPr sz="1600" b="1"/>
            </a:lvl5pPr>
            <a:lvl6pPr marL="2285966" indent="0">
              <a:buNone/>
              <a:defRPr sz="1600" b="1"/>
            </a:lvl6pPr>
            <a:lvl7pPr marL="2743161" indent="0">
              <a:buNone/>
              <a:defRPr sz="1600" b="1"/>
            </a:lvl7pPr>
            <a:lvl8pPr marL="3200355" indent="0">
              <a:buNone/>
              <a:defRPr sz="1600" b="1"/>
            </a:lvl8pPr>
            <a:lvl9pPr marL="365754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4" y="2505077"/>
            <a:ext cx="5183189"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1546997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31752996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36613659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93" y="987429"/>
            <a:ext cx="6172199" cy="4873626"/>
          </a:xfrm>
        </p:spPr>
        <p:txBody>
          <a:bodyPr/>
          <a:lstStyle>
            <a:lvl1pPr>
              <a:defRPr sz="3200"/>
            </a:lvl1pPr>
            <a:lvl2pPr>
              <a:defRPr sz="2800"/>
            </a:lvl2pPr>
            <a:lvl3pPr>
              <a:defRPr sz="2401"/>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7193" indent="0">
              <a:buNone/>
              <a:defRPr sz="1400"/>
            </a:lvl2pPr>
            <a:lvl3pPr marL="914386" indent="0">
              <a:buNone/>
              <a:defRPr sz="1200"/>
            </a:lvl3pPr>
            <a:lvl4pPr marL="1371580" indent="0">
              <a:buNone/>
              <a:defRPr sz="1000"/>
            </a:lvl4pPr>
            <a:lvl5pPr marL="1828774" indent="0">
              <a:buNone/>
              <a:defRPr sz="1000"/>
            </a:lvl5pPr>
            <a:lvl6pPr marL="2285966" indent="0">
              <a:buNone/>
              <a:defRPr sz="1000"/>
            </a:lvl6pPr>
            <a:lvl7pPr marL="2743161" indent="0">
              <a:buNone/>
              <a:defRPr sz="1000"/>
            </a:lvl7pPr>
            <a:lvl8pPr marL="3200355" indent="0">
              <a:buNone/>
              <a:defRPr sz="1000"/>
            </a:lvl8pPr>
            <a:lvl9pPr marL="3657547"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18804177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93" y="987429"/>
            <a:ext cx="6172199" cy="4873626"/>
          </a:xfrm>
        </p:spPr>
        <p:txBody>
          <a:bodyPr anchor="t"/>
          <a:lstStyle>
            <a:lvl1pPr marL="0" indent="0">
              <a:buNone/>
              <a:defRPr sz="3200"/>
            </a:lvl1pPr>
            <a:lvl2pPr marL="457193" indent="0">
              <a:buNone/>
              <a:defRPr sz="2800"/>
            </a:lvl2pPr>
            <a:lvl3pPr marL="914386" indent="0">
              <a:buNone/>
              <a:defRPr sz="2401"/>
            </a:lvl3pPr>
            <a:lvl4pPr marL="1371580" indent="0">
              <a:buNone/>
              <a:defRPr sz="2000"/>
            </a:lvl4pPr>
            <a:lvl5pPr marL="1828774" indent="0">
              <a:buNone/>
              <a:defRPr sz="2000"/>
            </a:lvl5pPr>
            <a:lvl6pPr marL="2285966" indent="0">
              <a:buNone/>
              <a:defRPr sz="2000"/>
            </a:lvl6pPr>
            <a:lvl7pPr marL="2743161" indent="0">
              <a:buNone/>
              <a:defRPr sz="2000"/>
            </a:lvl7pPr>
            <a:lvl8pPr marL="3200355" indent="0">
              <a:buNone/>
              <a:defRPr sz="2000"/>
            </a:lvl8pPr>
            <a:lvl9pPr marL="3657547" indent="0">
              <a:buNone/>
              <a:defRPr sz="2000"/>
            </a:lvl9pPr>
          </a:lstStyle>
          <a:p>
            <a:r>
              <a:rPr lang="en-US"/>
              <a:t>Click icon to add picture</a:t>
            </a:r>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7193" indent="0">
              <a:buNone/>
              <a:defRPr sz="1400"/>
            </a:lvl2pPr>
            <a:lvl3pPr marL="914386" indent="0">
              <a:buNone/>
              <a:defRPr sz="1200"/>
            </a:lvl3pPr>
            <a:lvl4pPr marL="1371580" indent="0">
              <a:buNone/>
              <a:defRPr sz="1000"/>
            </a:lvl4pPr>
            <a:lvl5pPr marL="1828774" indent="0">
              <a:buNone/>
              <a:defRPr sz="1000"/>
            </a:lvl5pPr>
            <a:lvl6pPr marL="2285966" indent="0">
              <a:buNone/>
              <a:defRPr sz="1000"/>
            </a:lvl6pPr>
            <a:lvl7pPr marL="2743161" indent="0">
              <a:buNone/>
              <a:defRPr sz="1000"/>
            </a:lvl7pPr>
            <a:lvl8pPr marL="3200355" indent="0">
              <a:buNone/>
              <a:defRPr sz="1000"/>
            </a:lvl8pPr>
            <a:lvl9pPr marL="3657547"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36744588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7854483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3" y="365128"/>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8"/>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38259111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DE8F030-08E8-746F-6B60-6944293C97B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D58F925-6232-77A8-0C45-0F49FB2FC649}"/>
              </a:ext>
            </a:extLst>
          </p:cNvPr>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20838500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Double - title and bullets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392" y="452674"/>
            <a:ext cx="1934005" cy="753567"/>
          </a:xfrm>
          <a:prstGeom prst="rect">
            <a:avLst/>
          </a:prstGeom>
        </p:spPr>
        <p:txBody>
          <a:bodyPr/>
          <a:lstStyle>
            <a:lvl1pPr>
              <a:defRPr sz="4267" b="1">
                <a:latin typeface="Arial" panose="020B0604020202020204" pitchFamily="34" charset="0"/>
                <a:cs typeface="Arial" panose="020B0604020202020204" pitchFamily="34" charset="0"/>
              </a:defRPr>
            </a:lvl1pPr>
          </a:lstStyle>
          <a:p>
            <a:r>
              <a:rPr lang="en-US"/>
              <a:t>Title</a:t>
            </a:r>
            <a:endParaRPr lang="en-GB"/>
          </a:p>
        </p:txBody>
      </p:sp>
      <p:sp>
        <p:nvSpPr>
          <p:cNvPr id="3" name="Content Placeholder 2"/>
          <p:cNvSpPr>
            <a:spLocks noGrp="1"/>
          </p:cNvSpPr>
          <p:nvPr>
            <p:ph sz="half" idx="1" hasCustomPrompt="1"/>
          </p:nvPr>
        </p:nvSpPr>
        <p:spPr>
          <a:xfrm>
            <a:off x="609600" y="1600205"/>
            <a:ext cx="5384800" cy="4525433"/>
          </a:xfrm>
          <a:prstGeom prst="rect">
            <a:avLst/>
          </a:prstGeom>
        </p:spPr>
        <p:txBody>
          <a:bodyPr/>
          <a:lstStyle>
            <a:lvl1pPr marL="380981" indent="-380981">
              <a:buClr>
                <a:srgbClr val="EE2A24"/>
              </a:buClr>
              <a:buFont typeface="Arial" panose="020B0604020202020204" pitchFamily="34" charset="0"/>
              <a:buChar char="­"/>
              <a:defRPr sz="24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marL="380981" lvl="0" indent="-380981">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81" lvl="0" indent="-380981">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a:t>
            </a:r>
          </a:p>
          <a:p>
            <a:pPr marL="380981" lvl="0" indent="-380981">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81" lvl="0" indent="-380981">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endParaRPr lang="en-US" sz="2400" b="0" cap="none">
              <a:latin typeface="Arial" panose="020B0604020202020204" pitchFamily="34" charset="0"/>
              <a:cs typeface="Arial" panose="020B0604020202020204" pitchFamily="34" charset="0"/>
            </a:endParaRPr>
          </a:p>
          <a:p>
            <a:pPr lvl="0"/>
            <a:endParaRPr lang="en-GB"/>
          </a:p>
        </p:txBody>
      </p:sp>
      <p:sp>
        <p:nvSpPr>
          <p:cNvPr id="4" name="Content Placeholder 3"/>
          <p:cNvSpPr>
            <a:spLocks noGrp="1"/>
          </p:cNvSpPr>
          <p:nvPr>
            <p:ph sz="half" idx="2" hasCustomPrompt="1"/>
          </p:nvPr>
        </p:nvSpPr>
        <p:spPr>
          <a:xfrm>
            <a:off x="6197600" y="1600205"/>
            <a:ext cx="5384800" cy="4525433"/>
          </a:xfrm>
          <a:prstGeom prst="rect">
            <a:avLst/>
          </a:prstGeom>
        </p:spPr>
        <p:txBody>
          <a:bodyPr/>
          <a:lstStyle>
            <a:lvl1pPr marL="380981" indent="-380981">
              <a:buClr>
                <a:srgbClr val="EE2A24"/>
              </a:buClr>
              <a:buFont typeface="Arial" panose="020B0604020202020204" pitchFamily="34" charset="0"/>
              <a:buChar char="­"/>
              <a:defRPr sz="24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marL="380981" lvl="0" indent="-380981">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81" lvl="0" indent="-380981">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a:t>
            </a:r>
          </a:p>
          <a:p>
            <a:pPr marL="380981" lvl="0" indent="-380981">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81" lvl="0" indent="-380981">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endParaRPr lang="en-US" sz="2400" b="0" cap="none">
              <a:latin typeface="Arial" panose="020B0604020202020204" pitchFamily="34" charset="0"/>
              <a:cs typeface="Arial" panose="020B0604020202020204" pitchFamily="34" charset="0"/>
            </a:endParaRPr>
          </a:p>
          <a:p>
            <a:pPr lvl="0"/>
            <a:endParaRPr lang="en-GB"/>
          </a:p>
        </p:txBody>
      </p:sp>
    </p:spTree>
    <p:extLst>
      <p:ext uri="{BB962C8B-B14F-4D97-AF65-F5344CB8AC3E}">
        <p14:creationId xmlns:p14="http://schemas.microsoft.com/office/powerpoint/2010/main" val="648979508"/>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E2731-2598-10B6-E463-F1B0400CF8F0}"/>
              </a:ext>
            </a:extLst>
          </p:cNvPr>
          <p:cNvSpPr>
            <a:spLocks noGrp="1"/>
          </p:cNvSpPr>
          <p:nvPr>
            <p:ph type="title"/>
          </p:nvPr>
        </p:nvSpPr>
        <p:spPr>
          <a:xfrm>
            <a:off x="679622" y="1709738"/>
            <a:ext cx="10478529"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34873CD-E7E2-C4CD-B79D-54AA0DE2293D}"/>
              </a:ext>
            </a:extLst>
          </p:cNvPr>
          <p:cNvSpPr>
            <a:spLocks noGrp="1"/>
          </p:cNvSpPr>
          <p:nvPr>
            <p:ph type="body" idx="1"/>
          </p:nvPr>
        </p:nvSpPr>
        <p:spPr>
          <a:xfrm>
            <a:off x="679622" y="4589463"/>
            <a:ext cx="10478529"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7146820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607822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42100-302D-702B-C270-BB28654293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054B5A-CE49-E90C-8662-E5AFD5CDAE02}"/>
              </a:ext>
            </a:extLst>
          </p:cNvPr>
          <p:cNvSpPr>
            <a:spLocks noGrp="1"/>
          </p:cNvSpPr>
          <p:nvPr>
            <p:ph sz="half" idx="1"/>
          </p:nvPr>
        </p:nvSpPr>
        <p:spPr>
          <a:xfrm>
            <a:off x="679622" y="1825625"/>
            <a:ext cx="514452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4928F4A-202A-BDC1-EB3D-C7EDAD367BBD}"/>
              </a:ext>
            </a:extLst>
          </p:cNvPr>
          <p:cNvSpPr>
            <a:spLocks noGrp="1"/>
          </p:cNvSpPr>
          <p:nvPr>
            <p:ph sz="half" idx="2"/>
          </p:nvPr>
        </p:nvSpPr>
        <p:spPr>
          <a:xfrm>
            <a:off x="6013622" y="1825625"/>
            <a:ext cx="514452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84822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C38CB-DD72-6824-EC2C-BAD0E04EF4F0}"/>
              </a:ext>
            </a:extLst>
          </p:cNvPr>
          <p:cNvSpPr>
            <a:spLocks noGrp="1"/>
          </p:cNvSpPr>
          <p:nvPr>
            <p:ph type="title"/>
          </p:nvPr>
        </p:nvSpPr>
        <p:spPr>
          <a:xfrm>
            <a:off x="679151"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F84A20B-F385-EDFE-13FA-D521E62C6E75}"/>
              </a:ext>
            </a:extLst>
          </p:cNvPr>
          <p:cNvSpPr>
            <a:spLocks noGrp="1"/>
          </p:cNvSpPr>
          <p:nvPr>
            <p:ph type="body" idx="1"/>
          </p:nvPr>
        </p:nvSpPr>
        <p:spPr>
          <a:xfrm>
            <a:off x="679151"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BF2CAFB-D621-CDC6-AB94-C4386010C2F4}"/>
              </a:ext>
            </a:extLst>
          </p:cNvPr>
          <p:cNvSpPr>
            <a:spLocks noGrp="1"/>
          </p:cNvSpPr>
          <p:nvPr>
            <p:ph sz="half" idx="2"/>
          </p:nvPr>
        </p:nvSpPr>
        <p:spPr>
          <a:xfrm>
            <a:off x="679151"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AE31F9-2ED2-8504-2CD9-F275A71C4BA5}"/>
              </a:ext>
            </a:extLst>
          </p:cNvPr>
          <p:cNvSpPr>
            <a:spLocks noGrp="1"/>
          </p:cNvSpPr>
          <p:nvPr>
            <p:ph type="body" sz="quarter" idx="3"/>
          </p:nvPr>
        </p:nvSpPr>
        <p:spPr>
          <a:xfrm>
            <a:off x="601156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2CED11-1148-7A55-6EAE-DB32D13AA16C}"/>
              </a:ext>
            </a:extLst>
          </p:cNvPr>
          <p:cNvSpPr>
            <a:spLocks noGrp="1"/>
          </p:cNvSpPr>
          <p:nvPr>
            <p:ph sz="quarter" idx="4"/>
          </p:nvPr>
        </p:nvSpPr>
        <p:spPr>
          <a:xfrm>
            <a:off x="601156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68462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425CD-AA63-79D4-8C64-D2A66F35D09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008927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51781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A1FC8-E374-ED79-CAF6-80167FE44794}"/>
              </a:ext>
            </a:extLst>
          </p:cNvPr>
          <p:cNvSpPr>
            <a:spLocks noGrp="1"/>
          </p:cNvSpPr>
          <p:nvPr>
            <p:ph type="title"/>
          </p:nvPr>
        </p:nvSpPr>
        <p:spPr>
          <a:xfrm>
            <a:off x="691978" y="457200"/>
            <a:ext cx="3869982"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9FF546-57DE-82B2-ECAD-F3089D962ECD}"/>
              </a:ext>
            </a:extLst>
          </p:cNvPr>
          <p:cNvSpPr>
            <a:spLocks noGrp="1"/>
          </p:cNvSpPr>
          <p:nvPr>
            <p:ph idx="1"/>
          </p:nvPr>
        </p:nvSpPr>
        <p:spPr>
          <a:xfrm>
            <a:off x="4973123"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95F1E8F-5D0D-267D-5519-47209A18C43D}"/>
              </a:ext>
            </a:extLst>
          </p:cNvPr>
          <p:cNvSpPr>
            <a:spLocks noGrp="1"/>
          </p:cNvSpPr>
          <p:nvPr>
            <p:ph type="body" sz="half" idx="2"/>
          </p:nvPr>
        </p:nvSpPr>
        <p:spPr>
          <a:xfrm>
            <a:off x="691978" y="2057400"/>
            <a:ext cx="3869982"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890276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3B72FC4-5883-201A-19DA-032BC85F41CD}"/>
              </a:ext>
            </a:extLst>
          </p:cNvPr>
          <p:cNvSpPr>
            <a:spLocks noGrp="1"/>
          </p:cNvSpPr>
          <p:nvPr>
            <p:ph type="pic" idx="1"/>
          </p:nvPr>
        </p:nvSpPr>
        <p:spPr>
          <a:xfrm>
            <a:off x="4973123"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8" name="Title 1">
            <a:extLst>
              <a:ext uri="{FF2B5EF4-FFF2-40B4-BE49-F238E27FC236}">
                <a16:creationId xmlns:a16="http://schemas.microsoft.com/office/drawing/2014/main" id="{F56BBFCD-6654-3711-C7A7-41F7FC0CB7DD}"/>
              </a:ext>
            </a:extLst>
          </p:cNvPr>
          <p:cNvSpPr>
            <a:spLocks noGrp="1"/>
          </p:cNvSpPr>
          <p:nvPr>
            <p:ph type="title"/>
          </p:nvPr>
        </p:nvSpPr>
        <p:spPr>
          <a:xfrm>
            <a:off x="691978" y="457200"/>
            <a:ext cx="3869982" cy="1600200"/>
          </a:xfrm>
        </p:spPr>
        <p:txBody>
          <a:bodyPr anchor="b"/>
          <a:lstStyle>
            <a:lvl1pPr>
              <a:defRPr sz="3200"/>
            </a:lvl1pPr>
          </a:lstStyle>
          <a:p>
            <a:r>
              <a:rPr lang="en-US"/>
              <a:t>Click to edit Master title style</a:t>
            </a:r>
          </a:p>
        </p:txBody>
      </p:sp>
      <p:sp>
        <p:nvSpPr>
          <p:cNvPr id="9" name="Text Placeholder 3">
            <a:extLst>
              <a:ext uri="{FF2B5EF4-FFF2-40B4-BE49-F238E27FC236}">
                <a16:creationId xmlns:a16="http://schemas.microsoft.com/office/drawing/2014/main" id="{B8991DF8-935B-438E-9A40-D84A4BB820C9}"/>
              </a:ext>
            </a:extLst>
          </p:cNvPr>
          <p:cNvSpPr>
            <a:spLocks noGrp="1"/>
          </p:cNvSpPr>
          <p:nvPr>
            <p:ph type="body" sz="half" idx="2"/>
          </p:nvPr>
        </p:nvSpPr>
        <p:spPr>
          <a:xfrm>
            <a:off x="691978" y="2057400"/>
            <a:ext cx="3869982"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1302387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image" Target="../media/image6.jpe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image" Target="../media/image5.svg"/><Relationship Id="rId2" Type="http://schemas.openxmlformats.org/officeDocument/2006/relationships/slideLayout" Target="../slideLayouts/slideLayout18.xml"/><Relationship Id="rId16"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2.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C651CE-BA12-362B-8D63-484D5ECFFD71}"/>
              </a:ext>
            </a:extLst>
          </p:cNvPr>
          <p:cNvSpPr>
            <a:spLocks noGrp="1"/>
          </p:cNvSpPr>
          <p:nvPr>
            <p:ph type="title"/>
          </p:nvPr>
        </p:nvSpPr>
        <p:spPr>
          <a:xfrm>
            <a:off x="679622" y="365125"/>
            <a:ext cx="10478529"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8BBE032-79E9-CFEB-77B7-2F1C41A26B0F}"/>
              </a:ext>
            </a:extLst>
          </p:cNvPr>
          <p:cNvSpPr>
            <a:spLocks noGrp="1"/>
          </p:cNvSpPr>
          <p:nvPr>
            <p:ph type="body" idx="1"/>
          </p:nvPr>
        </p:nvSpPr>
        <p:spPr>
          <a:xfrm>
            <a:off x="679622" y="1825625"/>
            <a:ext cx="10478529"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Box 10">
            <a:extLst>
              <a:ext uri="{FF2B5EF4-FFF2-40B4-BE49-F238E27FC236}">
                <a16:creationId xmlns:a16="http://schemas.microsoft.com/office/drawing/2014/main" id="{669B2732-90BB-5C30-7D32-2F33F5139378}"/>
              </a:ext>
            </a:extLst>
          </p:cNvPr>
          <p:cNvSpPr txBox="1"/>
          <p:nvPr userDrawn="1"/>
        </p:nvSpPr>
        <p:spPr>
          <a:xfrm>
            <a:off x="568411" y="5895972"/>
            <a:ext cx="4191848" cy="646331"/>
          </a:xfrm>
          <a:prstGeom prst="rect">
            <a:avLst/>
          </a:prstGeom>
          <a:solidFill>
            <a:schemeClr val="bg1"/>
          </a:solidFill>
        </p:spPr>
        <p:txBody>
          <a:bodyPr wrap="square" rtlCol="0" anchor="b">
            <a:spAutoFit/>
          </a:bodyPr>
          <a:lstStyle/>
          <a:p>
            <a:r>
              <a:rPr lang="en-US" sz="3600" b="1">
                <a:solidFill>
                  <a:schemeClr val="tx1"/>
                </a:solidFill>
                <a:latin typeface="HelveticaNeueLT Pro 55 Roman" panose="020B0604020202020204"/>
                <a:cs typeface="Arial" panose="020B0604020202020204" pitchFamily="34" charset="0"/>
              </a:rPr>
              <a:t>Weather</a:t>
            </a:r>
            <a:r>
              <a:rPr lang="en-US" sz="3600" b="1">
                <a:solidFill>
                  <a:srgbClr val="FF0000"/>
                </a:solidFill>
                <a:latin typeface="HelveticaNeueLT Pro 55 Roman" panose="020B0604020202020204"/>
                <a:cs typeface="Arial" panose="020B0604020202020204" pitchFamily="34" charset="0"/>
              </a:rPr>
              <a:t> Together</a:t>
            </a:r>
          </a:p>
        </p:txBody>
      </p:sp>
      <p:sp>
        <p:nvSpPr>
          <p:cNvPr id="4" name="TextBox 3">
            <a:extLst>
              <a:ext uri="{FF2B5EF4-FFF2-40B4-BE49-F238E27FC236}">
                <a16:creationId xmlns:a16="http://schemas.microsoft.com/office/drawing/2014/main" id="{A482BC89-6201-F46A-FB06-F414F1F7C76C}"/>
              </a:ext>
            </a:extLst>
          </p:cNvPr>
          <p:cNvSpPr txBox="1"/>
          <p:nvPr userDrawn="1"/>
        </p:nvSpPr>
        <p:spPr>
          <a:xfrm>
            <a:off x="5953394" y="6228056"/>
            <a:ext cx="3584557" cy="276999"/>
          </a:xfrm>
          <a:prstGeom prst="rect">
            <a:avLst/>
          </a:prstGeom>
          <a:solidFill>
            <a:schemeClr val="bg1"/>
          </a:solidFill>
        </p:spPr>
        <p:txBody>
          <a:bodyPr wrap="square" rtlCol="0">
            <a:spAutoFit/>
          </a:bodyPr>
          <a:lstStyle/>
          <a:p>
            <a:r>
              <a:rPr lang="en-GB" sz="1200" b="1">
                <a:solidFill>
                  <a:srgbClr val="FF0000"/>
                </a:solidFill>
                <a:latin typeface="Arial" panose="020B0604020202020204" pitchFamily="34" charset="0"/>
                <a:cs typeface="Arial" panose="020B0604020202020204" pitchFamily="34" charset="0"/>
              </a:rPr>
              <a:t>Heatwaves           Help others cope          </a:t>
            </a:r>
            <a:r>
              <a:rPr lang="en-GB" sz="1200" b="1">
                <a:latin typeface="Arial" panose="020B0604020202020204" pitchFamily="34" charset="0"/>
                <a:cs typeface="Arial" panose="020B0604020202020204" pitchFamily="34" charset="0"/>
              </a:rPr>
              <a:t>Share</a:t>
            </a:r>
          </a:p>
        </p:txBody>
      </p:sp>
      <p:pic>
        <p:nvPicPr>
          <p:cNvPr id="5" name="Picture 4">
            <a:extLst>
              <a:ext uri="{FF2B5EF4-FFF2-40B4-BE49-F238E27FC236}">
                <a16:creationId xmlns:a16="http://schemas.microsoft.com/office/drawing/2014/main" id="{7F21A118-4A52-2523-4643-881332E78157}"/>
              </a:ext>
            </a:extLst>
          </p:cNvPr>
          <p:cNvPicPr>
            <a:picLocks noChangeAspect="1"/>
          </p:cNvPicPr>
          <p:nvPr userDrawn="1"/>
        </p:nvPicPr>
        <p:blipFill>
          <a:blip r:embed="rId19"/>
          <a:stretch>
            <a:fillRect/>
          </a:stretch>
        </p:blipFill>
        <p:spPr>
          <a:xfrm>
            <a:off x="7028987" y="6250368"/>
            <a:ext cx="172432" cy="172432"/>
          </a:xfrm>
          <a:prstGeom prst="rect">
            <a:avLst/>
          </a:prstGeom>
        </p:spPr>
      </p:pic>
      <p:pic>
        <p:nvPicPr>
          <p:cNvPr id="6" name="Picture 5">
            <a:extLst>
              <a:ext uri="{FF2B5EF4-FFF2-40B4-BE49-F238E27FC236}">
                <a16:creationId xmlns:a16="http://schemas.microsoft.com/office/drawing/2014/main" id="{6B5665E3-8DED-F1C4-D419-5C9C3F72F691}"/>
              </a:ext>
            </a:extLst>
          </p:cNvPr>
          <p:cNvPicPr>
            <a:picLocks noChangeAspect="1"/>
          </p:cNvPicPr>
          <p:nvPr userDrawn="1"/>
        </p:nvPicPr>
        <p:blipFill>
          <a:blip r:embed="rId20"/>
          <a:stretch>
            <a:fillRect/>
          </a:stretch>
        </p:blipFill>
        <p:spPr>
          <a:xfrm>
            <a:off x="8654848" y="6242452"/>
            <a:ext cx="172432" cy="177994"/>
          </a:xfrm>
          <a:prstGeom prst="rect">
            <a:avLst/>
          </a:prstGeom>
        </p:spPr>
      </p:pic>
    </p:spTree>
    <p:extLst>
      <p:ext uri="{BB962C8B-B14F-4D97-AF65-F5344CB8AC3E}">
        <p14:creationId xmlns:p14="http://schemas.microsoft.com/office/powerpoint/2010/main" val="302425277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EE2A24"/>
        </a:buClr>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E2A24"/>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E2A24"/>
        </a:buClr>
        <a:buFont typeface="System Font Regular"/>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038">
          <p15:clr>
            <a:srgbClr val="F26B43"/>
          </p15:clr>
        </p15:guide>
        <p15:guide id="2" pos="415">
          <p15:clr>
            <a:srgbClr val="F26B43"/>
          </p15:clr>
        </p15:guide>
        <p15:guide id="3" pos="3795">
          <p15:clr>
            <a:srgbClr val="F26B43"/>
          </p15:clr>
        </p15:guide>
        <p15:guide id="4" pos="3659">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4" y="365129"/>
            <a:ext cx="10371371"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4" y="1825631"/>
            <a:ext cx="10371371" cy="39127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3" y="6356355"/>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5" name="Footer Placeholder 4"/>
          <p:cNvSpPr>
            <a:spLocks noGrp="1"/>
          </p:cNvSpPr>
          <p:nvPr>
            <p:ph type="ftr" sz="quarter" idx="3"/>
          </p:nvPr>
        </p:nvSpPr>
        <p:spPr>
          <a:xfrm>
            <a:off x="4038606" y="6356355"/>
            <a:ext cx="411479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11241215" y="5390438"/>
            <a:ext cx="677615" cy="625610"/>
          </a:xfrm>
          <a:prstGeom prst="rect">
            <a:avLst/>
          </a:prstGeom>
        </p:spPr>
        <p:txBody>
          <a:bodyPr vert="horz" lIns="91440" tIns="45720" rIns="91440" bIns="45720" rtlCol="0" anchor="ctr"/>
          <a:lstStyle>
            <a:lvl1pPr algn="r">
              <a:defRPr sz="2800">
                <a:solidFill>
                  <a:srgbClr val="EE2A24"/>
                </a:solidFill>
              </a:defRPr>
            </a:lvl1pPr>
          </a:lstStyle>
          <a:p>
            <a:fld id="{CDEA46CE-92BB-4B22-8BD4-28032886E2F8}" type="slidenum">
              <a:rPr lang="en-GB" smtClean="0"/>
              <a:pPr/>
              <a:t>‹#›</a:t>
            </a:fld>
            <a:endParaRPr lang="en-GB"/>
          </a:p>
        </p:txBody>
      </p:sp>
      <p:pic>
        <p:nvPicPr>
          <p:cNvPr id="11" name="Graphic 10">
            <a:extLst>
              <a:ext uri="{FF2B5EF4-FFF2-40B4-BE49-F238E27FC236}">
                <a16:creationId xmlns:a16="http://schemas.microsoft.com/office/drawing/2014/main" id="{DEC281FF-CE2D-7A6C-A891-57B231C5F5E0}"/>
              </a:ext>
            </a:extLst>
          </p:cNvPr>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9982200" y="5946084"/>
            <a:ext cx="2209800" cy="971550"/>
          </a:xfrm>
          <a:prstGeom prst="rect">
            <a:avLst/>
          </a:prstGeom>
        </p:spPr>
      </p:pic>
      <p:cxnSp>
        <p:nvCxnSpPr>
          <p:cNvPr id="13" name="Straight Connector 12">
            <a:extLst>
              <a:ext uri="{FF2B5EF4-FFF2-40B4-BE49-F238E27FC236}">
                <a16:creationId xmlns:a16="http://schemas.microsoft.com/office/drawing/2014/main" id="{812A7489-FD98-C6ED-2362-08E4CDB9D603}"/>
              </a:ext>
            </a:extLst>
          </p:cNvPr>
          <p:cNvCxnSpPr>
            <a:cxnSpLocks/>
          </p:cNvCxnSpPr>
          <p:nvPr userDrawn="1"/>
        </p:nvCxnSpPr>
        <p:spPr>
          <a:xfrm flipH="1">
            <a:off x="381002" y="5886450"/>
            <a:ext cx="11425239" cy="0"/>
          </a:xfrm>
          <a:prstGeom prst="line">
            <a:avLst/>
          </a:prstGeom>
          <a:ln w="50800">
            <a:solidFill>
              <a:schemeClr val="bg2"/>
            </a:solidFill>
          </a:ln>
        </p:spPr>
        <p:style>
          <a:lnRef idx="1">
            <a:schemeClr val="accent1"/>
          </a:lnRef>
          <a:fillRef idx="0">
            <a:schemeClr val="accent1"/>
          </a:fillRef>
          <a:effectRef idx="0">
            <a:schemeClr val="accent1"/>
          </a:effectRef>
          <a:fontRef idx="minor">
            <a:schemeClr val="tx1"/>
          </a:fontRef>
        </p:style>
      </p:cxnSp>
      <p:pic>
        <p:nvPicPr>
          <p:cNvPr id="8" name="Picture 7" descr="Graphical user interface, text&#10;&#10;Description automatically generated with medium confidence">
            <a:extLst>
              <a:ext uri="{FF2B5EF4-FFF2-40B4-BE49-F238E27FC236}">
                <a16:creationId xmlns:a16="http://schemas.microsoft.com/office/drawing/2014/main" id="{1B3D5558-7689-22CB-481A-96DAC46BA44E}"/>
              </a:ext>
            </a:extLst>
          </p:cNvPr>
          <p:cNvPicPr>
            <a:picLocks noChangeAspect="1"/>
          </p:cNvPicPr>
          <p:nvPr userDrawn="1"/>
        </p:nvPicPr>
        <p:blipFill>
          <a:blip r:embed="rId18" cstate="screen">
            <a:extLst>
              <a:ext uri="{28A0092B-C50C-407E-A947-70E740481C1C}">
                <a14:useLocalDpi xmlns:a14="http://schemas.microsoft.com/office/drawing/2010/main" val="0"/>
              </a:ext>
            </a:extLst>
          </a:blip>
          <a:stretch>
            <a:fillRect/>
          </a:stretch>
        </p:blipFill>
        <p:spPr>
          <a:xfrm>
            <a:off x="2" y="5919032"/>
            <a:ext cx="2431473" cy="926869"/>
          </a:xfrm>
          <a:prstGeom prst="rect">
            <a:avLst/>
          </a:prstGeom>
        </p:spPr>
      </p:pic>
    </p:spTree>
    <p:extLst>
      <p:ext uri="{BB962C8B-B14F-4D97-AF65-F5344CB8AC3E}">
        <p14:creationId xmlns:p14="http://schemas.microsoft.com/office/powerpoint/2010/main" val="29681124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4" r:id="rId13"/>
    <p:sldLayoutId id="2147483693" r:id="rId14"/>
  </p:sldLayoutIdLst>
  <p:hf sldNum="0" hdr="0" ftr="0" dt="0"/>
  <p:txStyles>
    <p:titleStyle>
      <a:lvl1pPr algn="l" defTabSz="91438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457189" indent="-457189" algn="l" defTabSz="914386" rtl="0" eaLnBrk="1" latinLnBrk="0" hangingPunct="1">
        <a:lnSpc>
          <a:spcPct val="90000"/>
        </a:lnSpc>
        <a:spcBef>
          <a:spcPts val="1000"/>
        </a:spcBef>
        <a:buClr>
          <a:srgbClr val="EE2A24"/>
        </a:buClr>
        <a:buFont typeface="Calibri" panose="020F0502020204030204" pitchFamily="34" charset="0"/>
        <a:buChar char="-"/>
        <a:defRPr sz="2800" kern="1200">
          <a:solidFill>
            <a:schemeClr val="tx1"/>
          </a:solidFill>
          <a:latin typeface="+mn-lt"/>
          <a:ea typeface="+mn-ea"/>
          <a:cs typeface="+mn-cs"/>
        </a:defRPr>
      </a:lvl1pPr>
      <a:lvl2pPr marL="685790" indent="-228597" algn="l" defTabSz="914386" rtl="0" eaLnBrk="1" latinLnBrk="0" hangingPunct="1">
        <a:lnSpc>
          <a:spcPct val="90000"/>
        </a:lnSpc>
        <a:spcBef>
          <a:spcPts val="499"/>
        </a:spcBef>
        <a:buClr>
          <a:srgbClr val="EE2A24"/>
        </a:buClr>
        <a:buFont typeface="Calibri" panose="020F0502020204030204" pitchFamily="34" charset="0"/>
        <a:buChar char="–"/>
        <a:defRPr sz="2401" kern="1200">
          <a:solidFill>
            <a:schemeClr val="tx1"/>
          </a:solidFill>
          <a:latin typeface="+mn-lt"/>
          <a:ea typeface="+mn-ea"/>
          <a:cs typeface="+mn-cs"/>
        </a:defRPr>
      </a:lvl2pPr>
      <a:lvl3pPr marL="1142985" indent="-228597" algn="l" defTabSz="914386" rtl="0" eaLnBrk="1" latinLnBrk="0" hangingPunct="1">
        <a:lnSpc>
          <a:spcPct val="90000"/>
        </a:lnSpc>
        <a:spcBef>
          <a:spcPts val="499"/>
        </a:spcBef>
        <a:buClr>
          <a:srgbClr val="EE2A24"/>
        </a:buClr>
        <a:buFont typeface="Calibri" panose="020F0502020204030204" pitchFamily="34" charset="0"/>
        <a:buChar char="–"/>
        <a:defRPr sz="2000" kern="1200">
          <a:solidFill>
            <a:schemeClr val="tx1"/>
          </a:solidFill>
          <a:latin typeface="+mn-lt"/>
          <a:ea typeface="+mn-ea"/>
          <a:cs typeface="+mn-cs"/>
        </a:defRPr>
      </a:lvl3pPr>
      <a:lvl4pPr marL="1600177" indent="-228597" algn="l" defTabSz="914386"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4pPr>
      <a:lvl5pPr marL="2057371" indent="-228597" algn="l" defTabSz="914386"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5pPr>
      <a:lvl6pPr marL="2514564" indent="-228597" algn="l" defTabSz="91438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756" indent="-228597" algn="l" defTabSz="91438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950" indent="-228597" algn="l" defTabSz="91438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6146" indent="-228597" algn="l" defTabSz="91438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86" rtl="0" eaLnBrk="1" latinLnBrk="0" hangingPunct="1">
        <a:defRPr sz="1800" kern="1200">
          <a:solidFill>
            <a:schemeClr val="tx1"/>
          </a:solidFill>
          <a:latin typeface="+mn-lt"/>
          <a:ea typeface="+mn-ea"/>
          <a:cs typeface="+mn-cs"/>
        </a:defRPr>
      </a:lvl1pPr>
      <a:lvl2pPr marL="457193" algn="l" defTabSz="914386" rtl="0" eaLnBrk="1" latinLnBrk="0" hangingPunct="1">
        <a:defRPr sz="1800" kern="1200">
          <a:solidFill>
            <a:schemeClr val="tx1"/>
          </a:solidFill>
          <a:latin typeface="+mn-lt"/>
          <a:ea typeface="+mn-ea"/>
          <a:cs typeface="+mn-cs"/>
        </a:defRPr>
      </a:lvl2pPr>
      <a:lvl3pPr marL="914386" algn="l" defTabSz="914386" rtl="0" eaLnBrk="1" latinLnBrk="0" hangingPunct="1">
        <a:defRPr sz="1800" kern="1200">
          <a:solidFill>
            <a:schemeClr val="tx1"/>
          </a:solidFill>
          <a:latin typeface="+mn-lt"/>
          <a:ea typeface="+mn-ea"/>
          <a:cs typeface="+mn-cs"/>
        </a:defRPr>
      </a:lvl3pPr>
      <a:lvl4pPr marL="1371580" algn="l" defTabSz="914386" rtl="0" eaLnBrk="1" latinLnBrk="0" hangingPunct="1">
        <a:defRPr sz="1800" kern="1200">
          <a:solidFill>
            <a:schemeClr val="tx1"/>
          </a:solidFill>
          <a:latin typeface="+mn-lt"/>
          <a:ea typeface="+mn-ea"/>
          <a:cs typeface="+mn-cs"/>
        </a:defRPr>
      </a:lvl4pPr>
      <a:lvl5pPr marL="1828774" algn="l" defTabSz="914386" rtl="0" eaLnBrk="1" latinLnBrk="0" hangingPunct="1">
        <a:defRPr sz="1800" kern="1200">
          <a:solidFill>
            <a:schemeClr val="tx1"/>
          </a:solidFill>
          <a:latin typeface="+mn-lt"/>
          <a:ea typeface="+mn-ea"/>
          <a:cs typeface="+mn-cs"/>
        </a:defRPr>
      </a:lvl5pPr>
      <a:lvl6pPr marL="2285966" algn="l" defTabSz="914386" rtl="0" eaLnBrk="1" latinLnBrk="0" hangingPunct="1">
        <a:defRPr sz="1800" kern="1200">
          <a:solidFill>
            <a:schemeClr val="tx1"/>
          </a:solidFill>
          <a:latin typeface="+mn-lt"/>
          <a:ea typeface="+mn-ea"/>
          <a:cs typeface="+mn-cs"/>
        </a:defRPr>
      </a:lvl6pPr>
      <a:lvl7pPr marL="2743161" algn="l" defTabSz="914386" rtl="0" eaLnBrk="1" latinLnBrk="0" hangingPunct="1">
        <a:defRPr sz="1800" kern="1200">
          <a:solidFill>
            <a:schemeClr val="tx1"/>
          </a:solidFill>
          <a:latin typeface="+mn-lt"/>
          <a:ea typeface="+mn-ea"/>
          <a:cs typeface="+mn-cs"/>
        </a:defRPr>
      </a:lvl7pPr>
      <a:lvl8pPr marL="3200355" algn="l" defTabSz="914386" rtl="0" eaLnBrk="1" latinLnBrk="0" hangingPunct="1">
        <a:defRPr sz="1800" kern="1200">
          <a:solidFill>
            <a:schemeClr val="tx1"/>
          </a:solidFill>
          <a:latin typeface="+mn-lt"/>
          <a:ea typeface="+mn-ea"/>
          <a:cs typeface="+mn-cs"/>
        </a:defRPr>
      </a:lvl8pPr>
      <a:lvl9pPr marL="3657547" algn="l" defTabSz="91438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hyperlink" Target="https://www.redcross.org.uk/-/media/documents/weather-together/heatwaves-updated/decision-flowchart.pdf?sc_lang=en" TargetMode="External"/><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15.gif"/><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5.gif"/></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6.svg"/><Relationship Id="rId5" Type="http://schemas.openxmlformats.org/officeDocument/2006/relationships/image" Target="../media/image35.png"/><Relationship Id="rId10" Type="http://schemas.openxmlformats.org/officeDocument/2006/relationships/image" Target="../media/image15.gif"/><Relationship Id="rId4" Type="http://schemas.openxmlformats.org/officeDocument/2006/relationships/image" Target="../media/image34.svg"/><Relationship Id="rId9" Type="http://schemas.openxmlformats.org/officeDocument/2006/relationships/image" Target="../media/image39.sv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16.xml"/><Relationship Id="rId5" Type="http://schemas.openxmlformats.org/officeDocument/2006/relationships/image" Target="../media/image15.gif"/><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40.gif"/><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41.png"/><Relationship Id="rId7" Type="http://schemas.openxmlformats.org/officeDocument/2006/relationships/hyperlink" Target="https://www.redcross.org.uk/get-help/prepare-for-emergencies/heatwaves-uk"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hyperlink" Target="https://www.redcross.org.uk/stories/health-and-social-care/first-aid/beat-the-hot-weather-top-tips-for-staying-cool" TargetMode="External"/><Relationship Id="rId4" Type="http://schemas.openxmlformats.org/officeDocument/2006/relationships/image" Target="../media/image42.jpeg"/><Relationship Id="rId9" Type="http://schemas.openxmlformats.org/officeDocument/2006/relationships/hyperlink" Target="https://www.redcross.org.uk/about-us/what-we-do/we-speak-up-for-change/feeling-the-heat-a-british-red-cross-briefing-on-heatwaves-in-the-uk"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8.jpe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hyperlink" Target="https://what3words.com/products/what3words-app"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49.gif"/><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png"/><Relationship Id="rId17" Type="http://schemas.openxmlformats.org/officeDocument/2006/relationships/hyperlink" Target="https://www.redcross.org.uk/weather-together-resources" TargetMode="External"/><Relationship Id="rId2" Type="http://schemas.openxmlformats.org/officeDocument/2006/relationships/notesSlide" Target="../notesSlides/notesSlide16.xml"/><Relationship Id="rId16" Type="http://schemas.openxmlformats.org/officeDocument/2006/relationships/hyperlink" Target="https://feedback.redcross.org.uk/s/WeatherTogether/" TargetMode="External"/><Relationship Id="rId1" Type="http://schemas.openxmlformats.org/officeDocument/2006/relationships/slideLayout" Target="../slideLayouts/slideLayout6.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5" Type="http://schemas.openxmlformats.org/officeDocument/2006/relationships/image" Target="../media/image6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 Id="rId14" Type="http://schemas.openxmlformats.org/officeDocument/2006/relationships/image" Target="../media/image61.png"/></Relationships>
</file>

<file path=ppt/slides/_rels/slide2.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6.xml"/><Relationship Id="rId7" Type="http://schemas.openxmlformats.org/officeDocument/2006/relationships/image" Target="../media/image15.gif"/><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gif"/><Relationship Id="rId5" Type="http://schemas.openxmlformats.org/officeDocument/2006/relationships/image" Target="../media/image1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9.gif"/><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16.xml"/><Relationship Id="rId5" Type="http://schemas.openxmlformats.org/officeDocument/2006/relationships/image" Target="../media/image15.gif"/><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6.xml"/><Relationship Id="rId1" Type="http://schemas.openxmlformats.org/officeDocument/2006/relationships/slideLayout" Target="../slideLayouts/slideLayout16.xml"/><Relationship Id="rId5" Type="http://schemas.openxmlformats.org/officeDocument/2006/relationships/image" Target="../media/image15.gif"/><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15.gif"/></Relationships>
</file>

<file path=ppt/slides/_rels/slide8.xml.rels><?xml version="1.0" encoding="UTF-8" standalone="yes"?>
<Relationships xmlns="http://schemas.openxmlformats.org/package/2006/relationships"><Relationship Id="rId3" Type="http://schemas.openxmlformats.org/officeDocument/2006/relationships/image" Target="../media/image22.gif"/><Relationship Id="rId7" Type="http://schemas.openxmlformats.org/officeDocument/2006/relationships/image" Target="../media/image15.gif"/><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15.gif"/><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A57AE-98E1-EFE2-FE7B-BEA4B14F30D6}"/>
              </a:ext>
            </a:extLst>
          </p:cNvPr>
          <p:cNvSpPr>
            <a:spLocks noGrp="1" noRot="1" noMove="1" noResize="1" noEditPoints="1" noAdjustHandles="1" noChangeArrowheads="1" noChangeShapeType="1"/>
          </p:cNvSpPr>
          <p:nvPr>
            <p:ph type="ctrTitle"/>
          </p:nvPr>
        </p:nvSpPr>
        <p:spPr>
          <a:xfrm>
            <a:off x="914401" y="-2387599"/>
            <a:ext cx="10363200" cy="2387599"/>
          </a:xfrm>
        </p:spPr>
        <p:txBody>
          <a:bodyPr vert="horz" lIns="91440" tIns="45720" rIns="91440" bIns="45720" rtlCol="0" anchor="b">
            <a:normAutofit/>
          </a:bodyPr>
          <a:lstStyle/>
          <a:p>
            <a:r>
              <a:rPr lang="en-GB"/>
              <a:t>Instructions</a:t>
            </a:r>
          </a:p>
        </p:txBody>
      </p:sp>
      <p:grpSp>
        <p:nvGrpSpPr>
          <p:cNvPr id="11" name="Group 10">
            <a:extLst>
              <a:ext uri="{FF2B5EF4-FFF2-40B4-BE49-F238E27FC236}">
                <a16:creationId xmlns:a16="http://schemas.microsoft.com/office/drawing/2014/main" id="{87D6CEC1-32A7-1970-174F-AC53A4898F0C}"/>
              </a:ext>
            </a:extLst>
          </p:cNvPr>
          <p:cNvGrpSpPr>
            <a:grpSpLocks noGrp="1" noUngrp="1" noRot="1" noMove="1" noResize="1"/>
          </p:cNvGrpSpPr>
          <p:nvPr/>
        </p:nvGrpSpPr>
        <p:grpSpPr>
          <a:xfrm>
            <a:off x="927668" y="1"/>
            <a:ext cx="10313547" cy="6848091"/>
            <a:chOff x="320850" y="401202"/>
            <a:chExt cx="10313546" cy="6894196"/>
          </a:xfrm>
        </p:grpSpPr>
        <p:sp>
          <p:nvSpPr>
            <p:cNvPr id="16" name="object 2">
              <a:extLst>
                <a:ext uri="{FF2B5EF4-FFF2-40B4-BE49-F238E27FC236}">
                  <a16:creationId xmlns:a16="http://schemas.microsoft.com/office/drawing/2014/main" id="{E758874F-D1AC-4071-9EDC-0B1CAE8DCAE8}"/>
                </a:ext>
              </a:extLst>
            </p:cNvPr>
            <p:cNvSpPr txBox="1">
              <a:spLocks noGrp="1" noRot="1" noMove="1" noResize="1" noEditPoints="1" noAdjustHandles="1" noChangeArrowheads="1" noChangeShapeType="1"/>
            </p:cNvSpPr>
            <p:nvPr/>
          </p:nvSpPr>
          <p:spPr>
            <a:xfrm>
              <a:off x="3636194" y="589415"/>
              <a:ext cx="5784286" cy="260789"/>
            </a:xfrm>
            <a:prstGeom prst="rect">
              <a:avLst/>
            </a:prstGeom>
          </p:spPr>
          <p:txBody>
            <a:bodyPr vert="horz" wrap="square" lIns="0" tIns="12700" rIns="0" bIns="0" rtlCol="0" anchor="t">
              <a:spAutoFit/>
            </a:bodyPr>
            <a:lstStyle/>
            <a:p>
              <a:pPr algn="ctr"/>
              <a:r>
                <a:rPr lang="en-GB" sz="1600">
                  <a:latin typeface="HelveticaNeueLT Pro 45 Lt"/>
                </a:rPr>
                <a:t>Weather Together – Heatwaves : help others cope</a:t>
              </a:r>
            </a:p>
          </p:txBody>
        </p:sp>
        <p:sp>
          <p:nvSpPr>
            <p:cNvPr id="19" name="object 3">
              <a:extLst>
                <a:ext uri="{FF2B5EF4-FFF2-40B4-BE49-F238E27FC236}">
                  <a16:creationId xmlns:a16="http://schemas.microsoft.com/office/drawing/2014/main" id="{54D8BE13-732F-C540-AA9F-DF2354739DFC}"/>
                </a:ext>
              </a:extLst>
            </p:cNvPr>
            <p:cNvSpPr>
              <a:spLocks noGrp="1" noRot="1" noMove="1" noResize="1" noEditPoints="1" noAdjustHandles="1" noChangeArrowheads="1" noChangeShapeType="1"/>
            </p:cNvSpPr>
            <p:nvPr/>
          </p:nvSpPr>
          <p:spPr>
            <a:xfrm>
              <a:off x="3000150" y="463555"/>
              <a:ext cx="7228840" cy="502284"/>
            </a:xfrm>
            <a:custGeom>
              <a:avLst/>
              <a:gdLst/>
              <a:ahLst/>
              <a:cxnLst/>
              <a:rect l="l" t="t" r="r" b="b"/>
              <a:pathLst>
                <a:path w="7228840" h="502284">
                  <a:moveTo>
                    <a:pt x="152400" y="0"/>
                  </a:moveTo>
                  <a:lnTo>
                    <a:pt x="104231" y="7769"/>
                  </a:lnTo>
                  <a:lnTo>
                    <a:pt x="62396" y="29405"/>
                  </a:lnTo>
                  <a:lnTo>
                    <a:pt x="29405" y="62396"/>
                  </a:lnTo>
                  <a:lnTo>
                    <a:pt x="7769" y="104231"/>
                  </a:lnTo>
                  <a:lnTo>
                    <a:pt x="0" y="152400"/>
                  </a:lnTo>
                  <a:lnTo>
                    <a:pt x="0" y="349694"/>
                  </a:lnTo>
                  <a:lnTo>
                    <a:pt x="7769" y="397867"/>
                  </a:lnTo>
                  <a:lnTo>
                    <a:pt x="29405" y="439703"/>
                  </a:lnTo>
                  <a:lnTo>
                    <a:pt x="62396" y="472692"/>
                  </a:lnTo>
                  <a:lnTo>
                    <a:pt x="104231" y="494325"/>
                  </a:lnTo>
                  <a:lnTo>
                    <a:pt x="152400" y="502094"/>
                  </a:lnTo>
                  <a:lnTo>
                    <a:pt x="7075893" y="502094"/>
                  </a:lnTo>
                  <a:lnTo>
                    <a:pt x="7124066" y="494325"/>
                  </a:lnTo>
                  <a:lnTo>
                    <a:pt x="7165902" y="472692"/>
                  </a:lnTo>
                  <a:lnTo>
                    <a:pt x="7198891" y="439703"/>
                  </a:lnTo>
                  <a:lnTo>
                    <a:pt x="7220525" y="397867"/>
                  </a:lnTo>
                  <a:lnTo>
                    <a:pt x="7228293" y="349694"/>
                  </a:lnTo>
                  <a:lnTo>
                    <a:pt x="7228293" y="152400"/>
                  </a:lnTo>
                  <a:lnTo>
                    <a:pt x="7220525" y="104231"/>
                  </a:lnTo>
                  <a:lnTo>
                    <a:pt x="7198891" y="62396"/>
                  </a:lnTo>
                  <a:lnTo>
                    <a:pt x="7165902" y="29405"/>
                  </a:lnTo>
                  <a:lnTo>
                    <a:pt x="7124066" y="7769"/>
                  </a:lnTo>
                  <a:lnTo>
                    <a:pt x="7075893" y="0"/>
                  </a:lnTo>
                  <a:lnTo>
                    <a:pt x="152400" y="0"/>
                  </a:lnTo>
                  <a:close/>
                </a:path>
              </a:pathLst>
            </a:custGeom>
            <a:ln w="88899">
              <a:solidFill>
                <a:srgbClr val="D2232A"/>
              </a:solidFill>
            </a:ln>
          </p:spPr>
          <p:txBody>
            <a:bodyPr wrap="square" lIns="0" tIns="0" rIns="0" bIns="0" rtlCol="0"/>
            <a:lstStyle/>
            <a:p>
              <a:endParaRPr/>
            </a:p>
          </p:txBody>
        </p:sp>
        <p:sp>
          <p:nvSpPr>
            <p:cNvPr id="21" name="object 4">
              <a:extLst>
                <a:ext uri="{FF2B5EF4-FFF2-40B4-BE49-F238E27FC236}">
                  <a16:creationId xmlns:a16="http://schemas.microsoft.com/office/drawing/2014/main" id="{111E402B-B3E8-71DE-E8C3-8D3BEE1C1214}"/>
                </a:ext>
              </a:extLst>
            </p:cNvPr>
            <p:cNvSpPr txBox="1">
              <a:spLocks noGrp="1" noRot="1" noMove="1" noResize="1" noEditPoints="1" noAdjustHandles="1" noChangeArrowheads="1" noChangeShapeType="1"/>
            </p:cNvSpPr>
            <p:nvPr/>
          </p:nvSpPr>
          <p:spPr>
            <a:xfrm>
              <a:off x="4474788" y="1253139"/>
              <a:ext cx="5461268" cy="371819"/>
            </a:xfrm>
            <a:prstGeom prst="rect">
              <a:avLst/>
            </a:prstGeom>
          </p:spPr>
          <p:txBody>
            <a:bodyPr vert="horz" wrap="square" lIns="0" tIns="0" rIns="0" bIns="0" rtlCol="0">
              <a:spAutoFit/>
            </a:bodyPr>
            <a:lstStyle/>
            <a:p>
              <a:pPr marL="171446" indent="-171446">
                <a:buClr>
                  <a:srgbClr val="EE2A24"/>
                </a:buClr>
                <a:buFont typeface="HelveticaNeueLT Pro 55 Roman" panose="020B0604020202020204" pitchFamily="34" charset="0"/>
                <a:buChar char="-"/>
              </a:pPr>
              <a:r>
                <a:rPr lang="en-GB" sz="1200">
                  <a:latin typeface="HelveticaNeueLT Pro 45 Lt" panose="020B0403020202020204" pitchFamily="34" charset="0"/>
                </a:rPr>
                <a:t>Must create a resource to help someone prepare for a heatwave.</a:t>
              </a:r>
            </a:p>
            <a:p>
              <a:pPr marL="171446" indent="-171446">
                <a:buClr>
                  <a:srgbClr val="EE2A24"/>
                </a:buClr>
                <a:buFont typeface="HelveticaNeueLT Pro 55 Roman" panose="020B0604020202020204" pitchFamily="34" charset="0"/>
                <a:buChar char="-"/>
              </a:pPr>
              <a:r>
                <a:rPr lang="en-GB" sz="1200">
                  <a:latin typeface="HelveticaNeueLT Pro 45 Lt" panose="020B0403020202020204" pitchFamily="34" charset="0"/>
                </a:rPr>
                <a:t>Could share your resource with people in your community. </a:t>
              </a:r>
              <a:endParaRPr lang="en-US" sz="1200">
                <a:latin typeface="HelveticaNeueLT Pro 55 Roman" panose="020B0604020202020204" pitchFamily="34" charset="0"/>
              </a:endParaRPr>
            </a:p>
          </p:txBody>
        </p:sp>
        <p:sp>
          <p:nvSpPr>
            <p:cNvPr id="22" name="object 5">
              <a:extLst>
                <a:ext uri="{FF2B5EF4-FFF2-40B4-BE49-F238E27FC236}">
                  <a16:creationId xmlns:a16="http://schemas.microsoft.com/office/drawing/2014/main" id="{1571A0B4-A83F-7245-65DB-B4F756FDCD6D}"/>
                </a:ext>
              </a:extLst>
            </p:cNvPr>
            <p:cNvSpPr>
              <a:spLocks noGrp="1" noRot="1" noMove="1" noResize="1" noEditPoints="1" noAdjustHandles="1" noChangeArrowheads="1" noChangeShapeType="1"/>
            </p:cNvSpPr>
            <p:nvPr/>
          </p:nvSpPr>
          <p:spPr>
            <a:xfrm>
              <a:off x="4332700" y="1092705"/>
              <a:ext cx="5870575" cy="812165"/>
            </a:xfrm>
            <a:custGeom>
              <a:avLst/>
              <a:gdLst/>
              <a:ahLst/>
              <a:cxnLst/>
              <a:rect l="l" t="t" r="r" b="b"/>
              <a:pathLst>
                <a:path w="5870575" h="812164">
                  <a:moveTo>
                    <a:pt x="152400" y="0"/>
                  </a:moveTo>
                  <a:lnTo>
                    <a:pt x="104231" y="7769"/>
                  </a:lnTo>
                  <a:lnTo>
                    <a:pt x="62396" y="29405"/>
                  </a:lnTo>
                  <a:lnTo>
                    <a:pt x="29405" y="62396"/>
                  </a:lnTo>
                  <a:lnTo>
                    <a:pt x="7769" y="104231"/>
                  </a:lnTo>
                  <a:lnTo>
                    <a:pt x="0" y="152400"/>
                  </a:lnTo>
                  <a:lnTo>
                    <a:pt x="0" y="659206"/>
                  </a:lnTo>
                  <a:lnTo>
                    <a:pt x="7769" y="707374"/>
                  </a:lnTo>
                  <a:lnTo>
                    <a:pt x="29405" y="749209"/>
                  </a:lnTo>
                  <a:lnTo>
                    <a:pt x="62396" y="782200"/>
                  </a:lnTo>
                  <a:lnTo>
                    <a:pt x="104231" y="803836"/>
                  </a:lnTo>
                  <a:lnTo>
                    <a:pt x="152400" y="811606"/>
                  </a:lnTo>
                  <a:lnTo>
                    <a:pt x="5717946" y="811606"/>
                  </a:lnTo>
                  <a:lnTo>
                    <a:pt x="5766119" y="803836"/>
                  </a:lnTo>
                  <a:lnTo>
                    <a:pt x="5807955" y="782200"/>
                  </a:lnTo>
                  <a:lnTo>
                    <a:pt x="5840944" y="749209"/>
                  </a:lnTo>
                  <a:lnTo>
                    <a:pt x="5862577" y="707374"/>
                  </a:lnTo>
                  <a:lnTo>
                    <a:pt x="5870346" y="659206"/>
                  </a:lnTo>
                  <a:lnTo>
                    <a:pt x="5870346" y="152400"/>
                  </a:lnTo>
                  <a:lnTo>
                    <a:pt x="5862577" y="104231"/>
                  </a:lnTo>
                  <a:lnTo>
                    <a:pt x="5840944" y="62396"/>
                  </a:lnTo>
                  <a:lnTo>
                    <a:pt x="5807955" y="29405"/>
                  </a:lnTo>
                  <a:lnTo>
                    <a:pt x="5766119" y="7769"/>
                  </a:lnTo>
                  <a:lnTo>
                    <a:pt x="5717946" y="0"/>
                  </a:lnTo>
                  <a:lnTo>
                    <a:pt x="152400" y="0"/>
                  </a:lnTo>
                  <a:close/>
                </a:path>
              </a:pathLst>
            </a:custGeom>
            <a:ln w="25400">
              <a:solidFill>
                <a:srgbClr val="231F20"/>
              </a:solidFill>
            </a:ln>
          </p:spPr>
          <p:txBody>
            <a:bodyPr wrap="square" lIns="0" tIns="0" rIns="0" bIns="0" rtlCol="0"/>
            <a:lstStyle/>
            <a:p>
              <a:endParaRPr/>
            </a:p>
          </p:txBody>
        </p:sp>
        <p:sp>
          <p:nvSpPr>
            <p:cNvPr id="24" name="object 6">
              <a:extLst>
                <a:ext uri="{FF2B5EF4-FFF2-40B4-BE49-F238E27FC236}">
                  <a16:creationId xmlns:a16="http://schemas.microsoft.com/office/drawing/2014/main" id="{2E0FD87A-DF54-F271-30A2-4672BB304184}"/>
                </a:ext>
              </a:extLst>
            </p:cNvPr>
            <p:cNvSpPr txBox="1">
              <a:spLocks noGrp="1" noRot="1" noMove="1" noResize="1" noEditPoints="1" noAdjustHandles="1" noChangeArrowheads="1" noChangeShapeType="1"/>
            </p:cNvSpPr>
            <p:nvPr/>
          </p:nvSpPr>
          <p:spPr>
            <a:xfrm>
              <a:off x="4474788" y="6050795"/>
              <a:ext cx="5114925" cy="929546"/>
            </a:xfrm>
            <a:prstGeom prst="rect">
              <a:avLst/>
            </a:prstGeom>
          </p:spPr>
          <p:txBody>
            <a:bodyPr vert="horz" wrap="square" lIns="0" tIns="0" rIns="0" bIns="0" rtlCol="0">
              <a:spAutoFit/>
            </a:bodyPr>
            <a:lstStyle/>
            <a:p>
              <a:pPr marL="241294" indent="-228594">
                <a:lnSpc>
                  <a:spcPts val="1300"/>
                </a:lnSpc>
                <a:buClr>
                  <a:srgbClr val="DC2327"/>
                </a:buClr>
                <a:buSzPct val="150000"/>
                <a:buChar char="-"/>
                <a:tabLst>
                  <a:tab pos="240659" algn="l"/>
                  <a:tab pos="241294" algn="l"/>
                </a:tabLst>
              </a:pPr>
              <a:r>
                <a:rPr sz="1200" spc="-25">
                  <a:solidFill>
                    <a:srgbClr val="231F20"/>
                  </a:solidFill>
                  <a:latin typeface="HelveticaNeueLT Pro 45 Lt" panose="020B0403020202020204" pitchFamily="34" charset="0"/>
                  <a:cs typeface="Arial"/>
                </a:rPr>
                <a:t>England:</a:t>
              </a:r>
              <a:r>
                <a:rPr sz="1200" spc="-40">
                  <a:solidFill>
                    <a:srgbClr val="231F20"/>
                  </a:solidFill>
                  <a:latin typeface="HelveticaNeueLT Pro 45 Lt" panose="020B0403020202020204" pitchFamily="34" charset="0"/>
                  <a:cs typeface="Arial"/>
                </a:rPr>
                <a:t> </a:t>
              </a:r>
              <a:r>
                <a:rPr sz="1200" spc="-35">
                  <a:solidFill>
                    <a:srgbClr val="231F20"/>
                  </a:solidFill>
                  <a:latin typeface="HelveticaNeueLT Pro 45 Lt" panose="020B0403020202020204" pitchFamily="34" charset="0"/>
                  <a:cs typeface="Arial"/>
                </a:rPr>
                <a:t>PSHE,</a:t>
              </a:r>
              <a:r>
                <a:rPr sz="1200" spc="-40">
                  <a:solidFill>
                    <a:srgbClr val="231F20"/>
                  </a:solidFill>
                  <a:latin typeface="HelveticaNeueLT Pro 45 Lt" panose="020B0403020202020204" pitchFamily="34" charset="0"/>
                  <a:cs typeface="Arial"/>
                </a:rPr>
                <a:t> </a:t>
              </a:r>
              <a:r>
                <a:rPr lang="en-GB" sz="1200" spc="-25">
                  <a:solidFill>
                    <a:srgbClr val="231F20"/>
                  </a:solidFill>
                  <a:latin typeface="HelveticaNeueLT Pro 45 Lt" panose="020B0403020202020204" pitchFamily="34" charset="0"/>
                  <a:cs typeface="Arial"/>
                </a:rPr>
                <a:t>Language and literacy, Citizenship</a:t>
              </a:r>
              <a:endParaRPr sz="1200">
                <a:latin typeface="HelveticaNeueLT Pro 45 Lt" panose="020B0403020202020204" pitchFamily="34" charset="0"/>
                <a:cs typeface="Arial"/>
              </a:endParaRPr>
            </a:p>
            <a:p>
              <a:pPr marL="241294" indent="-228594">
                <a:lnSpc>
                  <a:spcPts val="1440"/>
                </a:lnSpc>
                <a:buClr>
                  <a:srgbClr val="DC2327"/>
                </a:buClr>
                <a:buSzPct val="150000"/>
                <a:buChar char="-"/>
                <a:tabLst>
                  <a:tab pos="240659" algn="l"/>
                  <a:tab pos="241294" algn="l"/>
                </a:tabLst>
              </a:pPr>
              <a:r>
                <a:rPr sz="1200" spc="-11">
                  <a:solidFill>
                    <a:srgbClr val="231F20"/>
                  </a:solidFill>
                  <a:latin typeface="HelveticaNeueLT Pro 45 Lt" panose="020B0403020202020204" pitchFamily="34" charset="0"/>
                  <a:cs typeface="Arial"/>
                </a:rPr>
                <a:t>Scotland:</a:t>
              </a:r>
              <a:r>
                <a:rPr sz="1200" spc="-31">
                  <a:solidFill>
                    <a:srgbClr val="231F20"/>
                  </a:solidFill>
                  <a:latin typeface="HelveticaNeueLT Pro 45 Lt" panose="020B0403020202020204" pitchFamily="34" charset="0"/>
                  <a:cs typeface="Arial"/>
                </a:rPr>
                <a:t> </a:t>
              </a:r>
              <a:r>
                <a:rPr sz="1200" spc="-25">
                  <a:solidFill>
                    <a:srgbClr val="231F20"/>
                  </a:solidFill>
                  <a:latin typeface="HelveticaNeueLT Pro 45 Lt" panose="020B0403020202020204" pitchFamily="34" charset="0"/>
                  <a:cs typeface="Arial"/>
                </a:rPr>
                <a:t>Health </a:t>
              </a:r>
              <a:r>
                <a:rPr sz="1200">
                  <a:solidFill>
                    <a:srgbClr val="231F20"/>
                  </a:solidFill>
                  <a:latin typeface="HelveticaNeueLT Pro 45 Lt" panose="020B0403020202020204" pitchFamily="34" charset="0"/>
                  <a:cs typeface="Arial"/>
                </a:rPr>
                <a:t>and</a:t>
              </a:r>
              <a:r>
                <a:rPr sz="1200" spc="-31">
                  <a:solidFill>
                    <a:srgbClr val="231F20"/>
                  </a:solidFill>
                  <a:latin typeface="HelveticaNeueLT Pro 45 Lt" panose="020B0403020202020204" pitchFamily="34" charset="0"/>
                  <a:cs typeface="Arial"/>
                </a:rPr>
                <a:t> </a:t>
              </a:r>
              <a:r>
                <a:rPr sz="1200" spc="-20">
                  <a:solidFill>
                    <a:srgbClr val="231F20"/>
                  </a:solidFill>
                  <a:latin typeface="HelveticaNeueLT Pro 45 Lt" panose="020B0403020202020204" pitchFamily="34" charset="0"/>
                  <a:cs typeface="Arial"/>
                </a:rPr>
                <a:t>wellbeing,</a:t>
              </a:r>
              <a:r>
                <a:rPr sz="1200" spc="-25">
                  <a:solidFill>
                    <a:srgbClr val="231F20"/>
                  </a:solidFill>
                  <a:latin typeface="HelveticaNeueLT Pro 45 Lt" panose="020B0403020202020204" pitchFamily="34" charset="0"/>
                  <a:cs typeface="Arial"/>
                </a:rPr>
                <a:t> </a:t>
              </a:r>
              <a:r>
                <a:rPr sz="1200" spc="-11">
                  <a:solidFill>
                    <a:srgbClr val="231F20"/>
                  </a:solidFill>
                  <a:latin typeface="HelveticaNeueLT Pro 45 Lt" panose="020B0403020202020204" pitchFamily="34" charset="0"/>
                  <a:cs typeface="Arial"/>
                </a:rPr>
                <a:t>Literacy</a:t>
              </a:r>
              <a:endParaRPr sz="1200">
                <a:latin typeface="HelveticaNeueLT Pro 45 Lt" panose="020B0403020202020204" pitchFamily="34" charset="0"/>
                <a:cs typeface="Arial"/>
              </a:endParaRPr>
            </a:p>
            <a:p>
              <a:pPr marL="241294" indent="-228594">
                <a:lnSpc>
                  <a:spcPts val="1440"/>
                </a:lnSpc>
                <a:buClr>
                  <a:srgbClr val="DC2327"/>
                </a:buClr>
                <a:buSzPct val="150000"/>
                <a:buChar char="-"/>
                <a:tabLst>
                  <a:tab pos="240659" algn="l"/>
                  <a:tab pos="241294" algn="l"/>
                </a:tabLst>
              </a:pPr>
              <a:r>
                <a:rPr sz="1200" spc="-40">
                  <a:solidFill>
                    <a:srgbClr val="231F20"/>
                  </a:solidFill>
                  <a:latin typeface="HelveticaNeueLT Pro 45 Lt" panose="020B0403020202020204" pitchFamily="34" charset="0"/>
                  <a:cs typeface="Arial"/>
                </a:rPr>
                <a:t>Wales:</a:t>
              </a:r>
              <a:r>
                <a:rPr sz="1200" spc="-25">
                  <a:solidFill>
                    <a:srgbClr val="231F20"/>
                  </a:solidFill>
                  <a:latin typeface="HelveticaNeueLT Pro 45 Lt" panose="020B0403020202020204" pitchFamily="34" charset="0"/>
                  <a:cs typeface="Arial"/>
                </a:rPr>
                <a:t> Health </a:t>
              </a:r>
              <a:r>
                <a:rPr sz="1200">
                  <a:solidFill>
                    <a:srgbClr val="231F20"/>
                  </a:solidFill>
                  <a:latin typeface="HelveticaNeueLT Pro 45 Lt" panose="020B0403020202020204" pitchFamily="34" charset="0"/>
                  <a:cs typeface="Arial"/>
                </a:rPr>
                <a:t>and</a:t>
              </a:r>
              <a:r>
                <a:rPr sz="1200" spc="-25">
                  <a:solidFill>
                    <a:srgbClr val="231F20"/>
                  </a:solidFill>
                  <a:latin typeface="HelveticaNeueLT Pro 45 Lt" panose="020B0403020202020204" pitchFamily="34" charset="0"/>
                  <a:cs typeface="Arial"/>
                </a:rPr>
                <a:t> </a:t>
              </a:r>
              <a:r>
                <a:rPr sz="1200" spc="-35">
                  <a:solidFill>
                    <a:srgbClr val="231F20"/>
                  </a:solidFill>
                  <a:latin typeface="HelveticaNeueLT Pro 45 Lt" panose="020B0403020202020204" pitchFamily="34" charset="0"/>
                  <a:cs typeface="Arial"/>
                </a:rPr>
                <a:t>Wellbeing,</a:t>
              </a:r>
              <a:r>
                <a:rPr sz="1200" spc="-25">
                  <a:solidFill>
                    <a:srgbClr val="231F20"/>
                  </a:solidFill>
                  <a:latin typeface="HelveticaNeueLT Pro 45 Lt" panose="020B0403020202020204" pitchFamily="34" charset="0"/>
                  <a:cs typeface="Arial"/>
                </a:rPr>
                <a:t> Languages, Literacy </a:t>
              </a:r>
              <a:r>
                <a:rPr sz="1200">
                  <a:solidFill>
                    <a:srgbClr val="231F20"/>
                  </a:solidFill>
                  <a:latin typeface="HelveticaNeueLT Pro 45 Lt" panose="020B0403020202020204" pitchFamily="34" charset="0"/>
                  <a:cs typeface="Arial"/>
                </a:rPr>
                <a:t>and</a:t>
              </a:r>
              <a:r>
                <a:rPr sz="1200" spc="-25">
                  <a:solidFill>
                    <a:srgbClr val="231F20"/>
                  </a:solidFill>
                  <a:latin typeface="HelveticaNeueLT Pro 45 Lt" panose="020B0403020202020204" pitchFamily="34" charset="0"/>
                  <a:cs typeface="Arial"/>
                </a:rPr>
                <a:t> </a:t>
              </a:r>
              <a:r>
                <a:rPr sz="1200" spc="-11">
                  <a:solidFill>
                    <a:srgbClr val="231F20"/>
                  </a:solidFill>
                  <a:latin typeface="HelveticaNeueLT Pro 45 Lt" panose="020B0403020202020204" pitchFamily="34" charset="0"/>
                  <a:cs typeface="Arial"/>
                </a:rPr>
                <a:t>Communication</a:t>
              </a:r>
              <a:endParaRPr sz="1200">
                <a:latin typeface="HelveticaNeueLT Pro 45 Lt" panose="020B0403020202020204" pitchFamily="34" charset="0"/>
                <a:cs typeface="Arial"/>
              </a:endParaRPr>
            </a:p>
            <a:p>
              <a:pPr marL="241294" indent="-228594">
                <a:lnSpc>
                  <a:spcPts val="1739"/>
                </a:lnSpc>
                <a:buClr>
                  <a:srgbClr val="DC2327"/>
                </a:buClr>
                <a:buSzPct val="150000"/>
                <a:buChar char="-"/>
                <a:tabLst>
                  <a:tab pos="240659" algn="l"/>
                  <a:tab pos="241294" algn="l"/>
                </a:tabLst>
              </a:pPr>
              <a:r>
                <a:rPr sz="1200" spc="-11">
                  <a:solidFill>
                    <a:srgbClr val="231F20"/>
                  </a:solidFill>
                  <a:latin typeface="HelveticaNeueLT Pro 45 Lt" panose="020B0403020202020204" pitchFamily="34" charset="0"/>
                  <a:cs typeface="Arial"/>
                </a:rPr>
                <a:t>Northern</a:t>
              </a:r>
              <a:r>
                <a:rPr sz="1200" spc="-25">
                  <a:solidFill>
                    <a:srgbClr val="231F20"/>
                  </a:solidFill>
                  <a:latin typeface="HelveticaNeueLT Pro 45 Lt" panose="020B0403020202020204" pitchFamily="34" charset="0"/>
                  <a:cs typeface="Arial"/>
                </a:rPr>
                <a:t> </a:t>
              </a:r>
              <a:r>
                <a:rPr sz="1200" spc="-35">
                  <a:solidFill>
                    <a:srgbClr val="231F20"/>
                  </a:solidFill>
                  <a:latin typeface="HelveticaNeueLT Pro 45 Lt" panose="020B0403020202020204" pitchFamily="34" charset="0"/>
                  <a:cs typeface="Arial"/>
                </a:rPr>
                <a:t>Ireland:</a:t>
              </a:r>
              <a:r>
                <a:rPr sz="1200" spc="-25">
                  <a:solidFill>
                    <a:srgbClr val="231F20"/>
                  </a:solidFill>
                  <a:latin typeface="HelveticaNeueLT Pro 45 Lt" panose="020B0403020202020204" pitchFamily="34" charset="0"/>
                  <a:cs typeface="Arial"/>
                </a:rPr>
                <a:t> </a:t>
              </a:r>
              <a:r>
                <a:rPr sz="1200" spc="-20">
                  <a:solidFill>
                    <a:srgbClr val="231F20"/>
                  </a:solidFill>
                  <a:latin typeface="HelveticaNeueLT Pro 45 Lt" panose="020B0403020202020204" pitchFamily="34" charset="0"/>
                  <a:cs typeface="Arial"/>
                </a:rPr>
                <a:t>Communication,</a:t>
              </a:r>
              <a:r>
                <a:rPr sz="1200" spc="-25">
                  <a:solidFill>
                    <a:srgbClr val="231F20"/>
                  </a:solidFill>
                  <a:latin typeface="HelveticaNeueLT Pro 45 Lt" panose="020B0403020202020204" pitchFamily="34" charset="0"/>
                  <a:cs typeface="Arial"/>
                </a:rPr>
                <a:t> Thinking skills </a:t>
              </a:r>
              <a:r>
                <a:rPr sz="1200">
                  <a:solidFill>
                    <a:srgbClr val="231F20"/>
                  </a:solidFill>
                  <a:latin typeface="HelveticaNeueLT Pro 45 Lt" panose="020B0403020202020204" pitchFamily="34" charset="0"/>
                  <a:cs typeface="Arial"/>
                </a:rPr>
                <a:t>and</a:t>
              </a:r>
              <a:r>
                <a:rPr sz="1200" spc="-25">
                  <a:solidFill>
                    <a:srgbClr val="231F20"/>
                  </a:solidFill>
                  <a:latin typeface="HelveticaNeueLT Pro 45 Lt" panose="020B0403020202020204" pitchFamily="34" charset="0"/>
                  <a:cs typeface="Arial"/>
                </a:rPr>
                <a:t> </a:t>
              </a:r>
              <a:r>
                <a:rPr sz="1200" spc="-20">
                  <a:solidFill>
                    <a:srgbClr val="231F20"/>
                  </a:solidFill>
                  <a:latin typeface="HelveticaNeueLT Pro 45 Lt" panose="020B0403020202020204" pitchFamily="34" charset="0"/>
                  <a:cs typeface="Arial"/>
                </a:rPr>
                <a:t>personal</a:t>
              </a:r>
              <a:r>
                <a:rPr sz="1200" spc="-25">
                  <a:solidFill>
                    <a:srgbClr val="231F20"/>
                  </a:solidFill>
                  <a:latin typeface="HelveticaNeueLT Pro 45 Lt" panose="020B0403020202020204" pitchFamily="34" charset="0"/>
                  <a:cs typeface="Arial"/>
                </a:rPr>
                <a:t> </a:t>
              </a:r>
              <a:r>
                <a:rPr sz="1200" spc="-11">
                  <a:solidFill>
                    <a:srgbClr val="231F20"/>
                  </a:solidFill>
                  <a:latin typeface="HelveticaNeueLT Pro 45 Lt" panose="020B0403020202020204" pitchFamily="34" charset="0"/>
                  <a:cs typeface="Arial"/>
                </a:rPr>
                <a:t>capabilities,</a:t>
              </a:r>
              <a:endParaRPr sz="1200">
                <a:latin typeface="HelveticaNeueLT Pro 45 Lt" panose="020B0403020202020204" pitchFamily="34" charset="0"/>
                <a:cs typeface="Arial"/>
              </a:endParaRPr>
            </a:p>
            <a:p>
              <a:pPr marL="241294">
                <a:lnSpc>
                  <a:spcPts val="1380"/>
                </a:lnSpc>
              </a:pPr>
              <a:r>
                <a:rPr sz="1200" spc="-25">
                  <a:solidFill>
                    <a:srgbClr val="231F20"/>
                  </a:solidFill>
                  <a:latin typeface="HelveticaNeueLT Pro 45 Lt" panose="020B0403020202020204" pitchFamily="34" charset="0"/>
                  <a:cs typeface="Arial"/>
                </a:rPr>
                <a:t>Language</a:t>
              </a:r>
              <a:r>
                <a:rPr sz="1200" spc="-40">
                  <a:solidFill>
                    <a:srgbClr val="231F20"/>
                  </a:solidFill>
                  <a:latin typeface="HelveticaNeueLT Pro 45 Lt" panose="020B0403020202020204" pitchFamily="34" charset="0"/>
                  <a:cs typeface="Arial"/>
                </a:rPr>
                <a:t> </a:t>
              </a:r>
              <a:r>
                <a:rPr sz="1200">
                  <a:solidFill>
                    <a:srgbClr val="231F20"/>
                  </a:solidFill>
                  <a:latin typeface="HelveticaNeueLT Pro 45 Lt" panose="020B0403020202020204" pitchFamily="34" charset="0"/>
                  <a:cs typeface="Arial"/>
                </a:rPr>
                <a:t>and</a:t>
              </a:r>
              <a:r>
                <a:rPr sz="1200" spc="-35">
                  <a:solidFill>
                    <a:srgbClr val="231F20"/>
                  </a:solidFill>
                  <a:latin typeface="HelveticaNeueLT Pro 45 Lt" panose="020B0403020202020204" pitchFamily="34" charset="0"/>
                  <a:cs typeface="Arial"/>
                </a:rPr>
                <a:t> </a:t>
              </a:r>
              <a:r>
                <a:rPr sz="1200" spc="-11">
                  <a:solidFill>
                    <a:srgbClr val="231F20"/>
                  </a:solidFill>
                  <a:latin typeface="HelveticaNeueLT Pro 45 Lt" panose="020B0403020202020204" pitchFamily="34" charset="0"/>
                  <a:cs typeface="Arial"/>
                </a:rPr>
                <a:t>literacy</a:t>
              </a:r>
              <a:endParaRPr sz="1200">
                <a:latin typeface="HelveticaNeueLT Pro 45 Lt" panose="020B0403020202020204" pitchFamily="34" charset="0"/>
                <a:cs typeface="Arial"/>
              </a:endParaRPr>
            </a:p>
          </p:txBody>
        </p:sp>
        <p:sp>
          <p:nvSpPr>
            <p:cNvPr id="25" name="object 7">
              <a:extLst>
                <a:ext uri="{FF2B5EF4-FFF2-40B4-BE49-F238E27FC236}">
                  <a16:creationId xmlns:a16="http://schemas.microsoft.com/office/drawing/2014/main" id="{A1CFD05D-124B-5065-C1A6-FF6C8B3EE69A}"/>
                </a:ext>
              </a:extLst>
            </p:cNvPr>
            <p:cNvSpPr>
              <a:spLocks noGrp="1" noRot="1" noMove="1" noResize="1" noEditPoints="1" noAdjustHandles="1" noChangeArrowheads="1" noChangeShapeType="1"/>
            </p:cNvSpPr>
            <p:nvPr/>
          </p:nvSpPr>
          <p:spPr>
            <a:xfrm>
              <a:off x="4332700" y="5981642"/>
              <a:ext cx="5870575" cy="1108881"/>
            </a:xfrm>
            <a:custGeom>
              <a:avLst/>
              <a:gdLst/>
              <a:ahLst/>
              <a:cxnLst/>
              <a:rect l="l" t="t" r="r" b="b"/>
              <a:pathLst>
                <a:path w="5870575" h="1353820">
                  <a:moveTo>
                    <a:pt x="152400" y="0"/>
                  </a:moveTo>
                  <a:lnTo>
                    <a:pt x="104231" y="7769"/>
                  </a:lnTo>
                  <a:lnTo>
                    <a:pt x="62396" y="29405"/>
                  </a:lnTo>
                  <a:lnTo>
                    <a:pt x="29405" y="62396"/>
                  </a:lnTo>
                  <a:lnTo>
                    <a:pt x="7769" y="104231"/>
                  </a:lnTo>
                  <a:lnTo>
                    <a:pt x="0" y="152400"/>
                  </a:lnTo>
                  <a:lnTo>
                    <a:pt x="0" y="1201000"/>
                  </a:lnTo>
                  <a:lnTo>
                    <a:pt x="7769" y="1249169"/>
                  </a:lnTo>
                  <a:lnTo>
                    <a:pt x="29405" y="1291004"/>
                  </a:lnTo>
                  <a:lnTo>
                    <a:pt x="62396" y="1323995"/>
                  </a:lnTo>
                  <a:lnTo>
                    <a:pt x="104231" y="1345630"/>
                  </a:lnTo>
                  <a:lnTo>
                    <a:pt x="152400" y="1353400"/>
                  </a:lnTo>
                  <a:lnTo>
                    <a:pt x="5717946" y="1353400"/>
                  </a:lnTo>
                  <a:lnTo>
                    <a:pt x="5766119" y="1345630"/>
                  </a:lnTo>
                  <a:lnTo>
                    <a:pt x="5807955" y="1323995"/>
                  </a:lnTo>
                  <a:lnTo>
                    <a:pt x="5840944" y="1291004"/>
                  </a:lnTo>
                  <a:lnTo>
                    <a:pt x="5862577" y="1249169"/>
                  </a:lnTo>
                  <a:lnTo>
                    <a:pt x="5870346" y="1201000"/>
                  </a:lnTo>
                  <a:lnTo>
                    <a:pt x="5870346" y="152400"/>
                  </a:lnTo>
                  <a:lnTo>
                    <a:pt x="5862577" y="104231"/>
                  </a:lnTo>
                  <a:lnTo>
                    <a:pt x="5840944" y="62396"/>
                  </a:lnTo>
                  <a:lnTo>
                    <a:pt x="5807955" y="29405"/>
                  </a:lnTo>
                  <a:lnTo>
                    <a:pt x="5766119" y="7769"/>
                  </a:lnTo>
                  <a:lnTo>
                    <a:pt x="5717946" y="0"/>
                  </a:lnTo>
                  <a:lnTo>
                    <a:pt x="152400" y="0"/>
                  </a:lnTo>
                  <a:close/>
                </a:path>
              </a:pathLst>
            </a:custGeom>
            <a:ln w="25400">
              <a:solidFill>
                <a:srgbClr val="231F20"/>
              </a:solidFill>
            </a:ln>
          </p:spPr>
          <p:txBody>
            <a:bodyPr wrap="square" lIns="0" tIns="0" rIns="0" bIns="0" rtlCol="0"/>
            <a:lstStyle/>
            <a:p>
              <a:endParaRPr/>
            </a:p>
          </p:txBody>
        </p:sp>
        <p:sp>
          <p:nvSpPr>
            <p:cNvPr id="26" name="object 8">
              <a:extLst>
                <a:ext uri="{FF2B5EF4-FFF2-40B4-BE49-F238E27FC236}">
                  <a16:creationId xmlns:a16="http://schemas.microsoft.com/office/drawing/2014/main" id="{CF53C56B-3FCD-2FEB-7199-6FE92FD12DA9}"/>
                </a:ext>
              </a:extLst>
            </p:cNvPr>
            <p:cNvSpPr txBox="1">
              <a:spLocks noGrp="1" noRot="1" noMove="1" noResize="1" noEditPoints="1" noAdjustHandles="1" noChangeArrowheads="1" noChangeShapeType="1"/>
            </p:cNvSpPr>
            <p:nvPr/>
          </p:nvSpPr>
          <p:spPr>
            <a:xfrm>
              <a:off x="4484950" y="4554744"/>
              <a:ext cx="5616872" cy="1301365"/>
            </a:xfrm>
            <a:prstGeom prst="rect">
              <a:avLst/>
            </a:prstGeom>
          </p:spPr>
          <p:txBody>
            <a:bodyPr vert="horz" wrap="square" lIns="0" tIns="0" rIns="0" bIns="0" rtlCol="0" anchor="t">
              <a:spAutoFit/>
            </a:bodyPr>
            <a:lstStyle/>
            <a:p>
              <a:pPr marL="170815" indent="-170815">
                <a:buClr>
                  <a:srgbClr val="EE2A24"/>
                </a:buClr>
                <a:buFont typeface="HelveticaNeueLT Pro 45 Lt" panose="020B0403020202020204" pitchFamily="34" charset="0"/>
                <a:buChar char="-"/>
              </a:pPr>
              <a:r>
                <a:rPr lang="en-GB" sz="1200" dirty="0">
                  <a:latin typeface="HelveticaNeueLT Pro 45 Lt"/>
                </a:rPr>
                <a:t>You may prefer to allocate learners a decision tree to create, rather than having learners choose.</a:t>
              </a:r>
              <a:endParaRPr lang="en-US" dirty="0">
                <a:latin typeface="HelveticaNeueLT Pro 45 Lt"/>
              </a:endParaRPr>
            </a:p>
            <a:p>
              <a:pPr marL="170815" indent="-170815">
                <a:buClr>
                  <a:srgbClr val="EE2A24"/>
                </a:buClr>
                <a:buFont typeface="HelveticaNeueLT Pro 45 Lt" panose="020B0403020202020204" pitchFamily="34" charset="0"/>
                <a:buChar char="-"/>
              </a:pPr>
              <a:r>
                <a:rPr lang="en-GB" sz="1200" dirty="0">
                  <a:latin typeface="HelveticaNeueLT Pro 45 Lt"/>
                </a:rPr>
                <a:t>Use laptops/tablets/a computer suite for this activity to enable learners to design their resource digitally. If you think it appropriate, learners could share/save a copy of their work to take home. </a:t>
              </a:r>
              <a:endParaRPr lang="en-GB" sz="1200" dirty="0">
                <a:latin typeface="HelveticaNeueLT Pro 45 Lt" panose="020B0403020202020204" pitchFamily="34" charset="0"/>
              </a:endParaRPr>
            </a:p>
            <a:p>
              <a:pPr marL="170815" indent="-170815">
                <a:buClr>
                  <a:srgbClr val="EE2A24"/>
                </a:buClr>
                <a:buFont typeface="HelveticaNeueLT Pro 45 Lt" panose="020B0403020202020204" pitchFamily="34" charset="0"/>
                <a:buChar char="-"/>
              </a:pPr>
              <a:r>
                <a:rPr lang="en-GB" sz="1200" dirty="0">
                  <a:latin typeface="HelveticaNeueLT Pro 45 Lt"/>
                </a:rPr>
                <a:t>Provide peer support by asking learners to work together to create one decision tree in a pair. One learner could be a researcher and the other a writer.</a:t>
              </a:r>
            </a:p>
          </p:txBody>
        </p:sp>
        <p:sp>
          <p:nvSpPr>
            <p:cNvPr id="27" name="object 9">
              <a:extLst>
                <a:ext uri="{FF2B5EF4-FFF2-40B4-BE49-F238E27FC236}">
                  <a16:creationId xmlns:a16="http://schemas.microsoft.com/office/drawing/2014/main" id="{2D6E6DC7-ACF3-C26F-7BF8-37B9E792A86C}"/>
                </a:ext>
              </a:extLst>
            </p:cNvPr>
            <p:cNvSpPr>
              <a:spLocks noGrp="1" noRot="1" noMove="1" noResize="1" noEditPoints="1" noAdjustHandles="1" noChangeArrowheads="1" noChangeShapeType="1"/>
            </p:cNvSpPr>
            <p:nvPr/>
          </p:nvSpPr>
          <p:spPr>
            <a:xfrm>
              <a:off x="4340950" y="4498743"/>
              <a:ext cx="5870575" cy="1363918"/>
            </a:xfrm>
            <a:custGeom>
              <a:avLst/>
              <a:gdLst/>
              <a:ahLst/>
              <a:cxnLst/>
              <a:rect l="l" t="t" r="r" b="b"/>
              <a:pathLst>
                <a:path w="5870575" h="1175385">
                  <a:moveTo>
                    <a:pt x="152400" y="0"/>
                  </a:moveTo>
                  <a:lnTo>
                    <a:pt x="104231" y="7769"/>
                  </a:lnTo>
                  <a:lnTo>
                    <a:pt x="62396" y="29405"/>
                  </a:lnTo>
                  <a:lnTo>
                    <a:pt x="29405" y="62396"/>
                  </a:lnTo>
                  <a:lnTo>
                    <a:pt x="7769" y="104231"/>
                  </a:lnTo>
                  <a:lnTo>
                    <a:pt x="0" y="152399"/>
                  </a:lnTo>
                  <a:lnTo>
                    <a:pt x="0" y="1022896"/>
                  </a:lnTo>
                  <a:lnTo>
                    <a:pt x="7769" y="1071069"/>
                  </a:lnTo>
                  <a:lnTo>
                    <a:pt x="29405" y="1112904"/>
                  </a:lnTo>
                  <a:lnTo>
                    <a:pt x="62396" y="1145893"/>
                  </a:lnTo>
                  <a:lnTo>
                    <a:pt x="104231" y="1167527"/>
                  </a:lnTo>
                  <a:lnTo>
                    <a:pt x="152400" y="1175296"/>
                  </a:lnTo>
                  <a:lnTo>
                    <a:pt x="5717946" y="1175296"/>
                  </a:lnTo>
                  <a:lnTo>
                    <a:pt x="5766119" y="1167527"/>
                  </a:lnTo>
                  <a:lnTo>
                    <a:pt x="5807955" y="1145893"/>
                  </a:lnTo>
                  <a:lnTo>
                    <a:pt x="5840944" y="1112904"/>
                  </a:lnTo>
                  <a:lnTo>
                    <a:pt x="5862577" y="1071069"/>
                  </a:lnTo>
                  <a:lnTo>
                    <a:pt x="5870346" y="1022896"/>
                  </a:lnTo>
                  <a:lnTo>
                    <a:pt x="5870346" y="152399"/>
                  </a:lnTo>
                  <a:lnTo>
                    <a:pt x="5862577" y="104231"/>
                  </a:lnTo>
                  <a:lnTo>
                    <a:pt x="5840944" y="62396"/>
                  </a:lnTo>
                  <a:lnTo>
                    <a:pt x="5807955" y="29405"/>
                  </a:lnTo>
                  <a:lnTo>
                    <a:pt x="5766119" y="7769"/>
                  </a:lnTo>
                  <a:lnTo>
                    <a:pt x="5717946" y="0"/>
                  </a:lnTo>
                  <a:lnTo>
                    <a:pt x="152400" y="0"/>
                  </a:lnTo>
                  <a:close/>
                </a:path>
              </a:pathLst>
            </a:custGeom>
            <a:ln w="25399">
              <a:solidFill>
                <a:srgbClr val="231F20"/>
              </a:solidFill>
            </a:ln>
          </p:spPr>
          <p:txBody>
            <a:bodyPr wrap="square" lIns="0" tIns="0" rIns="0" bIns="0" rtlCol="0"/>
            <a:lstStyle/>
            <a:p>
              <a:endParaRPr/>
            </a:p>
          </p:txBody>
        </p:sp>
        <p:sp>
          <p:nvSpPr>
            <p:cNvPr id="31" name="object 10">
              <a:extLst>
                <a:ext uri="{FF2B5EF4-FFF2-40B4-BE49-F238E27FC236}">
                  <a16:creationId xmlns:a16="http://schemas.microsoft.com/office/drawing/2014/main" id="{825CEF09-5965-DE37-243C-EFB68F26CFFB}"/>
                </a:ext>
              </a:extLst>
            </p:cNvPr>
            <p:cNvSpPr txBox="1">
              <a:spLocks noGrp="1" noRot="1" noMove="1" noResize="1" noEditPoints="1" noAdjustHandles="1" noChangeArrowheads="1" noChangeShapeType="1"/>
            </p:cNvSpPr>
            <p:nvPr/>
          </p:nvSpPr>
          <p:spPr>
            <a:xfrm>
              <a:off x="4484948" y="2101048"/>
              <a:ext cx="5616874" cy="2057911"/>
            </a:xfrm>
            <a:prstGeom prst="rect">
              <a:avLst/>
            </a:prstGeom>
          </p:spPr>
          <p:txBody>
            <a:bodyPr vert="horz" wrap="square" lIns="0" tIns="12700" rIns="0" bIns="0" rtlCol="0" anchor="t">
              <a:spAutoFit/>
            </a:bodyPr>
            <a:lstStyle/>
            <a:p>
              <a:pPr marL="227965" indent="-227965">
                <a:buClr>
                  <a:srgbClr val="EE2A24"/>
                </a:buClr>
                <a:buFont typeface="+mj-lt"/>
                <a:buAutoNum type="arabicPeriod"/>
              </a:pPr>
              <a:r>
                <a:rPr lang="en-GB" sz="1200" dirty="0">
                  <a:latin typeface="HelveticaNeueLT Pro 45 Lt"/>
                </a:rPr>
                <a:t>Invite learners to take a pause [3].</a:t>
              </a:r>
              <a:endParaRPr lang="en-US" dirty="0"/>
            </a:p>
            <a:p>
              <a:pPr marL="227965" indent="-227965">
                <a:buClr>
                  <a:srgbClr val="EE2A24"/>
                </a:buClr>
                <a:buFont typeface="+mj-lt"/>
                <a:buAutoNum type="arabicPeriod"/>
              </a:pPr>
              <a:r>
                <a:rPr lang="en-GB" sz="1200" dirty="0">
                  <a:latin typeface="HelveticaNeueLT Pro 45 Lt"/>
                </a:rPr>
                <a:t>Introduce the session and the big question [4,5].</a:t>
              </a:r>
            </a:p>
            <a:p>
              <a:pPr marL="227965" indent="-227965">
                <a:buClr>
                  <a:srgbClr val="EE2A24"/>
                </a:buClr>
                <a:buAutoNum type="arabicPeriod"/>
              </a:pPr>
              <a:r>
                <a:rPr lang="en-GB" sz="1200" dirty="0">
                  <a:latin typeface="HelveticaNeueLT Pro 45 Lt"/>
                  <a:ea typeface="+mn-lt"/>
                  <a:cs typeface="Arial"/>
                </a:rPr>
                <a:t>Let learners know that they will create a decision flowchart to help share information about how to prepare and cope with a heatwave with friends and family [6]. Look at an example of a completed decision tree together [7]. Explain to learners that there are 3 options to choose from to create their decision trees [8].</a:t>
              </a:r>
            </a:p>
            <a:p>
              <a:pPr marL="227965" indent="-227965">
                <a:buClr>
                  <a:srgbClr val="EE2A24"/>
                </a:buClr>
                <a:buAutoNum type="arabicPeriod"/>
              </a:pPr>
              <a:r>
                <a:rPr lang="en-GB" sz="1200" dirty="0">
                  <a:latin typeface="HelveticaNeueLT Pro 45 Lt"/>
                </a:rPr>
                <a:t>Explain/recap the Weather Together award and progress trackers [9-11].</a:t>
              </a:r>
              <a:endParaRPr lang="en-GB" dirty="0">
                <a:cs typeface="Calibri" panose="020F0502020204030204"/>
              </a:endParaRPr>
            </a:p>
            <a:p>
              <a:pPr marL="227965" indent="-227965">
                <a:buClr>
                  <a:srgbClr val="EE2A24"/>
                </a:buClr>
                <a:buFont typeface="+mj-lt"/>
                <a:buAutoNum type="arabicPeriod"/>
              </a:pPr>
              <a:r>
                <a:rPr lang="en-GB" sz="1200" dirty="0">
                  <a:latin typeface="HelveticaNeueLT Pro 45 Lt"/>
                </a:rPr>
                <a:t>Encourage learners to reflect and decide how they will take action from today's session [12].</a:t>
              </a:r>
            </a:p>
            <a:p>
              <a:pPr marL="227965" indent="-227965">
                <a:buClr>
                  <a:srgbClr val="EE2A24"/>
                </a:buClr>
                <a:buFont typeface="+mj-lt"/>
                <a:buAutoNum type="arabicPeriod"/>
              </a:pPr>
              <a:r>
                <a:rPr lang="en-GB" sz="1200" dirty="0">
                  <a:latin typeface="HelveticaNeueLT Pro 45 Lt"/>
                </a:rPr>
                <a:t>Refer back to the big question to review progress [13].</a:t>
              </a:r>
            </a:p>
          </p:txBody>
        </p:sp>
        <p:sp>
          <p:nvSpPr>
            <p:cNvPr id="35" name="object 11">
              <a:extLst>
                <a:ext uri="{FF2B5EF4-FFF2-40B4-BE49-F238E27FC236}">
                  <a16:creationId xmlns:a16="http://schemas.microsoft.com/office/drawing/2014/main" id="{F2675C8B-5A62-CDF2-DC56-C20B29E87E7B}"/>
                </a:ext>
              </a:extLst>
            </p:cNvPr>
            <p:cNvSpPr>
              <a:spLocks noGrp="1" noRot="1" noMove="1" noResize="1" noEditPoints="1" noAdjustHandles="1" noChangeArrowheads="1" noChangeShapeType="1"/>
            </p:cNvSpPr>
            <p:nvPr/>
          </p:nvSpPr>
          <p:spPr>
            <a:xfrm>
              <a:off x="4340950" y="2009855"/>
              <a:ext cx="5870575" cy="2352040"/>
            </a:xfrm>
            <a:custGeom>
              <a:avLst/>
              <a:gdLst/>
              <a:ahLst/>
              <a:cxnLst/>
              <a:rect l="l" t="t" r="r" b="b"/>
              <a:pathLst>
                <a:path w="5870575" h="2352040">
                  <a:moveTo>
                    <a:pt x="152400" y="0"/>
                  </a:moveTo>
                  <a:lnTo>
                    <a:pt x="104231" y="7769"/>
                  </a:lnTo>
                  <a:lnTo>
                    <a:pt x="62396" y="29405"/>
                  </a:lnTo>
                  <a:lnTo>
                    <a:pt x="29405" y="62396"/>
                  </a:lnTo>
                  <a:lnTo>
                    <a:pt x="7769" y="104231"/>
                  </a:lnTo>
                  <a:lnTo>
                    <a:pt x="0" y="152400"/>
                  </a:lnTo>
                  <a:lnTo>
                    <a:pt x="0" y="2199055"/>
                  </a:lnTo>
                  <a:lnTo>
                    <a:pt x="7769" y="2247223"/>
                  </a:lnTo>
                  <a:lnTo>
                    <a:pt x="29405" y="2289058"/>
                  </a:lnTo>
                  <a:lnTo>
                    <a:pt x="62396" y="2322049"/>
                  </a:lnTo>
                  <a:lnTo>
                    <a:pt x="104231" y="2343685"/>
                  </a:lnTo>
                  <a:lnTo>
                    <a:pt x="152400" y="2351455"/>
                  </a:lnTo>
                  <a:lnTo>
                    <a:pt x="5717946" y="2351455"/>
                  </a:lnTo>
                  <a:lnTo>
                    <a:pt x="5766119" y="2343685"/>
                  </a:lnTo>
                  <a:lnTo>
                    <a:pt x="5807955" y="2322049"/>
                  </a:lnTo>
                  <a:lnTo>
                    <a:pt x="5840944" y="2289058"/>
                  </a:lnTo>
                  <a:lnTo>
                    <a:pt x="5862577" y="2247223"/>
                  </a:lnTo>
                  <a:lnTo>
                    <a:pt x="5870346" y="2199055"/>
                  </a:lnTo>
                  <a:lnTo>
                    <a:pt x="5870346" y="152400"/>
                  </a:lnTo>
                  <a:lnTo>
                    <a:pt x="5862577" y="104231"/>
                  </a:lnTo>
                  <a:lnTo>
                    <a:pt x="5840944" y="62396"/>
                  </a:lnTo>
                  <a:lnTo>
                    <a:pt x="5807955" y="29405"/>
                  </a:lnTo>
                  <a:lnTo>
                    <a:pt x="5766119" y="7769"/>
                  </a:lnTo>
                  <a:lnTo>
                    <a:pt x="5717946" y="0"/>
                  </a:lnTo>
                  <a:lnTo>
                    <a:pt x="152400" y="0"/>
                  </a:lnTo>
                  <a:close/>
                </a:path>
              </a:pathLst>
            </a:custGeom>
            <a:ln w="25400">
              <a:solidFill>
                <a:srgbClr val="231F20"/>
              </a:solidFill>
            </a:ln>
          </p:spPr>
          <p:txBody>
            <a:bodyPr wrap="square" lIns="0" tIns="0" rIns="0" bIns="0" rtlCol="0"/>
            <a:lstStyle/>
            <a:p>
              <a:endParaRPr/>
            </a:p>
          </p:txBody>
        </p:sp>
        <p:sp>
          <p:nvSpPr>
            <p:cNvPr id="36" name="object 12">
              <a:extLst>
                <a:ext uri="{FF2B5EF4-FFF2-40B4-BE49-F238E27FC236}">
                  <a16:creationId xmlns:a16="http://schemas.microsoft.com/office/drawing/2014/main" id="{2227C0FE-8742-5567-9BE9-A78A200C060C}"/>
                </a:ext>
              </a:extLst>
            </p:cNvPr>
            <p:cNvSpPr txBox="1">
              <a:spLocks noGrp="1" noRot="1" noMove="1" noResize="1" noEditPoints="1" noAdjustHandles="1" noChangeArrowheads="1" noChangeShapeType="1"/>
            </p:cNvSpPr>
            <p:nvPr/>
          </p:nvSpPr>
          <p:spPr>
            <a:xfrm>
              <a:off x="3122147" y="1241817"/>
              <a:ext cx="1058149" cy="521579"/>
            </a:xfrm>
            <a:prstGeom prst="rect">
              <a:avLst/>
            </a:prstGeom>
          </p:spPr>
          <p:txBody>
            <a:bodyPr vert="horz" wrap="square" lIns="0" tIns="12700" rIns="0" bIns="0" rtlCol="0" anchor="t">
              <a:spAutoFit/>
            </a:bodyPr>
            <a:lstStyle/>
            <a:p>
              <a:pPr marL="80643" marR="5080" indent="-68578">
                <a:spcBef>
                  <a:spcPts val="100"/>
                </a:spcBef>
              </a:pPr>
              <a:r>
                <a:rPr lang="en-GB" sz="1600" b="1" spc="-11" dirty="0">
                  <a:solidFill>
                    <a:srgbClr val="231F20"/>
                  </a:solidFill>
                  <a:latin typeface="HelveticaNeueLT Pro 65 Md"/>
                  <a:cs typeface="Arial"/>
                </a:rPr>
                <a:t>Success </a:t>
              </a:r>
            </a:p>
            <a:p>
              <a:pPr marL="80643" marR="5080" indent="-68578">
                <a:spcBef>
                  <a:spcPts val="100"/>
                </a:spcBef>
              </a:pPr>
              <a:r>
                <a:rPr lang="en-GB" sz="1600" b="1" spc="-11" dirty="0">
                  <a:solidFill>
                    <a:srgbClr val="231F20"/>
                  </a:solidFill>
                  <a:latin typeface="HelveticaNeueLT Pro 65 Md"/>
                  <a:cs typeface="Arial"/>
                </a:rPr>
                <a:t>criteria</a:t>
              </a:r>
              <a:endParaRPr sz="1600" dirty="0">
                <a:latin typeface="HelveticaNeueLT Pro 65 Md" panose="020B0804020202020204" pitchFamily="34" charset="0"/>
                <a:cs typeface="Arial"/>
              </a:endParaRPr>
            </a:p>
          </p:txBody>
        </p:sp>
        <p:sp>
          <p:nvSpPr>
            <p:cNvPr id="37" name="object 13">
              <a:extLst>
                <a:ext uri="{FF2B5EF4-FFF2-40B4-BE49-F238E27FC236}">
                  <a16:creationId xmlns:a16="http://schemas.microsoft.com/office/drawing/2014/main" id="{DBA8956B-7400-2DB7-822B-D26E587CC3ED}"/>
                </a:ext>
              </a:extLst>
            </p:cNvPr>
            <p:cNvSpPr>
              <a:spLocks noGrp="1" noRot="1" noMove="1" noResize="1" noEditPoints="1" noAdjustHandles="1" noChangeArrowheads="1" noChangeShapeType="1"/>
            </p:cNvSpPr>
            <p:nvPr/>
          </p:nvSpPr>
          <p:spPr>
            <a:xfrm>
              <a:off x="3000150" y="1092705"/>
              <a:ext cx="1204595" cy="812165"/>
            </a:xfrm>
            <a:custGeom>
              <a:avLst/>
              <a:gdLst/>
              <a:ahLst/>
              <a:cxnLst/>
              <a:rect l="l" t="t" r="r" b="b"/>
              <a:pathLst>
                <a:path w="1204595" h="812164">
                  <a:moveTo>
                    <a:pt x="152400" y="0"/>
                  </a:moveTo>
                  <a:lnTo>
                    <a:pt x="104231" y="7769"/>
                  </a:lnTo>
                  <a:lnTo>
                    <a:pt x="62396" y="29405"/>
                  </a:lnTo>
                  <a:lnTo>
                    <a:pt x="29405" y="62396"/>
                  </a:lnTo>
                  <a:lnTo>
                    <a:pt x="7769" y="104231"/>
                  </a:lnTo>
                  <a:lnTo>
                    <a:pt x="0" y="152400"/>
                  </a:lnTo>
                  <a:lnTo>
                    <a:pt x="0" y="659206"/>
                  </a:lnTo>
                  <a:lnTo>
                    <a:pt x="7769" y="707374"/>
                  </a:lnTo>
                  <a:lnTo>
                    <a:pt x="29405" y="749209"/>
                  </a:lnTo>
                  <a:lnTo>
                    <a:pt x="62396" y="782200"/>
                  </a:lnTo>
                  <a:lnTo>
                    <a:pt x="104231" y="803836"/>
                  </a:lnTo>
                  <a:lnTo>
                    <a:pt x="152400" y="811606"/>
                  </a:lnTo>
                  <a:lnTo>
                    <a:pt x="1051979" y="811606"/>
                  </a:lnTo>
                  <a:lnTo>
                    <a:pt x="1100147" y="803836"/>
                  </a:lnTo>
                  <a:lnTo>
                    <a:pt x="1141982" y="782200"/>
                  </a:lnTo>
                  <a:lnTo>
                    <a:pt x="1174973" y="749209"/>
                  </a:lnTo>
                  <a:lnTo>
                    <a:pt x="1196609" y="707374"/>
                  </a:lnTo>
                  <a:lnTo>
                    <a:pt x="1204379" y="659206"/>
                  </a:lnTo>
                  <a:lnTo>
                    <a:pt x="1204379" y="152400"/>
                  </a:lnTo>
                  <a:lnTo>
                    <a:pt x="1196609" y="104231"/>
                  </a:lnTo>
                  <a:lnTo>
                    <a:pt x="1174973" y="62396"/>
                  </a:lnTo>
                  <a:lnTo>
                    <a:pt x="1141982" y="29405"/>
                  </a:lnTo>
                  <a:lnTo>
                    <a:pt x="1100147" y="7769"/>
                  </a:lnTo>
                  <a:lnTo>
                    <a:pt x="1051979" y="0"/>
                  </a:lnTo>
                  <a:lnTo>
                    <a:pt x="152400" y="0"/>
                  </a:lnTo>
                  <a:close/>
                </a:path>
              </a:pathLst>
            </a:custGeom>
            <a:ln w="25400">
              <a:solidFill>
                <a:srgbClr val="231F20"/>
              </a:solidFill>
            </a:ln>
          </p:spPr>
          <p:txBody>
            <a:bodyPr wrap="square" lIns="0" tIns="0" rIns="0" bIns="0" rtlCol="0"/>
            <a:lstStyle/>
            <a:p>
              <a:endParaRPr/>
            </a:p>
          </p:txBody>
        </p:sp>
        <p:sp>
          <p:nvSpPr>
            <p:cNvPr id="38" name="object 14">
              <a:extLst>
                <a:ext uri="{FF2B5EF4-FFF2-40B4-BE49-F238E27FC236}">
                  <a16:creationId xmlns:a16="http://schemas.microsoft.com/office/drawing/2014/main" id="{2773C101-BFE5-DF1B-65F4-6A280B710AD9}"/>
                </a:ext>
              </a:extLst>
            </p:cNvPr>
            <p:cNvSpPr txBox="1">
              <a:spLocks noGrp="1" noRot="1" noMove="1" noResize="1" noEditPoints="1" noAdjustHandles="1" noChangeArrowheads="1" noChangeShapeType="1"/>
            </p:cNvSpPr>
            <p:nvPr/>
          </p:nvSpPr>
          <p:spPr>
            <a:xfrm>
              <a:off x="3033896" y="2920300"/>
              <a:ext cx="1204595" cy="508669"/>
            </a:xfrm>
            <a:prstGeom prst="rect">
              <a:avLst/>
            </a:prstGeom>
          </p:spPr>
          <p:txBody>
            <a:bodyPr vert="horz" wrap="square" lIns="0" tIns="12700" rIns="0" bIns="0" rtlCol="0">
              <a:spAutoFit/>
            </a:bodyPr>
            <a:lstStyle/>
            <a:p>
              <a:pPr marL="17780" marR="5080" indent="-5715">
                <a:spcBef>
                  <a:spcPts val="100"/>
                </a:spcBef>
              </a:pPr>
              <a:r>
                <a:rPr sz="1600" b="1">
                  <a:solidFill>
                    <a:srgbClr val="231F20"/>
                  </a:solidFill>
                  <a:latin typeface="HelveticaNeueLT Pro 65 Md" panose="020B0804020202020204" pitchFamily="34" charset="0"/>
                  <a:cs typeface="Arial"/>
                </a:rPr>
                <a:t>How</a:t>
              </a:r>
              <a:r>
                <a:rPr sz="1600" b="1" spc="45">
                  <a:solidFill>
                    <a:srgbClr val="231F20"/>
                  </a:solidFill>
                  <a:latin typeface="HelveticaNeueLT Pro 65 Md" panose="020B0804020202020204" pitchFamily="34" charset="0"/>
                  <a:cs typeface="Arial"/>
                </a:rPr>
                <a:t> </a:t>
              </a:r>
              <a:r>
                <a:rPr sz="1600" b="1">
                  <a:solidFill>
                    <a:srgbClr val="231F20"/>
                  </a:solidFill>
                  <a:latin typeface="HelveticaNeueLT Pro 65 Md" panose="020B0804020202020204" pitchFamily="34" charset="0"/>
                  <a:cs typeface="Arial"/>
                </a:rPr>
                <a:t>to</a:t>
              </a:r>
              <a:r>
                <a:rPr sz="1600" b="1" spc="51">
                  <a:solidFill>
                    <a:srgbClr val="231F20"/>
                  </a:solidFill>
                  <a:latin typeface="HelveticaNeueLT Pro 65 Md" panose="020B0804020202020204" pitchFamily="34" charset="0"/>
                  <a:cs typeface="Arial"/>
                </a:rPr>
                <a:t> </a:t>
              </a:r>
              <a:r>
                <a:rPr sz="1600" b="1" spc="-31">
                  <a:solidFill>
                    <a:srgbClr val="231F20"/>
                  </a:solidFill>
                  <a:latin typeface="HelveticaNeueLT Pro 65 Md" panose="020B0804020202020204" pitchFamily="34" charset="0"/>
                  <a:cs typeface="Arial"/>
                </a:rPr>
                <a:t>run </a:t>
              </a:r>
              <a:r>
                <a:rPr sz="1600" b="1">
                  <a:solidFill>
                    <a:srgbClr val="231F20"/>
                  </a:solidFill>
                  <a:latin typeface="HelveticaNeueLT Pro 65 Md" panose="020B0804020202020204" pitchFamily="34" charset="0"/>
                  <a:cs typeface="Arial"/>
                </a:rPr>
                <a:t>the</a:t>
              </a:r>
              <a:r>
                <a:rPr sz="1600" b="1" spc="20">
                  <a:solidFill>
                    <a:srgbClr val="231F20"/>
                  </a:solidFill>
                  <a:latin typeface="HelveticaNeueLT Pro 65 Md" panose="020B0804020202020204" pitchFamily="34" charset="0"/>
                  <a:cs typeface="Arial"/>
                </a:rPr>
                <a:t> </a:t>
              </a:r>
              <a:r>
                <a:rPr sz="1600" b="1" spc="-11">
                  <a:solidFill>
                    <a:srgbClr val="231F20"/>
                  </a:solidFill>
                  <a:latin typeface="HelveticaNeueLT Pro 65 Md" panose="020B0804020202020204" pitchFamily="34" charset="0"/>
                  <a:cs typeface="Arial"/>
                </a:rPr>
                <a:t>activity</a:t>
              </a:r>
              <a:endParaRPr sz="1600">
                <a:latin typeface="HelveticaNeueLT Pro 65 Md" panose="020B0804020202020204" pitchFamily="34" charset="0"/>
                <a:cs typeface="Arial"/>
              </a:endParaRPr>
            </a:p>
          </p:txBody>
        </p:sp>
        <p:sp>
          <p:nvSpPr>
            <p:cNvPr id="39" name="object 15">
              <a:extLst>
                <a:ext uri="{FF2B5EF4-FFF2-40B4-BE49-F238E27FC236}">
                  <a16:creationId xmlns:a16="http://schemas.microsoft.com/office/drawing/2014/main" id="{08644490-787B-57FE-0947-0D7DF3CAB102}"/>
                </a:ext>
              </a:extLst>
            </p:cNvPr>
            <p:cNvSpPr>
              <a:spLocks noGrp="1" noRot="1" noMove="1" noResize="1" noEditPoints="1" noAdjustHandles="1" noChangeArrowheads="1" noChangeShapeType="1"/>
            </p:cNvSpPr>
            <p:nvPr/>
          </p:nvSpPr>
          <p:spPr>
            <a:xfrm>
              <a:off x="3000150" y="2009855"/>
              <a:ext cx="1204595" cy="2352040"/>
            </a:xfrm>
            <a:custGeom>
              <a:avLst/>
              <a:gdLst/>
              <a:ahLst/>
              <a:cxnLst/>
              <a:rect l="l" t="t" r="r" b="b"/>
              <a:pathLst>
                <a:path w="1204595" h="2352040">
                  <a:moveTo>
                    <a:pt x="152400" y="0"/>
                  </a:moveTo>
                  <a:lnTo>
                    <a:pt x="104231" y="7769"/>
                  </a:lnTo>
                  <a:lnTo>
                    <a:pt x="62396" y="29405"/>
                  </a:lnTo>
                  <a:lnTo>
                    <a:pt x="29405" y="62396"/>
                  </a:lnTo>
                  <a:lnTo>
                    <a:pt x="7769" y="104231"/>
                  </a:lnTo>
                  <a:lnTo>
                    <a:pt x="0" y="152400"/>
                  </a:lnTo>
                  <a:lnTo>
                    <a:pt x="0" y="2199055"/>
                  </a:lnTo>
                  <a:lnTo>
                    <a:pt x="7769" y="2247223"/>
                  </a:lnTo>
                  <a:lnTo>
                    <a:pt x="29405" y="2289058"/>
                  </a:lnTo>
                  <a:lnTo>
                    <a:pt x="62396" y="2322049"/>
                  </a:lnTo>
                  <a:lnTo>
                    <a:pt x="104231" y="2343685"/>
                  </a:lnTo>
                  <a:lnTo>
                    <a:pt x="152400" y="2351455"/>
                  </a:lnTo>
                  <a:lnTo>
                    <a:pt x="1051979" y="2351455"/>
                  </a:lnTo>
                  <a:lnTo>
                    <a:pt x="1100147" y="2343685"/>
                  </a:lnTo>
                  <a:lnTo>
                    <a:pt x="1141982" y="2322049"/>
                  </a:lnTo>
                  <a:lnTo>
                    <a:pt x="1174973" y="2289058"/>
                  </a:lnTo>
                  <a:lnTo>
                    <a:pt x="1196609" y="2247223"/>
                  </a:lnTo>
                  <a:lnTo>
                    <a:pt x="1204379" y="2199055"/>
                  </a:lnTo>
                  <a:lnTo>
                    <a:pt x="1204379" y="152400"/>
                  </a:lnTo>
                  <a:lnTo>
                    <a:pt x="1196609" y="104231"/>
                  </a:lnTo>
                  <a:lnTo>
                    <a:pt x="1174973" y="62396"/>
                  </a:lnTo>
                  <a:lnTo>
                    <a:pt x="1141982" y="29405"/>
                  </a:lnTo>
                  <a:lnTo>
                    <a:pt x="1100147" y="7769"/>
                  </a:lnTo>
                  <a:lnTo>
                    <a:pt x="1051979" y="0"/>
                  </a:lnTo>
                  <a:lnTo>
                    <a:pt x="152400" y="0"/>
                  </a:lnTo>
                  <a:close/>
                </a:path>
              </a:pathLst>
            </a:custGeom>
            <a:ln w="25399">
              <a:solidFill>
                <a:srgbClr val="231F20"/>
              </a:solidFill>
            </a:ln>
          </p:spPr>
          <p:txBody>
            <a:bodyPr wrap="square" lIns="0" tIns="0" rIns="0" bIns="0" rtlCol="0"/>
            <a:lstStyle/>
            <a:p>
              <a:endParaRPr/>
            </a:p>
          </p:txBody>
        </p:sp>
        <p:sp>
          <p:nvSpPr>
            <p:cNvPr id="41" name="object 16">
              <a:extLst>
                <a:ext uri="{FF2B5EF4-FFF2-40B4-BE49-F238E27FC236}">
                  <a16:creationId xmlns:a16="http://schemas.microsoft.com/office/drawing/2014/main" id="{6FF7D345-C11B-2345-F27A-CA4049EA2503}"/>
                </a:ext>
              </a:extLst>
            </p:cNvPr>
            <p:cNvSpPr txBox="1">
              <a:spLocks noGrp="1" noRot="1" noMove="1" noResize="1" noEditPoints="1" noAdjustHandles="1" noChangeArrowheads="1" noChangeShapeType="1"/>
            </p:cNvSpPr>
            <p:nvPr/>
          </p:nvSpPr>
          <p:spPr>
            <a:xfrm>
              <a:off x="3196751" y="4786377"/>
              <a:ext cx="800735" cy="508669"/>
            </a:xfrm>
            <a:prstGeom prst="rect">
              <a:avLst/>
            </a:prstGeom>
          </p:spPr>
          <p:txBody>
            <a:bodyPr vert="horz" wrap="square" lIns="0" tIns="12700" rIns="0" bIns="0" rtlCol="0">
              <a:spAutoFit/>
            </a:bodyPr>
            <a:lstStyle/>
            <a:p>
              <a:pPr marL="123186" marR="5080" indent="-111123">
                <a:spcBef>
                  <a:spcPts val="100"/>
                </a:spcBef>
              </a:pPr>
              <a:r>
                <a:rPr sz="1600" b="1">
                  <a:solidFill>
                    <a:srgbClr val="231F20"/>
                  </a:solidFill>
                  <a:latin typeface="HelveticaNeueLT Pro 65 Md" panose="020B0804020202020204" pitchFamily="34" charset="0"/>
                  <a:cs typeface="Arial"/>
                </a:rPr>
                <a:t>Ways</a:t>
              </a:r>
              <a:r>
                <a:rPr sz="1600" b="1" spc="-85">
                  <a:solidFill>
                    <a:srgbClr val="231F20"/>
                  </a:solidFill>
                  <a:latin typeface="HelveticaNeueLT Pro 65 Md" panose="020B0804020202020204" pitchFamily="34" charset="0"/>
                  <a:cs typeface="Arial"/>
                </a:rPr>
                <a:t> </a:t>
              </a:r>
              <a:r>
                <a:rPr sz="1600" b="1" spc="-25">
                  <a:solidFill>
                    <a:srgbClr val="231F20"/>
                  </a:solidFill>
                  <a:latin typeface="HelveticaNeueLT Pro 65 Md" panose="020B0804020202020204" pitchFamily="34" charset="0"/>
                  <a:cs typeface="Arial"/>
                </a:rPr>
                <a:t>to </a:t>
              </a:r>
              <a:r>
                <a:rPr sz="1600" b="1" spc="-11">
                  <a:solidFill>
                    <a:srgbClr val="231F20"/>
                  </a:solidFill>
                  <a:latin typeface="HelveticaNeueLT Pro 65 Md" panose="020B0804020202020204" pitchFamily="34" charset="0"/>
                  <a:cs typeface="Arial"/>
                </a:rPr>
                <a:t>adapt</a:t>
              </a:r>
              <a:endParaRPr sz="1600">
                <a:latin typeface="HelveticaNeueLT Pro 65 Md" panose="020B0804020202020204" pitchFamily="34" charset="0"/>
                <a:cs typeface="Arial"/>
              </a:endParaRPr>
            </a:p>
          </p:txBody>
        </p:sp>
        <p:sp>
          <p:nvSpPr>
            <p:cNvPr id="42" name="object 17">
              <a:extLst>
                <a:ext uri="{FF2B5EF4-FFF2-40B4-BE49-F238E27FC236}">
                  <a16:creationId xmlns:a16="http://schemas.microsoft.com/office/drawing/2014/main" id="{51D054BB-426C-61E2-2295-12857F821A03}"/>
                </a:ext>
              </a:extLst>
            </p:cNvPr>
            <p:cNvSpPr>
              <a:spLocks noGrp="1" noRot="1" noMove="1" noResize="1" noEditPoints="1" noAdjustHandles="1" noChangeArrowheads="1" noChangeShapeType="1"/>
            </p:cNvSpPr>
            <p:nvPr/>
          </p:nvSpPr>
          <p:spPr>
            <a:xfrm>
              <a:off x="3000150" y="4464005"/>
              <a:ext cx="1204595" cy="1363917"/>
            </a:xfrm>
            <a:custGeom>
              <a:avLst/>
              <a:gdLst/>
              <a:ahLst/>
              <a:cxnLst/>
              <a:rect l="l" t="t" r="r" b="b"/>
              <a:pathLst>
                <a:path w="1204595" h="1175385">
                  <a:moveTo>
                    <a:pt x="152400" y="0"/>
                  </a:moveTo>
                  <a:lnTo>
                    <a:pt x="104231" y="7769"/>
                  </a:lnTo>
                  <a:lnTo>
                    <a:pt x="62396" y="29405"/>
                  </a:lnTo>
                  <a:lnTo>
                    <a:pt x="29405" y="62396"/>
                  </a:lnTo>
                  <a:lnTo>
                    <a:pt x="7769" y="104231"/>
                  </a:lnTo>
                  <a:lnTo>
                    <a:pt x="0" y="152399"/>
                  </a:lnTo>
                  <a:lnTo>
                    <a:pt x="0" y="1022896"/>
                  </a:lnTo>
                  <a:lnTo>
                    <a:pt x="7769" y="1071069"/>
                  </a:lnTo>
                  <a:lnTo>
                    <a:pt x="29405" y="1112904"/>
                  </a:lnTo>
                  <a:lnTo>
                    <a:pt x="62396" y="1145893"/>
                  </a:lnTo>
                  <a:lnTo>
                    <a:pt x="104231" y="1167527"/>
                  </a:lnTo>
                  <a:lnTo>
                    <a:pt x="152400" y="1175296"/>
                  </a:lnTo>
                  <a:lnTo>
                    <a:pt x="1051979" y="1175296"/>
                  </a:lnTo>
                  <a:lnTo>
                    <a:pt x="1100147" y="1167527"/>
                  </a:lnTo>
                  <a:lnTo>
                    <a:pt x="1141982" y="1145893"/>
                  </a:lnTo>
                  <a:lnTo>
                    <a:pt x="1174973" y="1112904"/>
                  </a:lnTo>
                  <a:lnTo>
                    <a:pt x="1196609" y="1071069"/>
                  </a:lnTo>
                  <a:lnTo>
                    <a:pt x="1204379" y="1022896"/>
                  </a:lnTo>
                  <a:lnTo>
                    <a:pt x="1204379" y="152399"/>
                  </a:lnTo>
                  <a:lnTo>
                    <a:pt x="1196609" y="104231"/>
                  </a:lnTo>
                  <a:lnTo>
                    <a:pt x="1174973" y="62396"/>
                  </a:lnTo>
                  <a:lnTo>
                    <a:pt x="1141982" y="29405"/>
                  </a:lnTo>
                  <a:lnTo>
                    <a:pt x="1100147" y="7769"/>
                  </a:lnTo>
                  <a:lnTo>
                    <a:pt x="1051979" y="0"/>
                  </a:lnTo>
                  <a:lnTo>
                    <a:pt x="152400" y="0"/>
                  </a:lnTo>
                  <a:close/>
                </a:path>
              </a:pathLst>
            </a:custGeom>
            <a:ln w="25399">
              <a:solidFill>
                <a:srgbClr val="231F20"/>
              </a:solidFill>
            </a:ln>
          </p:spPr>
          <p:txBody>
            <a:bodyPr wrap="square" lIns="0" tIns="0" rIns="0" bIns="0" rtlCol="0"/>
            <a:lstStyle/>
            <a:p>
              <a:endParaRPr/>
            </a:p>
          </p:txBody>
        </p:sp>
        <p:sp>
          <p:nvSpPr>
            <p:cNvPr id="43" name="object 18">
              <a:extLst>
                <a:ext uri="{FF2B5EF4-FFF2-40B4-BE49-F238E27FC236}">
                  <a16:creationId xmlns:a16="http://schemas.microsoft.com/office/drawing/2014/main" id="{BAE40C3B-6F15-F8BA-189A-3961C9F20CAF}"/>
                </a:ext>
              </a:extLst>
            </p:cNvPr>
            <p:cNvSpPr txBox="1">
              <a:spLocks noGrp="1" noRot="1" noMove="1" noResize="1" noEditPoints="1" noAdjustHandles="1" noChangeArrowheads="1" noChangeShapeType="1"/>
            </p:cNvSpPr>
            <p:nvPr/>
          </p:nvSpPr>
          <p:spPr>
            <a:xfrm>
              <a:off x="3022332" y="6148126"/>
              <a:ext cx="1157964" cy="508669"/>
            </a:xfrm>
            <a:prstGeom prst="rect">
              <a:avLst/>
            </a:prstGeom>
          </p:spPr>
          <p:txBody>
            <a:bodyPr vert="horz" wrap="square" lIns="0" tIns="12700" rIns="0" bIns="0" rtlCol="0">
              <a:spAutoFit/>
            </a:bodyPr>
            <a:lstStyle/>
            <a:p>
              <a:pPr marL="324477" marR="5080" indent="-312412">
                <a:spcBef>
                  <a:spcPts val="100"/>
                </a:spcBef>
              </a:pPr>
              <a:r>
                <a:rPr sz="1600" b="1" spc="-11">
                  <a:solidFill>
                    <a:srgbClr val="231F20"/>
                  </a:solidFill>
                  <a:latin typeface="HelveticaNeueLT Pro 65 Md" panose="020B0804020202020204" pitchFamily="34" charset="0"/>
                  <a:cs typeface="Arial"/>
                </a:rPr>
                <a:t>Curriculum links</a:t>
              </a:r>
              <a:endParaRPr sz="1600">
                <a:latin typeface="HelveticaNeueLT Pro 65 Md" panose="020B0804020202020204" pitchFamily="34" charset="0"/>
                <a:cs typeface="Arial"/>
              </a:endParaRPr>
            </a:p>
          </p:txBody>
        </p:sp>
        <p:sp>
          <p:nvSpPr>
            <p:cNvPr id="44" name="object 19">
              <a:extLst>
                <a:ext uri="{FF2B5EF4-FFF2-40B4-BE49-F238E27FC236}">
                  <a16:creationId xmlns:a16="http://schemas.microsoft.com/office/drawing/2014/main" id="{75F32087-134E-B07A-1FC9-EC227152AFBE}"/>
                </a:ext>
              </a:extLst>
            </p:cNvPr>
            <p:cNvSpPr>
              <a:spLocks noGrp="1" noRot="1" noMove="1" noResize="1" noEditPoints="1" noAdjustHandles="1" noChangeArrowheads="1" noChangeShapeType="1"/>
            </p:cNvSpPr>
            <p:nvPr/>
          </p:nvSpPr>
          <p:spPr>
            <a:xfrm>
              <a:off x="3000150" y="5961762"/>
              <a:ext cx="1204595" cy="1128763"/>
            </a:xfrm>
            <a:custGeom>
              <a:avLst/>
              <a:gdLst/>
              <a:ahLst/>
              <a:cxnLst/>
              <a:rect l="l" t="t" r="r" b="b"/>
              <a:pathLst>
                <a:path w="1204595" h="1353820">
                  <a:moveTo>
                    <a:pt x="152400" y="0"/>
                  </a:moveTo>
                  <a:lnTo>
                    <a:pt x="104231" y="7769"/>
                  </a:lnTo>
                  <a:lnTo>
                    <a:pt x="62396" y="29405"/>
                  </a:lnTo>
                  <a:lnTo>
                    <a:pt x="29405" y="62396"/>
                  </a:lnTo>
                  <a:lnTo>
                    <a:pt x="7769" y="104231"/>
                  </a:lnTo>
                  <a:lnTo>
                    <a:pt x="0" y="152400"/>
                  </a:lnTo>
                  <a:lnTo>
                    <a:pt x="0" y="1201000"/>
                  </a:lnTo>
                  <a:lnTo>
                    <a:pt x="7769" y="1249169"/>
                  </a:lnTo>
                  <a:lnTo>
                    <a:pt x="29405" y="1291004"/>
                  </a:lnTo>
                  <a:lnTo>
                    <a:pt x="62396" y="1323995"/>
                  </a:lnTo>
                  <a:lnTo>
                    <a:pt x="104231" y="1345630"/>
                  </a:lnTo>
                  <a:lnTo>
                    <a:pt x="152400" y="1353400"/>
                  </a:lnTo>
                  <a:lnTo>
                    <a:pt x="1051979" y="1353400"/>
                  </a:lnTo>
                  <a:lnTo>
                    <a:pt x="1100147" y="1345630"/>
                  </a:lnTo>
                  <a:lnTo>
                    <a:pt x="1141982" y="1323995"/>
                  </a:lnTo>
                  <a:lnTo>
                    <a:pt x="1174973" y="1291004"/>
                  </a:lnTo>
                  <a:lnTo>
                    <a:pt x="1196609" y="1249169"/>
                  </a:lnTo>
                  <a:lnTo>
                    <a:pt x="1204379" y="1201000"/>
                  </a:lnTo>
                  <a:lnTo>
                    <a:pt x="1204379" y="152400"/>
                  </a:lnTo>
                  <a:lnTo>
                    <a:pt x="1196609" y="104231"/>
                  </a:lnTo>
                  <a:lnTo>
                    <a:pt x="1174973" y="62396"/>
                  </a:lnTo>
                  <a:lnTo>
                    <a:pt x="1141982" y="29405"/>
                  </a:lnTo>
                  <a:lnTo>
                    <a:pt x="1100147" y="7769"/>
                  </a:lnTo>
                  <a:lnTo>
                    <a:pt x="1051979" y="0"/>
                  </a:lnTo>
                  <a:lnTo>
                    <a:pt x="152400" y="0"/>
                  </a:lnTo>
                  <a:close/>
                </a:path>
              </a:pathLst>
            </a:custGeom>
            <a:ln w="25400">
              <a:solidFill>
                <a:srgbClr val="231F20"/>
              </a:solidFill>
            </a:ln>
          </p:spPr>
          <p:txBody>
            <a:bodyPr wrap="square" lIns="0" tIns="0" rIns="0" bIns="0" rtlCol="0"/>
            <a:lstStyle/>
            <a:p>
              <a:endParaRPr/>
            </a:p>
          </p:txBody>
        </p:sp>
        <p:sp>
          <p:nvSpPr>
            <p:cNvPr id="45" name="object 20">
              <a:extLst>
                <a:ext uri="{FF2B5EF4-FFF2-40B4-BE49-F238E27FC236}">
                  <a16:creationId xmlns:a16="http://schemas.microsoft.com/office/drawing/2014/main" id="{AFA2F29A-5CC0-BB4E-CDBC-9BB853E29789}"/>
                </a:ext>
              </a:extLst>
            </p:cNvPr>
            <p:cNvSpPr txBox="1">
              <a:spLocks noGrp="1" noRot="1" noMove="1" noResize="1" noEditPoints="1" noAdjustHandles="1" noChangeArrowheads="1" noChangeShapeType="1"/>
            </p:cNvSpPr>
            <p:nvPr/>
          </p:nvSpPr>
          <p:spPr>
            <a:xfrm>
              <a:off x="676083" y="3926805"/>
              <a:ext cx="1467485" cy="260789"/>
            </a:xfrm>
            <a:prstGeom prst="rect">
              <a:avLst/>
            </a:prstGeom>
          </p:spPr>
          <p:txBody>
            <a:bodyPr vert="horz" wrap="square" lIns="0" tIns="12700" rIns="0" bIns="0" rtlCol="0">
              <a:spAutoFit/>
            </a:bodyPr>
            <a:lstStyle/>
            <a:p>
              <a:pPr marL="12700">
                <a:spcBef>
                  <a:spcPts val="100"/>
                </a:spcBef>
              </a:pPr>
              <a:r>
                <a:rPr sz="1600" b="1">
                  <a:solidFill>
                    <a:srgbClr val="231F20"/>
                  </a:solidFill>
                  <a:latin typeface="Arial"/>
                  <a:cs typeface="Arial"/>
                </a:rPr>
                <a:t>What</a:t>
              </a:r>
              <a:r>
                <a:rPr sz="1600" b="1" spc="-45">
                  <a:solidFill>
                    <a:srgbClr val="231F20"/>
                  </a:solidFill>
                  <a:latin typeface="Arial"/>
                  <a:cs typeface="Arial"/>
                </a:rPr>
                <a:t> </a:t>
              </a:r>
              <a:r>
                <a:rPr sz="1600" b="1" spc="-11">
                  <a:solidFill>
                    <a:srgbClr val="231F20"/>
                  </a:solidFill>
                  <a:latin typeface="Arial"/>
                  <a:cs typeface="Arial"/>
                </a:rPr>
                <a:t>you</a:t>
              </a:r>
              <a:r>
                <a:rPr sz="1600" b="1" spc="-40">
                  <a:solidFill>
                    <a:srgbClr val="231F20"/>
                  </a:solidFill>
                  <a:latin typeface="Arial"/>
                  <a:cs typeface="Arial"/>
                </a:rPr>
                <a:t> </a:t>
              </a:r>
              <a:r>
                <a:rPr sz="1600" b="1" spc="-20">
                  <a:solidFill>
                    <a:srgbClr val="231F20"/>
                  </a:solidFill>
                  <a:latin typeface="Arial"/>
                  <a:cs typeface="Arial"/>
                </a:rPr>
                <a:t>need</a:t>
              </a:r>
              <a:endParaRPr sz="1600">
                <a:latin typeface="Arial"/>
                <a:cs typeface="Arial"/>
              </a:endParaRPr>
            </a:p>
          </p:txBody>
        </p:sp>
        <p:sp>
          <p:nvSpPr>
            <p:cNvPr id="46" name="object 21">
              <a:extLst>
                <a:ext uri="{FF2B5EF4-FFF2-40B4-BE49-F238E27FC236}">
                  <a16:creationId xmlns:a16="http://schemas.microsoft.com/office/drawing/2014/main" id="{4E6F8972-2E49-FAF6-804E-F77FAF7170F3}"/>
                </a:ext>
              </a:extLst>
            </p:cNvPr>
            <p:cNvSpPr txBox="1">
              <a:spLocks noGrp="1" noRot="1" noMove="1" noResize="1" noEditPoints="1" noAdjustHandles="1" noChangeArrowheads="1" noChangeShapeType="1"/>
            </p:cNvSpPr>
            <p:nvPr/>
          </p:nvSpPr>
          <p:spPr>
            <a:xfrm>
              <a:off x="621549" y="4265911"/>
              <a:ext cx="1963552" cy="743637"/>
            </a:xfrm>
            <a:prstGeom prst="rect">
              <a:avLst/>
            </a:prstGeom>
          </p:spPr>
          <p:txBody>
            <a:bodyPr vert="horz" wrap="square" lIns="0" tIns="0" rIns="0" bIns="0" rtlCol="0" anchor="t">
              <a:spAutoFit/>
            </a:bodyPr>
            <a:lstStyle/>
            <a:p>
              <a:pPr marL="170815" indent="-170815">
                <a:buClr>
                  <a:srgbClr val="EE2A24"/>
                </a:buClr>
                <a:buFont typeface="HelveticaNeueLT Pro 45 Lt" panose="020B0403020202020204" pitchFamily="34" charset="0"/>
                <a:buChar char="–"/>
              </a:pPr>
              <a:r>
                <a:rPr lang="en-GB" sz="1200">
                  <a:latin typeface="HelveticaNeueLT Pro 45 Lt"/>
                </a:rPr>
                <a:t>Print outs of the </a:t>
              </a:r>
              <a:r>
                <a:rPr lang="en-GB" sz="1200" dirty="0">
                  <a:latin typeface="HelveticaNeueLT Pro 45 Lt"/>
                  <a:hlinkClick r:id="rId3"/>
                </a:rPr>
                <a:t>decision flowchart templates </a:t>
              </a:r>
              <a:r>
                <a:rPr lang="en-GB" sz="1200">
                  <a:latin typeface="HelveticaNeueLT Pro 45 Lt"/>
                </a:rPr>
                <a:t> for learners to choose from.</a:t>
              </a:r>
              <a:endParaRPr lang="en-US"/>
            </a:p>
            <a:p>
              <a:pPr>
                <a:buClr>
                  <a:srgbClr val="EE2A24"/>
                </a:buClr>
              </a:pPr>
              <a:endParaRPr lang="en-GB" sz="1200" dirty="0">
                <a:latin typeface="HelveticaNeueLT Pro 45 Lt"/>
              </a:endParaRPr>
            </a:p>
          </p:txBody>
        </p:sp>
        <p:sp>
          <p:nvSpPr>
            <p:cNvPr id="47" name="object 23">
              <a:extLst>
                <a:ext uri="{FF2B5EF4-FFF2-40B4-BE49-F238E27FC236}">
                  <a16:creationId xmlns:a16="http://schemas.microsoft.com/office/drawing/2014/main" id="{F4F67EBA-1E33-C96F-919A-B1F355A76399}"/>
                </a:ext>
              </a:extLst>
            </p:cNvPr>
            <p:cNvSpPr>
              <a:spLocks noGrp="1" noRot="1" noMove="1" noResize="1" noEditPoints="1" noAdjustHandles="1" noChangeArrowheads="1" noChangeShapeType="1"/>
            </p:cNvSpPr>
            <p:nvPr/>
          </p:nvSpPr>
          <p:spPr>
            <a:xfrm>
              <a:off x="552700" y="3810704"/>
              <a:ext cx="2163445" cy="3088640"/>
            </a:xfrm>
            <a:custGeom>
              <a:avLst/>
              <a:gdLst/>
              <a:ahLst/>
              <a:cxnLst/>
              <a:rect l="l" t="t" r="r" b="b"/>
              <a:pathLst>
                <a:path w="2163445" h="3088640">
                  <a:moveTo>
                    <a:pt x="152400" y="0"/>
                  </a:moveTo>
                  <a:lnTo>
                    <a:pt x="104231" y="7769"/>
                  </a:lnTo>
                  <a:lnTo>
                    <a:pt x="62396" y="29405"/>
                  </a:lnTo>
                  <a:lnTo>
                    <a:pt x="29405" y="62396"/>
                  </a:lnTo>
                  <a:lnTo>
                    <a:pt x="7769" y="104231"/>
                  </a:lnTo>
                  <a:lnTo>
                    <a:pt x="0" y="152400"/>
                  </a:lnTo>
                  <a:lnTo>
                    <a:pt x="0" y="2936201"/>
                  </a:lnTo>
                  <a:lnTo>
                    <a:pt x="7769" y="2984370"/>
                  </a:lnTo>
                  <a:lnTo>
                    <a:pt x="29405" y="3026205"/>
                  </a:lnTo>
                  <a:lnTo>
                    <a:pt x="62396" y="3059196"/>
                  </a:lnTo>
                  <a:lnTo>
                    <a:pt x="104231" y="3080831"/>
                  </a:lnTo>
                  <a:lnTo>
                    <a:pt x="152400" y="3088601"/>
                  </a:lnTo>
                  <a:lnTo>
                    <a:pt x="2010803" y="3088601"/>
                  </a:lnTo>
                  <a:lnTo>
                    <a:pt x="2058971" y="3080831"/>
                  </a:lnTo>
                  <a:lnTo>
                    <a:pt x="2100806" y="3059196"/>
                  </a:lnTo>
                  <a:lnTo>
                    <a:pt x="2133797" y="3026205"/>
                  </a:lnTo>
                  <a:lnTo>
                    <a:pt x="2155433" y="2984370"/>
                  </a:lnTo>
                  <a:lnTo>
                    <a:pt x="2163203" y="2936201"/>
                  </a:lnTo>
                  <a:lnTo>
                    <a:pt x="2163203" y="152400"/>
                  </a:lnTo>
                  <a:lnTo>
                    <a:pt x="2155433" y="104231"/>
                  </a:lnTo>
                  <a:lnTo>
                    <a:pt x="2133797" y="62396"/>
                  </a:lnTo>
                  <a:lnTo>
                    <a:pt x="2100806" y="29405"/>
                  </a:lnTo>
                  <a:lnTo>
                    <a:pt x="2058971" y="7769"/>
                  </a:lnTo>
                  <a:lnTo>
                    <a:pt x="2010803" y="0"/>
                  </a:lnTo>
                  <a:lnTo>
                    <a:pt x="152400" y="0"/>
                  </a:lnTo>
                  <a:close/>
                </a:path>
              </a:pathLst>
            </a:custGeom>
            <a:ln w="25400">
              <a:solidFill>
                <a:srgbClr val="231F20"/>
              </a:solidFill>
            </a:ln>
          </p:spPr>
          <p:txBody>
            <a:bodyPr wrap="square" lIns="0" tIns="0" rIns="0" bIns="0" rtlCol="0"/>
            <a:lstStyle/>
            <a:p>
              <a:endParaRPr/>
            </a:p>
          </p:txBody>
        </p:sp>
        <p:sp>
          <p:nvSpPr>
            <p:cNvPr id="48" name="object 24">
              <a:extLst>
                <a:ext uri="{FF2B5EF4-FFF2-40B4-BE49-F238E27FC236}">
                  <a16:creationId xmlns:a16="http://schemas.microsoft.com/office/drawing/2014/main" id="{D1051013-561C-6BDB-7D8A-57885D71C508}"/>
                </a:ext>
              </a:extLst>
            </p:cNvPr>
            <p:cNvSpPr>
              <a:spLocks noGrp="1" noRot="1" noMove="1" noResize="1" noEditPoints="1" noAdjustHandles="1" noChangeArrowheads="1" noChangeShapeType="1"/>
            </p:cNvSpPr>
            <p:nvPr/>
          </p:nvSpPr>
          <p:spPr>
            <a:xfrm>
              <a:off x="546750" y="2604705"/>
              <a:ext cx="2169160" cy="1149985"/>
            </a:xfrm>
            <a:custGeom>
              <a:avLst/>
              <a:gdLst/>
              <a:ahLst/>
              <a:cxnLst/>
              <a:rect l="l" t="t" r="r" b="b"/>
              <a:pathLst>
                <a:path w="2169160" h="1149985">
                  <a:moveTo>
                    <a:pt x="152400" y="0"/>
                  </a:moveTo>
                  <a:lnTo>
                    <a:pt x="104231" y="7769"/>
                  </a:lnTo>
                  <a:lnTo>
                    <a:pt x="62396" y="29405"/>
                  </a:lnTo>
                  <a:lnTo>
                    <a:pt x="29405" y="62396"/>
                  </a:lnTo>
                  <a:lnTo>
                    <a:pt x="7769" y="104231"/>
                  </a:lnTo>
                  <a:lnTo>
                    <a:pt x="0" y="152400"/>
                  </a:lnTo>
                  <a:lnTo>
                    <a:pt x="0" y="997077"/>
                  </a:lnTo>
                  <a:lnTo>
                    <a:pt x="7769" y="1045245"/>
                  </a:lnTo>
                  <a:lnTo>
                    <a:pt x="29405" y="1087080"/>
                  </a:lnTo>
                  <a:lnTo>
                    <a:pt x="62396" y="1120071"/>
                  </a:lnTo>
                  <a:lnTo>
                    <a:pt x="104231" y="1141707"/>
                  </a:lnTo>
                  <a:lnTo>
                    <a:pt x="152400" y="1149477"/>
                  </a:lnTo>
                  <a:lnTo>
                    <a:pt x="2016747" y="1149477"/>
                  </a:lnTo>
                  <a:lnTo>
                    <a:pt x="2064920" y="1141707"/>
                  </a:lnTo>
                  <a:lnTo>
                    <a:pt x="2106755" y="1120071"/>
                  </a:lnTo>
                  <a:lnTo>
                    <a:pt x="2139745" y="1087080"/>
                  </a:lnTo>
                  <a:lnTo>
                    <a:pt x="2161378" y="1045245"/>
                  </a:lnTo>
                  <a:lnTo>
                    <a:pt x="2169147" y="997077"/>
                  </a:lnTo>
                  <a:lnTo>
                    <a:pt x="2169147" y="152400"/>
                  </a:lnTo>
                  <a:lnTo>
                    <a:pt x="2161378" y="104231"/>
                  </a:lnTo>
                  <a:lnTo>
                    <a:pt x="2139745" y="62396"/>
                  </a:lnTo>
                  <a:lnTo>
                    <a:pt x="2106755" y="29405"/>
                  </a:lnTo>
                  <a:lnTo>
                    <a:pt x="2064920" y="7769"/>
                  </a:lnTo>
                  <a:lnTo>
                    <a:pt x="2016747" y="0"/>
                  </a:lnTo>
                  <a:lnTo>
                    <a:pt x="152400" y="0"/>
                  </a:lnTo>
                  <a:close/>
                </a:path>
              </a:pathLst>
            </a:custGeom>
            <a:ln w="25400">
              <a:solidFill>
                <a:srgbClr val="231F20"/>
              </a:solidFill>
            </a:ln>
          </p:spPr>
          <p:txBody>
            <a:bodyPr wrap="square" lIns="0" tIns="0" rIns="0" bIns="0" rtlCol="0"/>
            <a:lstStyle/>
            <a:p>
              <a:endParaRPr/>
            </a:p>
          </p:txBody>
        </p:sp>
        <p:sp>
          <p:nvSpPr>
            <p:cNvPr id="49" name="object 25">
              <a:extLst>
                <a:ext uri="{FF2B5EF4-FFF2-40B4-BE49-F238E27FC236}">
                  <a16:creationId xmlns:a16="http://schemas.microsoft.com/office/drawing/2014/main" id="{4D20E3F9-F2B1-3C32-C8AE-3BCC59E92103}"/>
                </a:ext>
              </a:extLst>
            </p:cNvPr>
            <p:cNvSpPr txBox="1">
              <a:spLocks noGrp="1" noRot="1" noMove="1" noResize="1" noEditPoints="1" noAdjustHandles="1" noChangeArrowheads="1" noChangeShapeType="1"/>
            </p:cNvSpPr>
            <p:nvPr/>
          </p:nvSpPr>
          <p:spPr>
            <a:xfrm>
              <a:off x="1235858" y="1460309"/>
              <a:ext cx="1349243" cy="260789"/>
            </a:xfrm>
            <a:prstGeom prst="rect">
              <a:avLst/>
            </a:prstGeom>
          </p:spPr>
          <p:txBody>
            <a:bodyPr vert="horz" wrap="square" lIns="0" tIns="12700" rIns="0" bIns="0" rtlCol="0">
              <a:spAutoFit/>
            </a:bodyPr>
            <a:lstStyle/>
            <a:p>
              <a:pPr marL="12700">
                <a:spcBef>
                  <a:spcPts val="100"/>
                </a:spcBef>
              </a:pPr>
              <a:r>
                <a:rPr lang="en-GB" sz="1600" b="1" spc="-11">
                  <a:solidFill>
                    <a:srgbClr val="231F20"/>
                  </a:solidFill>
                  <a:latin typeface="HelveticaNeueLT Pro 65 Md" panose="020B0804020202020204" pitchFamily="34" charset="0"/>
                  <a:cs typeface="Arial"/>
                </a:rPr>
                <a:t>Independent</a:t>
              </a:r>
              <a:endParaRPr sz="1600">
                <a:latin typeface="HelveticaNeueLT Pro 65 Md" panose="020B0804020202020204" pitchFamily="34" charset="0"/>
                <a:cs typeface="Arial"/>
              </a:endParaRPr>
            </a:p>
          </p:txBody>
        </p:sp>
        <p:sp>
          <p:nvSpPr>
            <p:cNvPr id="51" name="object 26">
              <a:extLst>
                <a:ext uri="{FF2B5EF4-FFF2-40B4-BE49-F238E27FC236}">
                  <a16:creationId xmlns:a16="http://schemas.microsoft.com/office/drawing/2014/main" id="{220C2EB2-A962-22BA-33C8-4CBC77E3841D}"/>
                </a:ext>
              </a:extLst>
            </p:cNvPr>
            <p:cNvSpPr>
              <a:spLocks noGrp="1" noRot="1" noMove="1" noResize="1" noEditPoints="1" noAdjustHandles="1" noChangeArrowheads="1" noChangeShapeType="1"/>
            </p:cNvSpPr>
            <p:nvPr/>
          </p:nvSpPr>
          <p:spPr>
            <a:xfrm>
              <a:off x="552700" y="1303030"/>
              <a:ext cx="2163445" cy="601345"/>
            </a:xfrm>
            <a:custGeom>
              <a:avLst/>
              <a:gdLst/>
              <a:ahLst/>
              <a:cxnLst/>
              <a:rect l="l" t="t" r="r" b="b"/>
              <a:pathLst>
                <a:path w="2163445" h="601344">
                  <a:moveTo>
                    <a:pt x="152400" y="0"/>
                  </a:moveTo>
                  <a:lnTo>
                    <a:pt x="104231" y="7769"/>
                  </a:lnTo>
                  <a:lnTo>
                    <a:pt x="62396" y="29405"/>
                  </a:lnTo>
                  <a:lnTo>
                    <a:pt x="29405" y="62396"/>
                  </a:lnTo>
                  <a:lnTo>
                    <a:pt x="7769" y="104231"/>
                  </a:lnTo>
                  <a:lnTo>
                    <a:pt x="0" y="152400"/>
                  </a:lnTo>
                  <a:lnTo>
                    <a:pt x="0" y="448868"/>
                  </a:lnTo>
                  <a:lnTo>
                    <a:pt x="7769" y="497041"/>
                  </a:lnTo>
                  <a:lnTo>
                    <a:pt x="29405" y="538877"/>
                  </a:lnTo>
                  <a:lnTo>
                    <a:pt x="62396" y="571866"/>
                  </a:lnTo>
                  <a:lnTo>
                    <a:pt x="104231" y="593500"/>
                  </a:lnTo>
                  <a:lnTo>
                    <a:pt x="152400" y="601268"/>
                  </a:lnTo>
                  <a:lnTo>
                    <a:pt x="2010803" y="601268"/>
                  </a:lnTo>
                  <a:lnTo>
                    <a:pt x="2058971" y="593500"/>
                  </a:lnTo>
                  <a:lnTo>
                    <a:pt x="2100806" y="571866"/>
                  </a:lnTo>
                  <a:lnTo>
                    <a:pt x="2133797" y="538877"/>
                  </a:lnTo>
                  <a:lnTo>
                    <a:pt x="2155433" y="497041"/>
                  </a:lnTo>
                  <a:lnTo>
                    <a:pt x="2163203" y="448868"/>
                  </a:lnTo>
                  <a:lnTo>
                    <a:pt x="2163203" y="152400"/>
                  </a:lnTo>
                  <a:lnTo>
                    <a:pt x="2155433" y="104231"/>
                  </a:lnTo>
                  <a:lnTo>
                    <a:pt x="2133797" y="62396"/>
                  </a:lnTo>
                  <a:lnTo>
                    <a:pt x="2100806" y="29405"/>
                  </a:lnTo>
                  <a:lnTo>
                    <a:pt x="2058971" y="7769"/>
                  </a:lnTo>
                  <a:lnTo>
                    <a:pt x="2010803" y="0"/>
                  </a:lnTo>
                  <a:lnTo>
                    <a:pt x="152400" y="0"/>
                  </a:lnTo>
                  <a:close/>
                </a:path>
              </a:pathLst>
            </a:custGeom>
            <a:ln w="25400">
              <a:solidFill>
                <a:srgbClr val="231F20"/>
              </a:solidFill>
            </a:ln>
          </p:spPr>
          <p:txBody>
            <a:bodyPr wrap="square" lIns="0" tIns="0" rIns="0" bIns="0" rtlCol="0"/>
            <a:lstStyle/>
            <a:p>
              <a:endParaRPr/>
            </a:p>
          </p:txBody>
        </p:sp>
        <p:sp>
          <p:nvSpPr>
            <p:cNvPr id="52" name="object 27">
              <a:extLst>
                <a:ext uri="{FF2B5EF4-FFF2-40B4-BE49-F238E27FC236}">
                  <a16:creationId xmlns:a16="http://schemas.microsoft.com/office/drawing/2014/main" id="{01CAF389-9845-4F52-4DC8-416098E6C3D1}"/>
                </a:ext>
              </a:extLst>
            </p:cNvPr>
            <p:cNvSpPr txBox="1">
              <a:spLocks noGrp="1" noRot="1" noMove="1" noResize="1" noEditPoints="1" noAdjustHandles="1" noChangeArrowheads="1" noChangeShapeType="1"/>
            </p:cNvSpPr>
            <p:nvPr/>
          </p:nvSpPr>
          <p:spPr>
            <a:xfrm>
              <a:off x="1213050" y="2111020"/>
              <a:ext cx="1155296" cy="260789"/>
            </a:xfrm>
            <a:prstGeom prst="rect">
              <a:avLst/>
            </a:prstGeom>
          </p:spPr>
          <p:txBody>
            <a:bodyPr vert="horz" wrap="square" lIns="0" tIns="12700" rIns="0" bIns="0" rtlCol="0">
              <a:spAutoFit/>
            </a:bodyPr>
            <a:lstStyle/>
            <a:p>
              <a:pPr marL="12700">
                <a:spcBef>
                  <a:spcPts val="100"/>
                </a:spcBef>
              </a:pPr>
              <a:r>
                <a:rPr lang="en-GB" sz="1600" b="1" spc="-11">
                  <a:solidFill>
                    <a:srgbClr val="231F20"/>
                  </a:solidFill>
                  <a:latin typeface="HelveticaNeueLT Pro 65 Md" panose="020B0804020202020204" pitchFamily="34" charset="0"/>
                  <a:cs typeface="Arial"/>
                </a:rPr>
                <a:t>Creative</a:t>
              </a:r>
              <a:endParaRPr sz="1600">
                <a:latin typeface="HelveticaNeueLT Pro 65 Md" panose="020B0804020202020204" pitchFamily="34" charset="0"/>
                <a:cs typeface="Arial"/>
              </a:endParaRPr>
            </a:p>
          </p:txBody>
        </p:sp>
        <p:sp>
          <p:nvSpPr>
            <p:cNvPr id="53" name="object 28">
              <a:extLst>
                <a:ext uri="{FF2B5EF4-FFF2-40B4-BE49-F238E27FC236}">
                  <a16:creationId xmlns:a16="http://schemas.microsoft.com/office/drawing/2014/main" id="{B6E1DE2F-44A7-0340-A9BB-200B20268526}"/>
                </a:ext>
              </a:extLst>
            </p:cNvPr>
            <p:cNvSpPr>
              <a:spLocks noGrp="1" noRot="1" noMove="1" noResize="1" noEditPoints="1" noAdjustHandles="1" noChangeArrowheads="1" noChangeShapeType="1"/>
            </p:cNvSpPr>
            <p:nvPr/>
          </p:nvSpPr>
          <p:spPr>
            <a:xfrm>
              <a:off x="546750" y="1953742"/>
              <a:ext cx="2169160" cy="601345"/>
            </a:xfrm>
            <a:custGeom>
              <a:avLst/>
              <a:gdLst/>
              <a:ahLst/>
              <a:cxnLst/>
              <a:rect l="l" t="t" r="r" b="b"/>
              <a:pathLst>
                <a:path w="2169160" h="601344">
                  <a:moveTo>
                    <a:pt x="152400" y="0"/>
                  </a:moveTo>
                  <a:lnTo>
                    <a:pt x="104231" y="7769"/>
                  </a:lnTo>
                  <a:lnTo>
                    <a:pt x="62396" y="29405"/>
                  </a:lnTo>
                  <a:lnTo>
                    <a:pt x="29405" y="62396"/>
                  </a:lnTo>
                  <a:lnTo>
                    <a:pt x="7769" y="104231"/>
                  </a:lnTo>
                  <a:lnTo>
                    <a:pt x="0" y="152400"/>
                  </a:lnTo>
                  <a:lnTo>
                    <a:pt x="0" y="448868"/>
                  </a:lnTo>
                  <a:lnTo>
                    <a:pt x="7769" y="497041"/>
                  </a:lnTo>
                  <a:lnTo>
                    <a:pt x="29405" y="538877"/>
                  </a:lnTo>
                  <a:lnTo>
                    <a:pt x="62396" y="571866"/>
                  </a:lnTo>
                  <a:lnTo>
                    <a:pt x="104231" y="593500"/>
                  </a:lnTo>
                  <a:lnTo>
                    <a:pt x="152400" y="601268"/>
                  </a:lnTo>
                  <a:lnTo>
                    <a:pt x="2016747" y="601268"/>
                  </a:lnTo>
                  <a:lnTo>
                    <a:pt x="2064920" y="593500"/>
                  </a:lnTo>
                  <a:lnTo>
                    <a:pt x="2106755" y="571866"/>
                  </a:lnTo>
                  <a:lnTo>
                    <a:pt x="2139745" y="538877"/>
                  </a:lnTo>
                  <a:lnTo>
                    <a:pt x="2161378" y="497041"/>
                  </a:lnTo>
                  <a:lnTo>
                    <a:pt x="2169147" y="448868"/>
                  </a:lnTo>
                  <a:lnTo>
                    <a:pt x="2169147" y="152400"/>
                  </a:lnTo>
                  <a:lnTo>
                    <a:pt x="2161378" y="104231"/>
                  </a:lnTo>
                  <a:lnTo>
                    <a:pt x="2139745" y="62396"/>
                  </a:lnTo>
                  <a:lnTo>
                    <a:pt x="2106755" y="29405"/>
                  </a:lnTo>
                  <a:lnTo>
                    <a:pt x="2064920" y="7769"/>
                  </a:lnTo>
                  <a:lnTo>
                    <a:pt x="2016747" y="0"/>
                  </a:lnTo>
                  <a:lnTo>
                    <a:pt x="152400" y="0"/>
                  </a:lnTo>
                  <a:close/>
                </a:path>
              </a:pathLst>
            </a:custGeom>
            <a:ln w="25400">
              <a:solidFill>
                <a:srgbClr val="231F20"/>
              </a:solidFill>
            </a:ln>
          </p:spPr>
          <p:txBody>
            <a:bodyPr wrap="square" lIns="0" tIns="0" rIns="0" bIns="0" rtlCol="0"/>
            <a:lstStyle/>
            <a:p>
              <a:endParaRPr/>
            </a:p>
          </p:txBody>
        </p:sp>
        <p:sp>
          <p:nvSpPr>
            <p:cNvPr id="56" name="object 29">
              <a:extLst>
                <a:ext uri="{FF2B5EF4-FFF2-40B4-BE49-F238E27FC236}">
                  <a16:creationId xmlns:a16="http://schemas.microsoft.com/office/drawing/2014/main" id="{87141867-FE97-5BF0-D6D5-69A1559816D1}"/>
                </a:ext>
              </a:extLst>
            </p:cNvPr>
            <p:cNvSpPr txBox="1">
              <a:spLocks noGrp="1" noRot="1" noMove="1" noResize="1" noEditPoints="1" noAdjustHandles="1" noChangeArrowheads="1" noChangeShapeType="1"/>
            </p:cNvSpPr>
            <p:nvPr/>
          </p:nvSpPr>
          <p:spPr>
            <a:xfrm>
              <a:off x="1232005" y="809594"/>
              <a:ext cx="1256112" cy="260789"/>
            </a:xfrm>
            <a:prstGeom prst="rect">
              <a:avLst/>
            </a:prstGeom>
          </p:spPr>
          <p:txBody>
            <a:bodyPr vert="horz" wrap="square" lIns="0" tIns="12700" rIns="0" bIns="0" rtlCol="0">
              <a:spAutoFit/>
            </a:bodyPr>
            <a:lstStyle/>
            <a:p>
              <a:pPr marL="12700">
                <a:spcBef>
                  <a:spcPts val="100"/>
                </a:spcBef>
              </a:pPr>
              <a:r>
                <a:rPr lang="en-GB" sz="1600" b="1" spc="-20">
                  <a:solidFill>
                    <a:srgbClr val="231F20"/>
                  </a:solidFill>
                  <a:latin typeface="HelveticaNeueLT Pro 65 Md" panose="020B0804020202020204" pitchFamily="34" charset="0"/>
                  <a:cs typeface="Arial"/>
                </a:rPr>
                <a:t>30</a:t>
              </a:r>
              <a:r>
                <a:rPr sz="1600" b="1" spc="-20">
                  <a:solidFill>
                    <a:srgbClr val="231F20"/>
                  </a:solidFill>
                  <a:latin typeface="HelveticaNeueLT Pro 65 Md" panose="020B0804020202020204" pitchFamily="34" charset="0"/>
                  <a:cs typeface="Arial"/>
                </a:rPr>
                <a:t> </a:t>
              </a:r>
              <a:r>
                <a:rPr sz="1600" b="1" spc="-11">
                  <a:solidFill>
                    <a:srgbClr val="231F20"/>
                  </a:solidFill>
                  <a:latin typeface="HelveticaNeueLT Pro 65 Md" panose="020B0804020202020204" pitchFamily="34" charset="0"/>
                  <a:cs typeface="Arial"/>
                </a:rPr>
                <a:t>Minutes</a:t>
              </a:r>
              <a:endParaRPr sz="1600">
                <a:latin typeface="HelveticaNeueLT Pro 65 Md" panose="020B0804020202020204" pitchFamily="34" charset="0"/>
                <a:cs typeface="Arial"/>
              </a:endParaRPr>
            </a:p>
          </p:txBody>
        </p:sp>
        <p:sp>
          <p:nvSpPr>
            <p:cNvPr id="57" name="object 31">
              <a:extLst>
                <a:ext uri="{FF2B5EF4-FFF2-40B4-BE49-F238E27FC236}">
                  <a16:creationId xmlns:a16="http://schemas.microsoft.com/office/drawing/2014/main" id="{1285C139-50C5-077F-D77A-11E7516D692E}"/>
                </a:ext>
              </a:extLst>
            </p:cNvPr>
            <p:cNvSpPr>
              <a:spLocks noGrp="1" noRot="1" noMove="1" noResize="1" noEditPoints="1" noAdjustHandles="1" noChangeArrowheads="1" noChangeShapeType="1"/>
            </p:cNvSpPr>
            <p:nvPr/>
          </p:nvSpPr>
          <p:spPr>
            <a:xfrm>
              <a:off x="552700" y="652317"/>
              <a:ext cx="2163445" cy="601345"/>
            </a:xfrm>
            <a:custGeom>
              <a:avLst/>
              <a:gdLst/>
              <a:ahLst/>
              <a:cxnLst/>
              <a:rect l="l" t="t" r="r" b="b"/>
              <a:pathLst>
                <a:path w="2163445" h="601344">
                  <a:moveTo>
                    <a:pt x="152400" y="0"/>
                  </a:moveTo>
                  <a:lnTo>
                    <a:pt x="104231" y="7769"/>
                  </a:lnTo>
                  <a:lnTo>
                    <a:pt x="62396" y="29405"/>
                  </a:lnTo>
                  <a:lnTo>
                    <a:pt x="29405" y="62396"/>
                  </a:lnTo>
                  <a:lnTo>
                    <a:pt x="7769" y="104231"/>
                  </a:lnTo>
                  <a:lnTo>
                    <a:pt x="0" y="152400"/>
                  </a:lnTo>
                  <a:lnTo>
                    <a:pt x="0" y="448868"/>
                  </a:lnTo>
                  <a:lnTo>
                    <a:pt x="7769" y="497041"/>
                  </a:lnTo>
                  <a:lnTo>
                    <a:pt x="29405" y="538877"/>
                  </a:lnTo>
                  <a:lnTo>
                    <a:pt x="62396" y="571866"/>
                  </a:lnTo>
                  <a:lnTo>
                    <a:pt x="104231" y="593500"/>
                  </a:lnTo>
                  <a:lnTo>
                    <a:pt x="152400" y="601268"/>
                  </a:lnTo>
                  <a:lnTo>
                    <a:pt x="2010803" y="601268"/>
                  </a:lnTo>
                  <a:lnTo>
                    <a:pt x="2058971" y="593500"/>
                  </a:lnTo>
                  <a:lnTo>
                    <a:pt x="2100806" y="571866"/>
                  </a:lnTo>
                  <a:lnTo>
                    <a:pt x="2133797" y="538877"/>
                  </a:lnTo>
                  <a:lnTo>
                    <a:pt x="2155433" y="497041"/>
                  </a:lnTo>
                  <a:lnTo>
                    <a:pt x="2163203" y="448868"/>
                  </a:lnTo>
                  <a:lnTo>
                    <a:pt x="2163203" y="152400"/>
                  </a:lnTo>
                  <a:lnTo>
                    <a:pt x="2155433" y="104231"/>
                  </a:lnTo>
                  <a:lnTo>
                    <a:pt x="2133797" y="62396"/>
                  </a:lnTo>
                  <a:lnTo>
                    <a:pt x="2100806" y="29405"/>
                  </a:lnTo>
                  <a:lnTo>
                    <a:pt x="2058971" y="7769"/>
                  </a:lnTo>
                  <a:lnTo>
                    <a:pt x="2010803" y="0"/>
                  </a:lnTo>
                  <a:lnTo>
                    <a:pt x="152400" y="0"/>
                  </a:lnTo>
                  <a:close/>
                </a:path>
              </a:pathLst>
            </a:custGeom>
            <a:ln w="25400">
              <a:solidFill>
                <a:srgbClr val="231F20"/>
              </a:solidFill>
            </a:ln>
          </p:spPr>
          <p:txBody>
            <a:bodyPr wrap="square" lIns="0" tIns="0" rIns="0" bIns="0" rtlCol="0"/>
            <a:lstStyle/>
            <a:p>
              <a:endParaRPr/>
            </a:p>
          </p:txBody>
        </p:sp>
        <p:pic>
          <p:nvPicPr>
            <p:cNvPr id="58" name="object 32">
              <a:extLst>
                <a:ext uri="{FF2B5EF4-FFF2-40B4-BE49-F238E27FC236}">
                  <a16:creationId xmlns:a16="http://schemas.microsoft.com/office/drawing/2014/main" id="{7F02B79A-2C73-76CA-0BA9-58C71D89CEAD}"/>
                </a:ext>
              </a:extLst>
            </p:cNvPr>
            <p:cNvPicPr>
              <a:picLocks noGrp="1" noRot="1" noMove="1" noResize="1" noEditPoints="1" noAdjustHandles="1" noChangeArrowheads="1" noChangeShapeType="1" noCrop="1"/>
            </p:cNvPicPr>
            <p:nvPr/>
          </p:nvPicPr>
          <p:blipFill>
            <a:blip r:embed="rId4" cstate="print"/>
            <a:stretch>
              <a:fillRect/>
            </a:stretch>
          </p:blipFill>
          <p:spPr>
            <a:xfrm>
              <a:off x="566445" y="1288618"/>
              <a:ext cx="693546" cy="602983"/>
            </a:xfrm>
            <a:prstGeom prst="rect">
              <a:avLst/>
            </a:prstGeom>
          </p:spPr>
        </p:pic>
        <p:pic>
          <p:nvPicPr>
            <p:cNvPr id="59" name="object 33">
              <a:extLst>
                <a:ext uri="{FF2B5EF4-FFF2-40B4-BE49-F238E27FC236}">
                  <a16:creationId xmlns:a16="http://schemas.microsoft.com/office/drawing/2014/main" id="{8A7D4E7F-9EDB-6C79-CAAA-859259C30A9F}"/>
                </a:ext>
              </a:extLst>
            </p:cNvPr>
            <p:cNvPicPr>
              <a:picLocks noGrp="1" noRot="1" noMove="1" noResize="1" noEditPoints="1" noAdjustHandles="1" noChangeArrowheads="1" noChangeShapeType="1" noCrop="1"/>
            </p:cNvPicPr>
            <p:nvPr/>
          </p:nvPicPr>
          <p:blipFill>
            <a:blip r:embed="rId5" cstate="print"/>
            <a:stretch>
              <a:fillRect/>
            </a:stretch>
          </p:blipFill>
          <p:spPr>
            <a:xfrm>
              <a:off x="621550" y="695553"/>
              <a:ext cx="453593" cy="514794"/>
            </a:xfrm>
            <a:prstGeom prst="rect">
              <a:avLst/>
            </a:prstGeom>
          </p:spPr>
        </p:pic>
        <p:pic>
          <p:nvPicPr>
            <p:cNvPr id="60" name="object 34">
              <a:extLst>
                <a:ext uri="{FF2B5EF4-FFF2-40B4-BE49-F238E27FC236}">
                  <a16:creationId xmlns:a16="http://schemas.microsoft.com/office/drawing/2014/main" id="{38B1C4D6-1152-498C-7ACA-AA7687C1A729}"/>
                </a:ext>
              </a:extLst>
            </p:cNvPr>
            <p:cNvPicPr>
              <a:picLocks noGrp="1" noRot="1" noMove="1" noResize="1" noEditPoints="1" noAdjustHandles="1" noChangeArrowheads="1" noChangeShapeType="1" noCrop="1"/>
            </p:cNvPicPr>
            <p:nvPr/>
          </p:nvPicPr>
          <p:blipFill>
            <a:blip r:embed="rId6" cstate="print"/>
            <a:stretch>
              <a:fillRect/>
            </a:stretch>
          </p:blipFill>
          <p:spPr>
            <a:xfrm>
              <a:off x="583818" y="2915589"/>
              <a:ext cx="612622" cy="540003"/>
            </a:xfrm>
            <a:prstGeom prst="rect">
              <a:avLst/>
            </a:prstGeom>
          </p:spPr>
        </p:pic>
        <p:pic>
          <p:nvPicPr>
            <p:cNvPr id="61" name="object 35">
              <a:extLst>
                <a:ext uri="{FF2B5EF4-FFF2-40B4-BE49-F238E27FC236}">
                  <a16:creationId xmlns:a16="http://schemas.microsoft.com/office/drawing/2014/main" id="{7A0C794A-7DDE-153A-8978-79568B61F2C5}"/>
                </a:ext>
              </a:extLst>
            </p:cNvPr>
            <p:cNvPicPr>
              <a:picLocks noGrp="1" noRot="1" noMove="1" noResize="1" noEditPoints="1" noAdjustHandles="1" noChangeArrowheads="1" noChangeShapeType="1" noCrop="1"/>
            </p:cNvPicPr>
            <p:nvPr/>
          </p:nvPicPr>
          <p:blipFill>
            <a:blip r:embed="rId7" cstate="print"/>
            <a:stretch>
              <a:fillRect/>
            </a:stretch>
          </p:blipFill>
          <p:spPr>
            <a:xfrm>
              <a:off x="10267201" y="401202"/>
              <a:ext cx="367195" cy="1710426"/>
            </a:xfrm>
            <a:prstGeom prst="rect">
              <a:avLst/>
            </a:prstGeom>
          </p:spPr>
        </p:pic>
        <p:pic>
          <p:nvPicPr>
            <p:cNvPr id="62" name="object 36">
              <a:extLst>
                <a:ext uri="{FF2B5EF4-FFF2-40B4-BE49-F238E27FC236}">
                  <a16:creationId xmlns:a16="http://schemas.microsoft.com/office/drawing/2014/main" id="{F0486A2E-1CBA-6CC6-43D9-BBA9FB149610}"/>
                </a:ext>
              </a:extLst>
            </p:cNvPr>
            <p:cNvPicPr>
              <a:picLocks noGrp="1" noRot="1" noMove="1" noResize="1" noEditPoints="1" noAdjustHandles="1" noChangeArrowheads="1" noChangeShapeType="1" noCrop="1"/>
            </p:cNvPicPr>
            <p:nvPr/>
          </p:nvPicPr>
          <p:blipFill>
            <a:blip r:embed="rId8" cstate="print"/>
            <a:stretch>
              <a:fillRect/>
            </a:stretch>
          </p:blipFill>
          <p:spPr>
            <a:xfrm>
              <a:off x="640587" y="1997151"/>
              <a:ext cx="504405" cy="492150"/>
            </a:xfrm>
            <a:prstGeom prst="rect">
              <a:avLst/>
            </a:prstGeom>
          </p:spPr>
        </p:pic>
        <p:sp>
          <p:nvSpPr>
            <p:cNvPr id="63" name="object 37">
              <a:extLst>
                <a:ext uri="{FF2B5EF4-FFF2-40B4-BE49-F238E27FC236}">
                  <a16:creationId xmlns:a16="http://schemas.microsoft.com/office/drawing/2014/main" id="{675458F3-5083-2907-D971-88EBE05989ED}"/>
                </a:ext>
              </a:extLst>
            </p:cNvPr>
            <p:cNvSpPr txBox="1">
              <a:spLocks noGrp="1" noRot="1" noMove="1" noResize="1" noEditPoints="1" noAdjustHandles="1" noChangeArrowheads="1" noChangeShapeType="1"/>
            </p:cNvSpPr>
            <p:nvPr/>
          </p:nvSpPr>
          <p:spPr>
            <a:xfrm>
              <a:off x="320850" y="7127564"/>
              <a:ext cx="9893299" cy="167834"/>
            </a:xfrm>
            <a:prstGeom prst="rect">
              <a:avLst/>
            </a:prstGeom>
          </p:spPr>
          <p:txBody>
            <a:bodyPr vert="horz" wrap="square" lIns="0" tIns="12700" rIns="0" bIns="0" rtlCol="0">
              <a:spAutoFit/>
            </a:bodyPr>
            <a:lstStyle/>
            <a:p>
              <a:pPr marL="12700">
                <a:spcBef>
                  <a:spcPts val="100"/>
                </a:spcBef>
              </a:pPr>
              <a:r>
                <a:rPr sz="1000" i="1">
                  <a:solidFill>
                    <a:srgbClr val="231F20"/>
                  </a:solidFill>
                  <a:latin typeface="Arial"/>
                  <a:cs typeface="Arial"/>
                </a:rPr>
                <a:t>The</a:t>
              </a:r>
              <a:r>
                <a:rPr sz="1000" i="1" spc="-20">
                  <a:solidFill>
                    <a:srgbClr val="231F20"/>
                  </a:solidFill>
                  <a:latin typeface="Arial"/>
                  <a:cs typeface="Arial"/>
                </a:rPr>
                <a:t> </a:t>
              </a:r>
              <a:r>
                <a:rPr sz="1000" i="1">
                  <a:solidFill>
                    <a:srgbClr val="231F20"/>
                  </a:solidFill>
                  <a:latin typeface="Arial"/>
                  <a:cs typeface="Arial"/>
                </a:rPr>
                <a:t>British</a:t>
              </a:r>
              <a:r>
                <a:rPr sz="1000" i="1" spc="-11">
                  <a:solidFill>
                    <a:srgbClr val="231F20"/>
                  </a:solidFill>
                  <a:latin typeface="Arial"/>
                  <a:cs typeface="Arial"/>
                </a:rPr>
                <a:t> </a:t>
              </a:r>
              <a:r>
                <a:rPr sz="1000" i="1">
                  <a:solidFill>
                    <a:srgbClr val="231F20"/>
                  </a:solidFill>
                  <a:latin typeface="Arial"/>
                  <a:cs typeface="Arial"/>
                </a:rPr>
                <a:t>Red</a:t>
              </a:r>
              <a:r>
                <a:rPr sz="1000" i="1" spc="-15">
                  <a:solidFill>
                    <a:srgbClr val="231F20"/>
                  </a:solidFill>
                  <a:latin typeface="Arial"/>
                  <a:cs typeface="Arial"/>
                </a:rPr>
                <a:t> </a:t>
              </a:r>
              <a:r>
                <a:rPr sz="1000" i="1">
                  <a:solidFill>
                    <a:srgbClr val="231F20"/>
                  </a:solidFill>
                  <a:latin typeface="Arial"/>
                  <a:cs typeface="Arial"/>
                </a:rPr>
                <a:t>Cross</a:t>
              </a:r>
              <a:r>
                <a:rPr sz="1000" i="1" spc="-15">
                  <a:solidFill>
                    <a:srgbClr val="231F20"/>
                  </a:solidFill>
                  <a:latin typeface="Arial"/>
                  <a:cs typeface="Arial"/>
                </a:rPr>
                <a:t> </a:t>
              </a:r>
              <a:r>
                <a:rPr sz="1000" i="1">
                  <a:solidFill>
                    <a:srgbClr val="231F20"/>
                  </a:solidFill>
                  <a:latin typeface="Arial"/>
                  <a:cs typeface="Arial"/>
                </a:rPr>
                <a:t>Society</a:t>
              </a:r>
              <a:r>
                <a:rPr sz="1000" i="1" spc="-5">
                  <a:solidFill>
                    <a:srgbClr val="231F20"/>
                  </a:solidFill>
                  <a:latin typeface="Arial"/>
                  <a:cs typeface="Arial"/>
                </a:rPr>
                <a:t> </a:t>
              </a:r>
              <a:r>
                <a:rPr sz="1000" i="1">
                  <a:solidFill>
                    <a:srgbClr val="231F20"/>
                  </a:solidFill>
                  <a:latin typeface="Arial"/>
                  <a:cs typeface="Arial"/>
                </a:rPr>
                <a:t>©</a:t>
              </a:r>
              <a:r>
                <a:rPr sz="1000" i="1" spc="-11">
                  <a:solidFill>
                    <a:srgbClr val="231F20"/>
                  </a:solidFill>
                  <a:latin typeface="Arial"/>
                  <a:cs typeface="Arial"/>
                </a:rPr>
                <a:t> </a:t>
              </a:r>
              <a:r>
                <a:rPr sz="1000" i="1">
                  <a:solidFill>
                    <a:srgbClr val="231F20"/>
                  </a:solidFill>
                  <a:latin typeface="Arial"/>
                  <a:cs typeface="Arial"/>
                </a:rPr>
                <a:t>202</a:t>
              </a:r>
              <a:r>
                <a:rPr lang="en-GB" sz="1000" i="1">
                  <a:solidFill>
                    <a:srgbClr val="231F20"/>
                  </a:solidFill>
                  <a:latin typeface="Arial"/>
                  <a:cs typeface="Arial"/>
                </a:rPr>
                <a:t>3</a:t>
              </a:r>
              <a:r>
                <a:rPr sz="1000" i="1" spc="-15">
                  <a:solidFill>
                    <a:srgbClr val="231F20"/>
                  </a:solidFill>
                  <a:latin typeface="Arial"/>
                  <a:cs typeface="Arial"/>
                </a:rPr>
                <a:t> </a:t>
              </a:r>
              <a:r>
                <a:rPr sz="1000" i="1">
                  <a:solidFill>
                    <a:srgbClr val="231F20"/>
                  </a:solidFill>
                  <a:latin typeface="Arial"/>
                  <a:cs typeface="Arial"/>
                </a:rPr>
                <a:t>incorporated</a:t>
              </a:r>
              <a:r>
                <a:rPr sz="1000" i="1" spc="-15">
                  <a:solidFill>
                    <a:srgbClr val="231F20"/>
                  </a:solidFill>
                  <a:latin typeface="Arial"/>
                  <a:cs typeface="Arial"/>
                </a:rPr>
                <a:t> </a:t>
              </a:r>
              <a:r>
                <a:rPr sz="1000" i="1">
                  <a:solidFill>
                    <a:srgbClr val="231F20"/>
                  </a:solidFill>
                  <a:latin typeface="Arial"/>
                  <a:cs typeface="Arial"/>
                </a:rPr>
                <a:t>by</a:t>
              </a:r>
              <a:r>
                <a:rPr sz="1000" i="1" spc="-11">
                  <a:solidFill>
                    <a:srgbClr val="231F20"/>
                  </a:solidFill>
                  <a:latin typeface="Arial"/>
                  <a:cs typeface="Arial"/>
                </a:rPr>
                <a:t> </a:t>
              </a:r>
              <a:r>
                <a:rPr sz="1000" i="1">
                  <a:solidFill>
                    <a:srgbClr val="231F20"/>
                  </a:solidFill>
                  <a:latin typeface="Arial"/>
                  <a:cs typeface="Arial"/>
                </a:rPr>
                <a:t>Royal</a:t>
              </a:r>
              <a:r>
                <a:rPr sz="1000" i="1" spc="-15">
                  <a:solidFill>
                    <a:srgbClr val="231F20"/>
                  </a:solidFill>
                  <a:latin typeface="Arial"/>
                  <a:cs typeface="Arial"/>
                </a:rPr>
                <a:t> </a:t>
              </a:r>
              <a:r>
                <a:rPr sz="1000" i="1">
                  <a:solidFill>
                    <a:srgbClr val="231F20"/>
                  </a:solidFill>
                  <a:latin typeface="Arial"/>
                  <a:cs typeface="Arial"/>
                </a:rPr>
                <a:t>Charter</a:t>
              </a:r>
              <a:r>
                <a:rPr sz="1000" i="1" spc="-15">
                  <a:solidFill>
                    <a:srgbClr val="231F20"/>
                  </a:solidFill>
                  <a:latin typeface="Arial"/>
                  <a:cs typeface="Arial"/>
                </a:rPr>
                <a:t> </a:t>
              </a:r>
              <a:r>
                <a:rPr sz="1000" i="1">
                  <a:solidFill>
                    <a:srgbClr val="231F20"/>
                  </a:solidFill>
                  <a:latin typeface="Arial"/>
                  <a:cs typeface="Arial"/>
                </a:rPr>
                <a:t>1908,</a:t>
              </a:r>
              <a:r>
                <a:rPr sz="1000" i="1" spc="-15">
                  <a:solidFill>
                    <a:srgbClr val="231F20"/>
                  </a:solidFill>
                  <a:latin typeface="Arial"/>
                  <a:cs typeface="Arial"/>
                </a:rPr>
                <a:t> </a:t>
              </a:r>
              <a:r>
                <a:rPr sz="1000" i="1">
                  <a:solidFill>
                    <a:srgbClr val="231F20"/>
                  </a:solidFill>
                  <a:latin typeface="Arial"/>
                  <a:cs typeface="Arial"/>
                </a:rPr>
                <a:t>is</a:t>
              </a:r>
              <a:r>
                <a:rPr sz="1000" i="1" spc="-15">
                  <a:solidFill>
                    <a:srgbClr val="231F20"/>
                  </a:solidFill>
                  <a:latin typeface="Arial"/>
                  <a:cs typeface="Arial"/>
                </a:rPr>
                <a:t> </a:t>
              </a:r>
              <a:r>
                <a:rPr sz="1000" i="1">
                  <a:solidFill>
                    <a:srgbClr val="231F20"/>
                  </a:solidFill>
                  <a:latin typeface="Arial"/>
                  <a:cs typeface="Arial"/>
                </a:rPr>
                <a:t>a</a:t>
              </a:r>
              <a:r>
                <a:rPr sz="1000" i="1" spc="-11">
                  <a:solidFill>
                    <a:srgbClr val="231F20"/>
                  </a:solidFill>
                  <a:latin typeface="Arial"/>
                  <a:cs typeface="Arial"/>
                </a:rPr>
                <a:t> </a:t>
              </a:r>
              <a:r>
                <a:rPr sz="1000" i="1">
                  <a:solidFill>
                    <a:srgbClr val="231F20"/>
                  </a:solidFill>
                  <a:latin typeface="Arial"/>
                  <a:cs typeface="Arial"/>
                </a:rPr>
                <a:t>charity</a:t>
              </a:r>
              <a:r>
                <a:rPr sz="1000" i="1" spc="-11">
                  <a:solidFill>
                    <a:srgbClr val="231F20"/>
                  </a:solidFill>
                  <a:latin typeface="Arial"/>
                  <a:cs typeface="Arial"/>
                </a:rPr>
                <a:t> </a:t>
              </a:r>
              <a:r>
                <a:rPr sz="1000" i="1">
                  <a:solidFill>
                    <a:srgbClr val="231F20"/>
                  </a:solidFill>
                  <a:latin typeface="Arial"/>
                  <a:cs typeface="Arial"/>
                </a:rPr>
                <a:t>registered</a:t>
              </a:r>
              <a:r>
                <a:rPr sz="1000" i="1" spc="-11">
                  <a:solidFill>
                    <a:srgbClr val="231F20"/>
                  </a:solidFill>
                  <a:latin typeface="Arial"/>
                  <a:cs typeface="Arial"/>
                </a:rPr>
                <a:t> </a:t>
              </a:r>
              <a:r>
                <a:rPr sz="1000" i="1">
                  <a:solidFill>
                    <a:srgbClr val="231F20"/>
                  </a:solidFill>
                  <a:latin typeface="Arial"/>
                  <a:cs typeface="Arial"/>
                </a:rPr>
                <a:t>in</a:t>
              </a:r>
              <a:r>
                <a:rPr sz="1000" i="1" spc="-15">
                  <a:solidFill>
                    <a:srgbClr val="231F20"/>
                  </a:solidFill>
                  <a:latin typeface="Arial"/>
                  <a:cs typeface="Arial"/>
                </a:rPr>
                <a:t> </a:t>
              </a:r>
              <a:r>
                <a:rPr sz="1000" i="1">
                  <a:solidFill>
                    <a:srgbClr val="231F20"/>
                  </a:solidFill>
                  <a:latin typeface="Arial"/>
                  <a:cs typeface="Arial"/>
                </a:rPr>
                <a:t>England</a:t>
              </a:r>
              <a:r>
                <a:rPr sz="1000" i="1" spc="-5">
                  <a:solidFill>
                    <a:srgbClr val="231F20"/>
                  </a:solidFill>
                  <a:latin typeface="Arial"/>
                  <a:cs typeface="Arial"/>
                </a:rPr>
                <a:t> </a:t>
              </a:r>
              <a:r>
                <a:rPr sz="1000" i="1">
                  <a:solidFill>
                    <a:srgbClr val="231F20"/>
                  </a:solidFill>
                  <a:latin typeface="Arial"/>
                  <a:cs typeface="Arial"/>
                </a:rPr>
                <a:t>and</a:t>
              </a:r>
              <a:r>
                <a:rPr sz="1000" i="1" spc="-15">
                  <a:solidFill>
                    <a:srgbClr val="231F20"/>
                  </a:solidFill>
                  <a:latin typeface="Arial"/>
                  <a:cs typeface="Arial"/>
                </a:rPr>
                <a:t> </a:t>
              </a:r>
              <a:r>
                <a:rPr sz="1000" i="1">
                  <a:solidFill>
                    <a:srgbClr val="231F20"/>
                  </a:solidFill>
                  <a:latin typeface="Arial"/>
                  <a:cs typeface="Arial"/>
                </a:rPr>
                <a:t>Wales</a:t>
              </a:r>
              <a:r>
                <a:rPr sz="1000" i="1" spc="-15">
                  <a:solidFill>
                    <a:srgbClr val="231F20"/>
                  </a:solidFill>
                  <a:latin typeface="Arial"/>
                  <a:cs typeface="Arial"/>
                </a:rPr>
                <a:t> </a:t>
              </a:r>
              <a:r>
                <a:rPr sz="1000" i="1">
                  <a:solidFill>
                    <a:srgbClr val="231F20"/>
                  </a:solidFill>
                  <a:latin typeface="Arial"/>
                  <a:cs typeface="Arial"/>
                </a:rPr>
                <a:t>(220949),</a:t>
              </a:r>
              <a:r>
                <a:rPr sz="1000" i="1" spc="-11">
                  <a:solidFill>
                    <a:srgbClr val="231F20"/>
                  </a:solidFill>
                  <a:latin typeface="Arial"/>
                  <a:cs typeface="Arial"/>
                </a:rPr>
                <a:t> </a:t>
              </a:r>
              <a:r>
                <a:rPr sz="1000" i="1">
                  <a:solidFill>
                    <a:srgbClr val="231F20"/>
                  </a:solidFill>
                  <a:latin typeface="Arial"/>
                  <a:cs typeface="Arial"/>
                </a:rPr>
                <a:t>Scotland</a:t>
              </a:r>
              <a:r>
                <a:rPr sz="1000" i="1" spc="-11">
                  <a:solidFill>
                    <a:srgbClr val="231F20"/>
                  </a:solidFill>
                  <a:latin typeface="Arial"/>
                  <a:cs typeface="Arial"/>
                </a:rPr>
                <a:t> </a:t>
              </a:r>
              <a:r>
                <a:rPr sz="1000" i="1">
                  <a:solidFill>
                    <a:srgbClr val="231F20"/>
                  </a:solidFill>
                  <a:latin typeface="Arial"/>
                  <a:cs typeface="Arial"/>
                </a:rPr>
                <a:t>(SC037738)</a:t>
              </a:r>
              <a:r>
                <a:rPr sz="1000" i="1" spc="-5">
                  <a:solidFill>
                    <a:srgbClr val="231F20"/>
                  </a:solidFill>
                  <a:latin typeface="Arial"/>
                  <a:cs typeface="Arial"/>
                </a:rPr>
                <a:t> </a:t>
              </a:r>
              <a:r>
                <a:rPr sz="1000" i="1">
                  <a:solidFill>
                    <a:srgbClr val="231F20"/>
                  </a:solidFill>
                  <a:latin typeface="Arial"/>
                  <a:cs typeface="Arial"/>
                </a:rPr>
                <a:t>and</a:t>
              </a:r>
              <a:r>
                <a:rPr sz="1000" i="1" spc="-15">
                  <a:solidFill>
                    <a:srgbClr val="231F20"/>
                  </a:solidFill>
                  <a:latin typeface="Arial"/>
                  <a:cs typeface="Arial"/>
                </a:rPr>
                <a:t> </a:t>
              </a:r>
              <a:r>
                <a:rPr sz="1000" i="1">
                  <a:solidFill>
                    <a:srgbClr val="231F20"/>
                  </a:solidFill>
                  <a:latin typeface="Arial"/>
                  <a:cs typeface="Arial"/>
                </a:rPr>
                <a:t>Isle</a:t>
              </a:r>
              <a:r>
                <a:rPr sz="1000" i="1" spc="-11">
                  <a:solidFill>
                    <a:srgbClr val="231F20"/>
                  </a:solidFill>
                  <a:latin typeface="Arial"/>
                  <a:cs typeface="Arial"/>
                </a:rPr>
                <a:t> </a:t>
              </a:r>
              <a:r>
                <a:rPr sz="1000" i="1">
                  <a:solidFill>
                    <a:srgbClr val="231F20"/>
                  </a:solidFill>
                  <a:latin typeface="Arial"/>
                  <a:cs typeface="Arial"/>
                </a:rPr>
                <a:t>of</a:t>
              </a:r>
              <a:r>
                <a:rPr sz="1000" i="1" spc="-15">
                  <a:solidFill>
                    <a:srgbClr val="231F20"/>
                  </a:solidFill>
                  <a:latin typeface="Arial"/>
                  <a:cs typeface="Arial"/>
                </a:rPr>
                <a:t> </a:t>
              </a:r>
              <a:r>
                <a:rPr sz="1000" i="1">
                  <a:solidFill>
                    <a:srgbClr val="231F20"/>
                  </a:solidFill>
                  <a:latin typeface="Arial"/>
                  <a:cs typeface="Arial"/>
                </a:rPr>
                <a:t>Man</a:t>
              </a:r>
              <a:r>
                <a:rPr sz="1000" i="1" spc="-5">
                  <a:solidFill>
                    <a:srgbClr val="231F20"/>
                  </a:solidFill>
                  <a:latin typeface="Arial"/>
                  <a:cs typeface="Arial"/>
                </a:rPr>
                <a:t> </a:t>
              </a:r>
              <a:r>
                <a:rPr sz="1000" i="1" spc="-11">
                  <a:solidFill>
                    <a:srgbClr val="231F20"/>
                  </a:solidFill>
                  <a:latin typeface="Arial"/>
                  <a:cs typeface="Arial"/>
                </a:rPr>
                <a:t>(0752)</a:t>
              </a:r>
              <a:endParaRPr sz="1000">
                <a:latin typeface="Arial"/>
                <a:cs typeface="Arial"/>
              </a:endParaRPr>
            </a:p>
          </p:txBody>
        </p:sp>
        <p:sp>
          <p:nvSpPr>
            <p:cNvPr id="1024" name="object 38">
              <a:extLst>
                <a:ext uri="{FF2B5EF4-FFF2-40B4-BE49-F238E27FC236}">
                  <a16:creationId xmlns:a16="http://schemas.microsoft.com/office/drawing/2014/main" id="{ECA75422-8B07-0B8B-C492-BFD14B514ED5}"/>
                </a:ext>
              </a:extLst>
            </p:cNvPr>
            <p:cNvSpPr txBox="1">
              <a:spLocks noGrp="1" noRot="1" noMove="1" noResize="1" noEditPoints="1" noAdjustHandles="1" noChangeArrowheads="1" noChangeShapeType="1"/>
            </p:cNvSpPr>
            <p:nvPr/>
          </p:nvSpPr>
          <p:spPr>
            <a:xfrm>
              <a:off x="1192157" y="2745267"/>
              <a:ext cx="1507511" cy="880486"/>
            </a:xfrm>
            <a:prstGeom prst="rect">
              <a:avLst/>
            </a:prstGeom>
          </p:spPr>
          <p:txBody>
            <a:bodyPr vert="horz" wrap="square" lIns="0" tIns="12700" rIns="0" bIns="0" rtlCol="0">
              <a:spAutoFit/>
            </a:bodyPr>
            <a:lstStyle/>
            <a:p>
              <a:pPr marL="12700" marR="5080">
                <a:spcBef>
                  <a:spcPts val="100"/>
                </a:spcBef>
              </a:pPr>
              <a:r>
                <a:rPr lang="en-GB" sz="1400" b="1" spc="-20">
                  <a:solidFill>
                    <a:srgbClr val="DC2327"/>
                  </a:solidFill>
                  <a:latin typeface="HelveticaNeueLT Pro 65 Md" panose="020B0804020202020204" pitchFamily="34" charset="0"/>
                  <a:cs typeface="Arial"/>
                </a:rPr>
                <a:t>Share </a:t>
              </a:r>
              <a:r>
                <a:rPr lang="en-GB" sz="1400" b="1" spc="-20">
                  <a:latin typeface="HelveticaNeueLT Pro 65 Md" panose="020B0804020202020204" pitchFamily="34" charset="0"/>
                  <a:cs typeface="Arial"/>
                </a:rPr>
                <a:t>your learning to help others prepare and cope.</a:t>
              </a:r>
              <a:endParaRPr sz="1400">
                <a:latin typeface="HelveticaNeueLT Pro 65 Md" panose="020B0804020202020204" pitchFamily="34" charset="0"/>
                <a:cs typeface="Arial"/>
              </a:endParaRPr>
            </a:p>
          </p:txBody>
        </p:sp>
      </p:grpSp>
      <p:sp>
        <p:nvSpPr>
          <p:cNvPr id="1025" name="Rectangle: Rounded Corners 1024">
            <a:extLst>
              <a:ext uri="{FF2B5EF4-FFF2-40B4-BE49-F238E27FC236}">
                <a16:creationId xmlns:a16="http://schemas.microsoft.com/office/drawing/2014/main" id="{B094522C-C3B8-5D2D-E322-9464F5024637}"/>
              </a:ext>
            </a:extLst>
          </p:cNvPr>
          <p:cNvSpPr>
            <a:spLocks noGrp="1" noRot="1" noMove="1" noResize="1" noEditPoints="1" noAdjustHandles="1" noChangeArrowheads="1" noChangeShapeType="1"/>
          </p:cNvSpPr>
          <p:nvPr/>
        </p:nvSpPr>
        <p:spPr>
          <a:xfrm>
            <a:off x="966829" y="67161"/>
            <a:ext cx="2518327" cy="6546628"/>
          </a:xfrm>
          <a:prstGeom prst="roundRect">
            <a:avLst>
              <a:gd name="adj" fmla="val 9023"/>
            </a:avLst>
          </a:prstGeom>
          <a:noFill/>
          <a:ln w="76200">
            <a:solidFill>
              <a:srgbClr val="D223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070806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DE0B138-B94A-E892-2C4F-1E3FBEA6487D}"/>
              </a:ext>
            </a:extLst>
          </p:cNvPr>
          <p:cNvSpPr>
            <a:spLocks noGrp="1" noRot="1" noMove="1" noResize="1" noEditPoints="1" noAdjustHandles="1" noChangeArrowheads="1" noChangeShapeType="1"/>
          </p:cNvSpPr>
          <p:nvPr/>
        </p:nvSpPr>
        <p:spPr>
          <a:xfrm rot="21418234">
            <a:off x="8200724" y="1283426"/>
            <a:ext cx="1626670" cy="96253"/>
          </a:xfrm>
          <a:prstGeom prst="rect">
            <a:avLst/>
          </a:prstGeom>
          <a:solidFill>
            <a:srgbClr val="EE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17C9FF83-6236-D20E-04F0-9437AF3A61FD}"/>
              </a:ext>
            </a:extLst>
          </p:cNvPr>
          <p:cNvSpPr txBox="1">
            <a:spLocks noGrp="1" noRot="1" noMove="1" noResize="1" noEditPoints="1" noAdjustHandles="1" noChangeArrowheads="1" noChangeShapeType="1"/>
          </p:cNvSpPr>
          <p:nvPr/>
        </p:nvSpPr>
        <p:spPr>
          <a:xfrm rot="16200000">
            <a:off x="10261589" y="1386094"/>
            <a:ext cx="2682329" cy="584775"/>
          </a:xfrm>
          <a:prstGeom prst="rect">
            <a:avLst/>
          </a:prstGeom>
          <a:noFill/>
        </p:spPr>
        <p:txBody>
          <a:bodyPr wrap="square" rtlCol="0">
            <a:spAutoFit/>
          </a:bodyPr>
          <a:lstStyle/>
          <a:p>
            <a:r>
              <a:rPr lang="en-GB" sz="3200" b="1">
                <a:solidFill>
                  <a:srgbClr val="FF0000"/>
                </a:solidFill>
                <a:latin typeface="HelveticaNeueLT Pro 55 Roman" panose="020B0604020202020204"/>
              </a:rPr>
              <a:t>Certificates</a:t>
            </a:r>
          </a:p>
        </p:txBody>
      </p:sp>
      <p:pic>
        <p:nvPicPr>
          <p:cNvPr id="4" name="Picture 3">
            <a:extLst>
              <a:ext uri="{FF2B5EF4-FFF2-40B4-BE49-F238E27FC236}">
                <a16:creationId xmlns:a16="http://schemas.microsoft.com/office/drawing/2014/main" id="{360FA02B-3FEE-741D-94A2-B9E799B1BE33}"/>
              </a:ext>
            </a:extLst>
          </p:cNvPr>
          <p:cNvPicPr>
            <a:picLocks noGrp="1" noRot="1" noChangeAspect="1" noMove="1" noResize="1" noEditPoints="1" noAdjustHandles="1" noChangeArrowheads="1" noChangeShapeType="1" noCrop="1"/>
          </p:cNvPicPr>
          <p:nvPr/>
        </p:nvPicPr>
        <p:blipFill>
          <a:blip r:embed="rId3"/>
          <a:stretch>
            <a:fillRect/>
          </a:stretch>
        </p:blipFill>
        <p:spPr>
          <a:xfrm>
            <a:off x="940721" y="1758989"/>
            <a:ext cx="2656755" cy="37586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26A276FB-9872-F45D-D3ED-BF578EBB5C35}"/>
              </a:ext>
            </a:extLst>
          </p:cNvPr>
          <p:cNvPicPr>
            <a:picLocks noGrp="1" noRot="1" noChangeAspect="1" noMove="1" noResize="1" noEditPoints="1" noAdjustHandles="1" noChangeArrowheads="1" noChangeShapeType="1" noCrop="1"/>
          </p:cNvPicPr>
          <p:nvPr/>
        </p:nvPicPr>
        <p:blipFill>
          <a:blip r:embed="rId4"/>
          <a:stretch>
            <a:fillRect/>
          </a:stretch>
        </p:blipFill>
        <p:spPr>
          <a:xfrm>
            <a:off x="7823318" y="1758989"/>
            <a:ext cx="2656755" cy="37674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a:extLst>
              <a:ext uri="{FF2B5EF4-FFF2-40B4-BE49-F238E27FC236}">
                <a16:creationId xmlns:a16="http://schemas.microsoft.com/office/drawing/2014/main" id="{26FE6B38-DA0D-7438-42C6-8ACDB2B66E8E}"/>
              </a:ext>
            </a:extLst>
          </p:cNvPr>
          <p:cNvPicPr>
            <a:picLocks noGrp="1" noRot="1" noChangeAspect="1" noMove="1" noResize="1" noEditPoints="1" noAdjustHandles="1" noChangeArrowheads="1" noChangeShapeType="1" noCrop="1"/>
          </p:cNvPicPr>
          <p:nvPr/>
        </p:nvPicPr>
        <p:blipFill>
          <a:blip r:embed="rId5"/>
          <a:stretch>
            <a:fillRect/>
          </a:stretch>
        </p:blipFill>
        <p:spPr>
          <a:xfrm>
            <a:off x="4427769" y="1758989"/>
            <a:ext cx="2645000" cy="37674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itle 1">
            <a:extLst>
              <a:ext uri="{FF2B5EF4-FFF2-40B4-BE49-F238E27FC236}">
                <a16:creationId xmlns:a16="http://schemas.microsoft.com/office/drawing/2014/main" id="{F569F82B-940C-2E4D-1D1B-015783451F4A}"/>
              </a:ext>
            </a:extLst>
          </p:cNvPr>
          <p:cNvSpPr txBox="1">
            <a:spLocks noGrp="1" noRot="1" noMove="1" noResize="1" noEditPoints="1" noAdjustHandles="1" noChangeArrowheads="1" noChangeShapeType="1"/>
          </p:cNvSpPr>
          <p:nvPr/>
        </p:nvSpPr>
        <p:spPr>
          <a:xfrm>
            <a:off x="448193" y="473421"/>
            <a:ext cx="1037113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GB" dirty="0">
                <a:latin typeface="HelveticaNeueLT Pro 55 Roman" panose="020B0604020202020204" pitchFamily="34" charset="0"/>
              </a:rPr>
              <a:t>Achieve the Weather Together award</a:t>
            </a:r>
          </a:p>
        </p:txBody>
      </p:sp>
      <p:pic>
        <p:nvPicPr>
          <p:cNvPr id="2" name="Picture 1" descr="An indicator showing the end of the slide and the start of the next.">
            <a:extLst>
              <a:ext uri="{FF2B5EF4-FFF2-40B4-BE49-F238E27FC236}">
                <a16:creationId xmlns:a16="http://schemas.microsoft.com/office/drawing/2014/main" id="{3EC9B081-E16C-00C2-BFEA-E52414FB8043}"/>
              </a:ext>
            </a:extLst>
          </p:cNvPr>
          <p:cNvPicPr>
            <a:picLocks noGrp="1" noRot="1" noChangeAspect="1" noMove="1" noResize="1" noEditPoints="1" noAdjustHandles="1" noChangeArrowheads="1" noChangeShapeType="1" noCrop="1"/>
          </p:cNvPicPr>
          <p:nvPr/>
        </p:nvPicPr>
        <p:blipFill rotWithShape="1">
          <a:blip r:embed="rId6" cstate="screen">
            <a:extLst>
              <a:ext uri="{28A0092B-C50C-407E-A947-70E740481C1C}">
                <a14:useLocalDpi xmlns:a14="http://schemas.microsoft.com/office/drawing/2010/main" val="0"/>
              </a:ext>
            </a:extLst>
          </a:blip>
          <a:srcRect t="9865"/>
          <a:stretch/>
        </p:blipFill>
        <p:spPr>
          <a:xfrm>
            <a:off x="10329461" y="67408"/>
            <a:ext cx="1184387" cy="615892"/>
          </a:xfrm>
          <a:prstGeom prst="rect">
            <a:avLst/>
          </a:prstGeom>
        </p:spPr>
      </p:pic>
      <p:sp>
        <p:nvSpPr>
          <p:cNvPr id="3" name="Title 2">
            <a:extLst>
              <a:ext uri="{FF2B5EF4-FFF2-40B4-BE49-F238E27FC236}">
                <a16:creationId xmlns:a16="http://schemas.microsoft.com/office/drawing/2014/main" id="{6F7CFE3D-431E-2B7C-FD96-F6E18A120F2D}"/>
              </a:ext>
            </a:extLst>
          </p:cNvPr>
          <p:cNvSpPr>
            <a:spLocks noGrp="1" noRot="1" noMove="1" noResize="1" noEditPoints="1" noAdjustHandles="1" noChangeArrowheads="1" noChangeShapeType="1"/>
          </p:cNvSpPr>
          <p:nvPr>
            <p:ph type="title" idx="4294967295"/>
          </p:nvPr>
        </p:nvSpPr>
        <p:spPr>
          <a:xfrm>
            <a:off x="679622" y="-1325563"/>
            <a:ext cx="10478529" cy="1325563"/>
          </a:xfrm>
        </p:spPr>
        <p:txBody>
          <a:bodyPr vert="horz" lIns="91440" tIns="45720" rIns="91440" bIns="45720" rtlCol="0" anchor="b">
            <a:normAutofit/>
          </a:bodyPr>
          <a:lstStyle/>
          <a:p>
            <a:r>
              <a:rPr lang="en-GB"/>
              <a:t>Achieve the Weather Together Award</a:t>
            </a:r>
          </a:p>
        </p:txBody>
      </p:sp>
    </p:spTree>
    <p:extLst>
      <p:ext uri="{BB962C8B-B14F-4D97-AF65-F5344CB8AC3E}">
        <p14:creationId xmlns:p14="http://schemas.microsoft.com/office/powerpoint/2010/main" val="3083366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1086F54-AC38-E5D5-FAE1-C6268FB4B796}"/>
              </a:ext>
            </a:extLst>
          </p:cNvPr>
          <p:cNvSpPr>
            <a:spLocks noGrp="1" noRot="1" noMove="1" noResize="1" noEditPoints="1" noAdjustHandles="1" noChangeArrowheads="1" noChangeShapeType="1"/>
          </p:cNvSpPr>
          <p:nvPr/>
        </p:nvSpPr>
        <p:spPr>
          <a:xfrm rot="21418234">
            <a:off x="7154244" y="1133364"/>
            <a:ext cx="1626670" cy="96253"/>
          </a:xfrm>
          <a:prstGeom prst="rect">
            <a:avLst/>
          </a:prstGeom>
          <a:solidFill>
            <a:srgbClr val="EE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A0E69ED-F481-370E-3BC8-F78D3F2724C6}"/>
              </a:ext>
            </a:extLst>
          </p:cNvPr>
          <p:cNvSpPr>
            <a:spLocks noGrp="1" noRot="1" noMove="1" noResize="1" noEditPoints="1" noAdjustHandles="1" noChangeArrowheads="1" noChangeShapeType="1"/>
          </p:cNvSpPr>
          <p:nvPr>
            <p:ph type="title"/>
          </p:nvPr>
        </p:nvSpPr>
        <p:spPr>
          <a:xfrm>
            <a:off x="346700" y="648875"/>
            <a:ext cx="10478529" cy="1325563"/>
          </a:xfrm>
        </p:spPr>
        <p:txBody>
          <a:bodyPr/>
          <a:lstStyle/>
          <a:p>
            <a:r>
              <a:rPr lang="en-GB">
                <a:latin typeface="HelveticaNeueLT Pro 55 Roman" panose="020B0604020202020204" pitchFamily="34" charset="0"/>
              </a:rPr>
              <a:t>Weather Together award – how’s it going?</a:t>
            </a:r>
          </a:p>
        </p:txBody>
      </p:sp>
      <p:sp>
        <p:nvSpPr>
          <p:cNvPr id="3" name="Content Placeholder 2">
            <a:extLst>
              <a:ext uri="{FF2B5EF4-FFF2-40B4-BE49-F238E27FC236}">
                <a16:creationId xmlns:a16="http://schemas.microsoft.com/office/drawing/2014/main" id="{2B7ABF1D-04FE-2602-6373-B1134F35FECE}"/>
              </a:ext>
            </a:extLst>
          </p:cNvPr>
          <p:cNvSpPr>
            <a:spLocks noGrp="1" noRot="1" noMove="1" noResize="1" noEditPoints="1" noAdjustHandles="1" noChangeArrowheads="1" noChangeShapeType="1"/>
          </p:cNvSpPr>
          <p:nvPr>
            <p:ph idx="4294967295"/>
          </p:nvPr>
        </p:nvSpPr>
        <p:spPr>
          <a:xfrm>
            <a:off x="439376" y="1974438"/>
            <a:ext cx="7504113" cy="4351337"/>
          </a:xfrm>
        </p:spPr>
        <p:txBody>
          <a:bodyPr>
            <a:normAutofit/>
          </a:bodyPr>
          <a:lstStyle/>
          <a:p>
            <a:pPr marL="0" indent="0">
              <a:lnSpc>
                <a:spcPct val="120000"/>
              </a:lnSpc>
              <a:buNone/>
            </a:pPr>
            <a:r>
              <a:rPr lang="en-GB" sz="2400" dirty="0">
                <a:latin typeface="HelveticaNeueLT Pro 55 Roman" panose="020B0604020202020204" pitchFamily="34" charset="0"/>
              </a:rPr>
              <a:t>If you’ve already made a start at working towards the award, take a moment to review how it’s going.</a:t>
            </a:r>
          </a:p>
          <a:p>
            <a:pPr lvl="1">
              <a:lnSpc>
                <a:spcPct val="120000"/>
              </a:lnSpc>
            </a:pPr>
            <a:r>
              <a:rPr lang="en-GB" sz="2400" dirty="0">
                <a:latin typeface="HelveticaNeueLT Pro 55 Roman" panose="020B0604020202020204" pitchFamily="34" charset="0"/>
              </a:rPr>
              <a:t>How have you shared information?</a:t>
            </a:r>
          </a:p>
          <a:p>
            <a:pPr lvl="1">
              <a:lnSpc>
                <a:spcPct val="120000"/>
              </a:lnSpc>
            </a:pPr>
            <a:r>
              <a:rPr lang="en-GB" sz="2400" dirty="0">
                <a:latin typeface="HelveticaNeueLT Pro 55 Roman" panose="020B0604020202020204" pitchFamily="34" charset="0"/>
              </a:rPr>
              <a:t>What worked?</a:t>
            </a:r>
          </a:p>
          <a:p>
            <a:pPr lvl="1">
              <a:lnSpc>
                <a:spcPct val="120000"/>
              </a:lnSpc>
            </a:pPr>
            <a:r>
              <a:rPr lang="en-GB" sz="2400" dirty="0">
                <a:latin typeface="HelveticaNeueLT Pro 55 Roman" panose="020B0604020202020204" pitchFamily="34" charset="0"/>
              </a:rPr>
              <a:t>What are you pleased with?</a:t>
            </a:r>
          </a:p>
          <a:p>
            <a:pPr lvl="1">
              <a:lnSpc>
                <a:spcPct val="120000"/>
              </a:lnSpc>
            </a:pPr>
            <a:r>
              <a:rPr lang="en-GB" sz="2400" dirty="0">
                <a:latin typeface="HelveticaNeueLT Pro 55 Roman" panose="020B0604020202020204" pitchFamily="34" charset="0"/>
              </a:rPr>
              <a:t>Is there anything you’d change for next time?</a:t>
            </a:r>
          </a:p>
          <a:p>
            <a:pPr lvl="1">
              <a:lnSpc>
                <a:spcPct val="120000"/>
              </a:lnSpc>
            </a:pPr>
            <a:r>
              <a:rPr lang="en-GB" sz="2400" dirty="0">
                <a:latin typeface="HelveticaNeueLT Pro 55 Roman" panose="020B0604020202020204" pitchFamily="34" charset="0"/>
              </a:rPr>
              <a:t>How is your progress towards the next certificate?</a:t>
            </a:r>
          </a:p>
          <a:p>
            <a:pPr>
              <a:lnSpc>
                <a:spcPct val="120000"/>
              </a:lnSpc>
            </a:pPr>
            <a:endParaRPr lang="en-GB" dirty="0">
              <a:latin typeface="HelveticaNeueLT Pro 55 Roman" panose="020B0604020202020204" pitchFamily="34" charset="0"/>
            </a:endParaRPr>
          </a:p>
        </p:txBody>
      </p:sp>
      <p:sp>
        <p:nvSpPr>
          <p:cNvPr id="7" name="TextBox 6">
            <a:extLst>
              <a:ext uri="{FF2B5EF4-FFF2-40B4-BE49-F238E27FC236}">
                <a16:creationId xmlns:a16="http://schemas.microsoft.com/office/drawing/2014/main" id="{00B1438A-1B1D-04A4-5FD5-1CD9E13417D2}"/>
              </a:ext>
            </a:extLst>
          </p:cNvPr>
          <p:cNvSpPr txBox="1">
            <a:spLocks noGrp="1" noRot="1" noMove="1" noResize="1" noEditPoints="1" noAdjustHandles="1" noChangeArrowheads="1" noChangeShapeType="1"/>
          </p:cNvSpPr>
          <p:nvPr/>
        </p:nvSpPr>
        <p:spPr>
          <a:xfrm rot="16200000">
            <a:off x="10639044" y="1019270"/>
            <a:ext cx="1948683" cy="584775"/>
          </a:xfrm>
          <a:prstGeom prst="rect">
            <a:avLst/>
          </a:prstGeom>
          <a:noFill/>
        </p:spPr>
        <p:txBody>
          <a:bodyPr wrap="square" rtlCol="0">
            <a:spAutoFit/>
          </a:bodyPr>
          <a:lstStyle/>
          <a:p>
            <a:r>
              <a:rPr lang="en-GB" sz="3200" b="1">
                <a:solidFill>
                  <a:srgbClr val="FF0000"/>
                </a:solidFill>
                <a:latin typeface="HelveticaNeueLT Pro 55 Roman" panose="020B0604020202020204"/>
              </a:rPr>
              <a:t>Review</a:t>
            </a:r>
          </a:p>
        </p:txBody>
      </p:sp>
      <p:pic>
        <p:nvPicPr>
          <p:cNvPr id="8" name="Picture 7">
            <a:extLst>
              <a:ext uri="{FF2B5EF4-FFF2-40B4-BE49-F238E27FC236}">
                <a16:creationId xmlns:a16="http://schemas.microsoft.com/office/drawing/2014/main" id="{3659B024-04F5-6653-701D-E4867FAB9BAA}"/>
              </a:ext>
            </a:extLst>
          </p:cNvPr>
          <p:cNvPicPr>
            <a:picLocks noGrp="1" noRot="1" noChangeAspect="1" noMove="1" noResize="1" noEditPoints="1" noAdjustHandles="1" noChangeArrowheads="1" noChangeShapeType="1" noCrop="1"/>
          </p:cNvPicPr>
          <p:nvPr/>
        </p:nvPicPr>
        <p:blipFill rotWithShape="1">
          <a:blip r:embed="rId3"/>
          <a:srcRect l="2557"/>
          <a:stretch/>
        </p:blipFill>
        <p:spPr>
          <a:xfrm>
            <a:off x="8439258" y="1855519"/>
            <a:ext cx="2670702" cy="38209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An indicator showing the end of the slide and the start of the next.">
            <a:extLst>
              <a:ext uri="{FF2B5EF4-FFF2-40B4-BE49-F238E27FC236}">
                <a16:creationId xmlns:a16="http://schemas.microsoft.com/office/drawing/2014/main" id="{E75BF97A-DAC4-C6B9-657F-B9601199461D}"/>
              </a:ext>
            </a:extLst>
          </p:cNvPr>
          <p:cNvPicPr>
            <a:picLocks noGrp="1" noRot="1" noChangeAspect="1" noMove="1" noResize="1" noEditPoints="1" noAdjustHandles="1" noChangeArrowheads="1" noChangeShapeType="1" noCrop="1"/>
          </p:cNvPicPr>
          <p:nvPr/>
        </p:nvPicPr>
        <p:blipFill rotWithShape="1">
          <a:blip r:embed="rId4" cstate="screen">
            <a:extLst>
              <a:ext uri="{28A0092B-C50C-407E-A947-70E740481C1C}">
                <a14:useLocalDpi xmlns:a14="http://schemas.microsoft.com/office/drawing/2010/main" val="0"/>
              </a:ext>
            </a:extLst>
          </a:blip>
          <a:srcRect t="9865"/>
          <a:stretch/>
        </p:blipFill>
        <p:spPr>
          <a:xfrm>
            <a:off x="10329461" y="67408"/>
            <a:ext cx="1184387" cy="615892"/>
          </a:xfrm>
          <a:prstGeom prst="rect">
            <a:avLst/>
          </a:prstGeom>
        </p:spPr>
      </p:pic>
    </p:spTree>
    <p:extLst>
      <p:ext uri="{BB962C8B-B14F-4D97-AF65-F5344CB8AC3E}">
        <p14:creationId xmlns:p14="http://schemas.microsoft.com/office/powerpoint/2010/main" val="3378682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05019F5-4630-EC41-B188-187EEA014D0B}"/>
              </a:ext>
            </a:extLst>
          </p:cNvPr>
          <p:cNvSpPr>
            <a:spLocks noGrp="1" noRot="1" noMove="1" noResize="1" noEditPoints="1" noAdjustHandles="1" noChangeArrowheads="1" noChangeShapeType="1"/>
          </p:cNvSpPr>
          <p:nvPr>
            <p:ph type="title" idx="4294967295"/>
          </p:nvPr>
        </p:nvSpPr>
        <p:spPr>
          <a:xfrm>
            <a:off x="408069" y="666268"/>
            <a:ext cx="10371138" cy="909683"/>
          </a:xfrm>
        </p:spPr>
        <p:txBody>
          <a:bodyPr/>
          <a:lstStyle/>
          <a:p>
            <a:r>
              <a:rPr lang="en-GB">
                <a:latin typeface="HelveticaNeueLT Pro 55 Roman" panose="020B0604020202020204" pitchFamily="34" charset="0"/>
              </a:rPr>
              <a:t>Take a moment to reflect</a:t>
            </a:r>
          </a:p>
        </p:txBody>
      </p:sp>
      <p:sp>
        <p:nvSpPr>
          <p:cNvPr id="5" name="Content Placeholder 4">
            <a:extLst>
              <a:ext uri="{FF2B5EF4-FFF2-40B4-BE49-F238E27FC236}">
                <a16:creationId xmlns:a16="http://schemas.microsoft.com/office/drawing/2014/main" id="{5AFB3791-3F07-081A-6C9F-96238B8667AB}"/>
              </a:ext>
            </a:extLst>
          </p:cNvPr>
          <p:cNvSpPr>
            <a:spLocks noGrp="1" noRot="1" noMove="1" noResize="1" noEditPoints="1" noAdjustHandles="1" noChangeArrowheads="1" noChangeShapeType="1"/>
          </p:cNvSpPr>
          <p:nvPr>
            <p:ph idx="4294967295"/>
          </p:nvPr>
        </p:nvSpPr>
        <p:spPr>
          <a:xfrm>
            <a:off x="408069" y="3936948"/>
            <a:ext cx="2703513" cy="1604963"/>
          </a:xfrm>
        </p:spPr>
        <p:txBody>
          <a:bodyPr>
            <a:normAutofit/>
          </a:bodyPr>
          <a:lstStyle/>
          <a:p>
            <a:pPr marL="0" indent="0" algn="ctr">
              <a:buNone/>
            </a:pPr>
            <a:r>
              <a:rPr lang="en-GB" sz="2400"/>
              <a:t>First, decide what you will do today to help </a:t>
            </a:r>
            <a:r>
              <a:rPr lang="en-GB" sz="2400" b="1"/>
              <a:t>yourself</a:t>
            </a:r>
            <a:r>
              <a:rPr lang="en-GB" sz="2400"/>
              <a:t>.</a:t>
            </a:r>
          </a:p>
        </p:txBody>
      </p:sp>
      <p:pic>
        <p:nvPicPr>
          <p:cNvPr id="8" name="Graphic 7" descr="Head with gears with solid fill">
            <a:extLst>
              <a:ext uri="{FF2B5EF4-FFF2-40B4-BE49-F238E27FC236}">
                <a16:creationId xmlns:a16="http://schemas.microsoft.com/office/drawing/2014/main" id="{10034ED5-77D7-39D9-7AD9-AE1C2C2E593D}"/>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9601" y="2082482"/>
            <a:ext cx="1960880" cy="1960880"/>
          </a:xfrm>
          <a:prstGeom prst="rect">
            <a:avLst/>
          </a:prstGeom>
        </p:spPr>
      </p:pic>
      <p:sp>
        <p:nvSpPr>
          <p:cNvPr id="20" name="Arrow: Striped Right 19">
            <a:extLst>
              <a:ext uri="{FF2B5EF4-FFF2-40B4-BE49-F238E27FC236}">
                <a16:creationId xmlns:a16="http://schemas.microsoft.com/office/drawing/2014/main" id="{68AB0EF7-AB9C-371F-18C0-FF4428F21937}"/>
              </a:ext>
            </a:extLst>
          </p:cNvPr>
          <p:cNvSpPr>
            <a:spLocks noGrp="1" noRot="1" noMove="1" noResize="1" noEditPoints="1" noAdjustHandles="1" noChangeArrowheads="1" noChangeShapeType="1"/>
          </p:cNvSpPr>
          <p:nvPr/>
        </p:nvSpPr>
        <p:spPr>
          <a:xfrm>
            <a:off x="3088907" y="2679265"/>
            <a:ext cx="1066800" cy="706280"/>
          </a:xfrm>
          <a:prstGeom prst="stripedRightArrow">
            <a:avLst/>
          </a:prstGeom>
          <a:solidFill>
            <a:srgbClr val="EE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Graphic 1" descr="Head with gears with solid fill">
            <a:extLst>
              <a:ext uri="{FF2B5EF4-FFF2-40B4-BE49-F238E27FC236}">
                <a16:creationId xmlns:a16="http://schemas.microsoft.com/office/drawing/2014/main" id="{83E264F4-69F5-3DE3-BCAE-08A6932C5F9F}"/>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26188" y="2112292"/>
            <a:ext cx="1777463" cy="1777463"/>
          </a:xfrm>
          <a:prstGeom prst="rect">
            <a:avLst/>
          </a:prstGeom>
        </p:spPr>
      </p:pic>
      <p:sp>
        <p:nvSpPr>
          <p:cNvPr id="6" name="Content Placeholder 4">
            <a:extLst>
              <a:ext uri="{FF2B5EF4-FFF2-40B4-BE49-F238E27FC236}">
                <a16:creationId xmlns:a16="http://schemas.microsoft.com/office/drawing/2014/main" id="{B77544CE-9841-367D-EBA8-37317AA229D9}"/>
              </a:ext>
            </a:extLst>
          </p:cNvPr>
          <p:cNvSpPr txBox="1">
            <a:spLocks noGrp="1" noRot="1" noMove="1" noResize="1" noEditPoints="1" noAdjustHandles="1" noChangeArrowheads="1" noChangeShapeType="1"/>
          </p:cNvSpPr>
          <p:nvPr/>
        </p:nvSpPr>
        <p:spPr>
          <a:xfrm>
            <a:off x="4497371" y="3999594"/>
            <a:ext cx="2703708" cy="1604557"/>
          </a:xfrm>
          <a:prstGeom prst="rect">
            <a:avLst/>
          </a:prstGeom>
        </p:spPr>
        <p:txBody>
          <a:bodyPr vert="horz" lIns="91440" tIns="45720" rIns="91440" bIns="45720" rtlCol="0">
            <a:normAutofit lnSpcReduction="10000"/>
          </a:bodyPr>
          <a:lstStyle>
            <a:lvl1pPr marL="457200" indent="-457200" algn="l" defTabSz="914409" rtl="0" eaLnBrk="1" latinLnBrk="0" hangingPunct="1">
              <a:lnSpc>
                <a:spcPct val="90000"/>
              </a:lnSpc>
              <a:spcBef>
                <a:spcPts val="1000"/>
              </a:spcBef>
              <a:buClr>
                <a:srgbClr val="EE2A24"/>
              </a:buClr>
              <a:buFont typeface="Calibri" panose="020F0502020204030204" pitchFamily="34" charset="0"/>
              <a:buChar char="-"/>
              <a:defRPr sz="2800" kern="1200">
                <a:solidFill>
                  <a:schemeClr val="tx1"/>
                </a:solidFill>
                <a:latin typeface="+mn-lt"/>
                <a:ea typeface="+mn-ea"/>
                <a:cs typeface="+mn-cs"/>
              </a:defRPr>
            </a:lvl1pPr>
            <a:lvl2pPr marL="685807" indent="-228602" algn="l" defTabSz="914409" rtl="0" eaLnBrk="1" latinLnBrk="0" hangingPunct="1">
              <a:lnSpc>
                <a:spcPct val="90000"/>
              </a:lnSpc>
              <a:spcBef>
                <a:spcPts val="499"/>
              </a:spcBef>
              <a:buClr>
                <a:srgbClr val="EE2A24"/>
              </a:buClr>
              <a:buFont typeface="Calibri" panose="020F0502020204030204" pitchFamily="34" charset="0"/>
              <a:buChar char="–"/>
              <a:defRPr sz="2401" kern="1200">
                <a:solidFill>
                  <a:schemeClr val="tx1"/>
                </a:solidFill>
                <a:latin typeface="+mn-lt"/>
                <a:ea typeface="+mn-ea"/>
                <a:cs typeface="+mn-cs"/>
              </a:defRPr>
            </a:lvl2pPr>
            <a:lvl3pPr marL="1143013" indent="-228602" algn="l" defTabSz="914409" rtl="0" eaLnBrk="1" latinLnBrk="0" hangingPunct="1">
              <a:lnSpc>
                <a:spcPct val="90000"/>
              </a:lnSpc>
              <a:spcBef>
                <a:spcPts val="499"/>
              </a:spcBef>
              <a:buClr>
                <a:srgbClr val="EE2A24"/>
              </a:buClr>
              <a:buFont typeface="Calibri" panose="020F0502020204030204" pitchFamily="34" charset="0"/>
              <a:buChar char="–"/>
              <a:defRPr sz="2000" kern="1200">
                <a:solidFill>
                  <a:schemeClr val="tx1"/>
                </a:solidFill>
                <a:latin typeface="+mn-lt"/>
                <a:ea typeface="+mn-ea"/>
                <a:cs typeface="+mn-cs"/>
              </a:defRPr>
            </a:lvl3pPr>
            <a:lvl4pPr marL="1600217"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4pPr>
            <a:lvl5pPr marL="2057422"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5pPr>
            <a:lvl6pPr marL="251462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831"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903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6242"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Calibri" panose="020F0502020204030204" pitchFamily="34" charset="0"/>
              <a:buNone/>
            </a:pPr>
            <a:r>
              <a:rPr lang="en-GB" sz="2400">
                <a:latin typeface="Arial" panose="020B0604020202020204" pitchFamily="34" charset="0"/>
                <a:cs typeface="Arial" panose="020B0604020202020204" pitchFamily="34" charset="0"/>
              </a:rPr>
              <a:t>Next, decide how you will earn points and </a:t>
            </a:r>
            <a:r>
              <a:rPr lang="en-GB" sz="2400" b="1">
                <a:latin typeface="Arial" panose="020B0604020202020204" pitchFamily="34" charset="0"/>
                <a:cs typeface="Arial" panose="020B0604020202020204" pitchFamily="34" charset="0"/>
              </a:rPr>
              <a:t>help others </a:t>
            </a:r>
            <a:r>
              <a:rPr lang="en-GB" sz="2400">
                <a:latin typeface="Arial" panose="020B0604020202020204" pitchFamily="34" charset="0"/>
                <a:cs typeface="Arial" panose="020B0604020202020204" pitchFamily="34" charset="0"/>
              </a:rPr>
              <a:t>by sharing your work.</a:t>
            </a:r>
          </a:p>
        </p:txBody>
      </p:sp>
      <p:sp>
        <p:nvSpPr>
          <p:cNvPr id="14" name="Arrow: Striped Right 13">
            <a:extLst>
              <a:ext uri="{FF2B5EF4-FFF2-40B4-BE49-F238E27FC236}">
                <a16:creationId xmlns:a16="http://schemas.microsoft.com/office/drawing/2014/main" id="{116EADE1-58AB-A7D1-06BD-F5CB38933F40}"/>
              </a:ext>
            </a:extLst>
          </p:cNvPr>
          <p:cNvSpPr>
            <a:spLocks noGrp="1" noRot="1" noMove="1" noResize="1" noEditPoints="1" noAdjustHandles="1" noChangeArrowheads="1" noChangeShapeType="1"/>
          </p:cNvSpPr>
          <p:nvPr/>
        </p:nvSpPr>
        <p:spPr>
          <a:xfrm>
            <a:off x="7013207" y="2679265"/>
            <a:ext cx="1066800" cy="706280"/>
          </a:xfrm>
          <a:prstGeom prst="stripedRightArrow">
            <a:avLst/>
          </a:prstGeom>
          <a:solidFill>
            <a:srgbClr val="EE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Content Placeholder 4">
            <a:extLst>
              <a:ext uri="{FF2B5EF4-FFF2-40B4-BE49-F238E27FC236}">
                <a16:creationId xmlns:a16="http://schemas.microsoft.com/office/drawing/2014/main" id="{55F16AA6-F7E9-B278-D3B0-20B3A426A4D5}"/>
              </a:ext>
            </a:extLst>
          </p:cNvPr>
          <p:cNvSpPr txBox="1">
            <a:spLocks noGrp="1" noRot="1" noMove="1" noResize="1" noEditPoints="1" noAdjustHandles="1" noChangeArrowheads="1" noChangeShapeType="1"/>
          </p:cNvSpPr>
          <p:nvPr/>
        </p:nvSpPr>
        <p:spPr>
          <a:xfrm>
            <a:off x="8301239" y="3908362"/>
            <a:ext cx="2816986" cy="1430885"/>
          </a:xfrm>
          <a:prstGeom prst="rect">
            <a:avLst/>
          </a:prstGeom>
        </p:spPr>
        <p:txBody>
          <a:bodyPr vert="horz" lIns="91440" tIns="45720" rIns="91440" bIns="45720" rtlCol="0">
            <a:normAutofit/>
          </a:bodyPr>
          <a:lstStyle>
            <a:lvl1pPr marL="457200" indent="-457200" algn="l" defTabSz="914409" rtl="0" eaLnBrk="1" latinLnBrk="0" hangingPunct="1">
              <a:lnSpc>
                <a:spcPct val="90000"/>
              </a:lnSpc>
              <a:spcBef>
                <a:spcPts val="1000"/>
              </a:spcBef>
              <a:buClr>
                <a:srgbClr val="EE2A24"/>
              </a:buClr>
              <a:buFont typeface="Calibri" panose="020F0502020204030204" pitchFamily="34" charset="0"/>
              <a:buChar char="-"/>
              <a:defRPr sz="2800" kern="1200">
                <a:solidFill>
                  <a:schemeClr val="tx1"/>
                </a:solidFill>
                <a:latin typeface="+mn-lt"/>
                <a:ea typeface="+mn-ea"/>
                <a:cs typeface="+mn-cs"/>
              </a:defRPr>
            </a:lvl1pPr>
            <a:lvl2pPr marL="685807" indent="-228602" algn="l" defTabSz="914409" rtl="0" eaLnBrk="1" latinLnBrk="0" hangingPunct="1">
              <a:lnSpc>
                <a:spcPct val="90000"/>
              </a:lnSpc>
              <a:spcBef>
                <a:spcPts val="499"/>
              </a:spcBef>
              <a:buClr>
                <a:srgbClr val="EE2A24"/>
              </a:buClr>
              <a:buFont typeface="Calibri" panose="020F0502020204030204" pitchFamily="34" charset="0"/>
              <a:buChar char="–"/>
              <a:defRPr sz="2401" kern="1200">
                <a:solidFill>
                  <a:schemeClr val="tx1"/>
                </a:solidFill>
                <a:latin typeface="+mn-lt"/>
                <a:ea typeface="+mn-ea"/>
                <a:cs typeface="+mn-cs"/>
              </a:defRPr>
            </a:lvl2pPr>
            <a:lvl3pPr marL="1143013" indent="-228602" algn="l" defTabSz="914409" rtl="0" eaLnBrk="1" latinLnBrk="0" hangingPunct="1">
              <a:lnSpc>
                <a:spcPct val="90000"/>
              </a:lnSpc>
              <a:spcBef>
                <a:spcPts val="499"/>
              </a:spcBef>
              <a:buClr>
                <a:srgbClr val="EE2A24"/>
              </a:buClr>
              <a:buFont typeface="Calibri" panose="020F0502020204030204" pitchFamily="34" charset="0"/>
              <a:buChar char="–"/>
              <a:defRPr sz="2000" kern="1200">
                <a:solidFill>
                  <a:schemeClr val="tx1"/>
                </a:solidFill>
                <a:latin typeface="+mn-lt"/>
                <a:ea typeface="+mn-ea"/>
                <a:cs typeface="+mn-cs"/>
              </a:defRPr>
            </a:lvl3pPr>
            <a:lvl4pPr marL="1600217"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4pPr>
            <a:lvl5pPr marL="2057422"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5pPr>
            <a:lvl6pPr marL="251462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831"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903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6242"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400">
                <a:latin typeface="Arial" panose="020B0604020202020204" pitchFamily="34" charset="0"/>
                <a:cs typeface="Arial" panose="020B0604020202020204" pitchFamily="34" charset="0"/>
              </a:rPr>
              <a:t>Then, share your ideas with the group.</a:t>
            </a:r>
          </a:p>
        </p:txBody>
      </p:sp>
      <p:pic>
        <p:nvPicPr>
          <p:cNvPr id="10" name="Graphic 9" descr="Share with solid fill">
            <a:extLst>
              <a:ext uri="{FF2B5EF4-FFF2-40B4-BE49-F238E27FC236}">
                <a16:creationId xmlns:a16="http://schemas.microsoft.com/office/drawing/2014/main" id="{974663AB-92DA-602A-2CD1-39472E3261E6}"/>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237428" y="1645693"/>
            <a:ext cx="2580353" cy="2580353"/>
          </a:xfrm>
          <a:prstGeom prst="rect">
            <a:avLst/>
          </a:prstGeom>
        </p:spPr>
      </p:pic>
      <p:pic>
        <p:nvPicPr>
          <p:cNvPr id="11" name="Picture 12" descr="Head icon with white circle inside. ">
            <a:extLst>
              <a:ext uri="{FF2B5EF4-FFF2-40B4-BE49-F238E27FC236}">
                <a16:creationId xmlns:a16="http://schemas.microsoft.com/office/drawing/2014/main" id="{1E552C53-62B0-4B2F-C1A4-0CABF03394D2}"/>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p:nvPicPr>
        <p:blipFill>
          <a:blip r:embed="rId7"/>
          <a:stretch>
            <a:fillRect/>
          </a:stretch>
        </p:blipFill>
        <p:spPr>
          <a:xfrm>
            <a:off x="679531" y="1999768"/>
            <a:ext cx="2505076" cy="1889987"/>
          </a:xfrm>
          <a:prstGeom prst="rect">
            <a:avLst/>
          </a:prstGeom>
        </p:spPr>
      </p:pic>
      <p:sp>
        <p:nvSpPr>
          <p:cNvPr id="13" name="TextBox 12">
            <a:extLst>
              <a:ext uri="{FF2B5EF4-FFF2-40B4-BE49-F238E27FC236}">
                <a16:creationId xmlns:a16="http://schemas.microsoft.com/office/drawing/2014/main" id="{36CBC9A0-53DE-69B7-8961-69BD47D4931C}"/>
              </a:ext>
            </a:extLst>
          </p:cNvPr>
          <p:cNvSpPr txBox="1">
            <a:spLocks noGrp="1" noRot="1" noMove="1" noResize="1" noEditPoints="1" noAdjustHandles="1" noChangeArrowheads="1" noChangeShapeType="1"/>
          </p:cNvSpPr>
          <p:nvPr/>
        </p:nvSpPr>
        <p:spPr>
          <a:xfrm rot="16200000">
            <a:off x="10665627" y="992689"/>
            <a:ext cx="1895519" cy="584775"/>
          </a:xfrm>
          <a:prstGeom prst="rect">
            <a:avLst/>
          </a:prstGeom>
          <a:noFill/>
        </p:spPr>
        <p:txBody>
          <a:bodyPr wrap="square" rtlCol="0">
            <a:spAutoFit/>
          </a:bodyPr>
          <a:lstStyle/>
          <a:p>
            <a:r>
              <a:rPr lang="en-GB" sz="3200" b="1">
                <a:solidFill>
                  <a:srgbClr val="FF0000"/>
                </a:solidFill>
                <a:latin typeface="HelveticaNeueLT Pro 55 Roman" panose="020B0604020202020204"/>
              </a:rPr>
              <a:t>Reflect</a:t>
            </a:r>
          </a:p>
        </p:txBody>
      </p:sp>
      <p:pic>
        <p:nvPicPr>
          <p:cNvPr id="18" name="Graphic 17" descr="Checkmark with solid fill">
            <a:extLst>
              <a:ext uri="{FF2B5EF4-FFF2-40B4-BE49-F238E27FC236}">
                <a16:creationId xmlns:a16="http://schemas.microsoft.com/office/drawing/2014/main" id="{B1B6CC2E-D489-5CBB-EE5F-613F627DA2E7}"/>
              </a:ext>
            </a:extLst>
          </p:cNvPr>
          <p:cNvPicPr>
            <a:picLocks noGrp="1" noRot="1" noChangeAspect="1" noMove="1" noResize="1" noEditPoints="1" noAdjustHandles="1" noChangeArrowheads="1" noChangeShapeType="1" noCrop="1"/>
          </p:cNvPicPr>
          <p:nvPr/>
        </p:nvPicPr>
        <p:blipFill>
          <a:blip r:embed="rId8" cstate="screen">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936977" y="3229161"/>
            <a:ext cx="494928" cy="494928"/>
          </a:xfrm>
          <a:prstGeom prst="rect">
            <a:avLst/>
          </a:prstGeom>
        </p:spPr>
      </p:pic>
      <p:pic>
        <p:nvPicPr>
          <p:cNvPr id="21" name="Graphic 20" descr="Checkmark with solid fill">
            <a:extLst>
              <a:ext uri="{FF2B5EF4-FFF2-40B4-BE49-F238E27FC236}">
                <a16:creationId xmlns:a16="http://schemas.microsoft.com/office/drawing/2014/main" id="{BB481587-A7E4-D8FE-2C39-CBE809014800}"/>
              </a:ext>
            </a:extLst>
          </p:cNvPr>
          <p:cNvPicPr>
            <a:picLocks noGrp="1" noRot="1" noChangeAspect="1" noMove="1" noResize="1" noEditPoints="1" noAdjustHandles="1" noChangeArrowheads="1" noChangeShapeType="1" noCrop="1"/>
          </p:cNvPicPr>
          <p:nvPr/>
        </p:nvPicPr>
        <p:blipFill>
          <a:blip r:embed="rId8" cstate="screen">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936977" y="2112292"/>
            <a:ext cx="494928" cy="494928"/>
          </a:xfrm>
          <a:prstGeom prst="rect">
            <a:avLst/>
          </a:prstGeom>
        </p:spPr>
      </p:pic>
      <p:pic>
        <p:nvPicPr>
          <p:cNvPr id="3" name="Picture 2" descr="An indicator showing the end of the slide and the start of the next.">
            <a:extLst>
              <a:ext uri="{FF2B5EF4-FFF2-40B4-BE49-F238E27FC236}">
                <a16:creationId xmlns:a16="http://schemas.microsoft.com/office/drawing/2014/main" id="{F7F93D08-39DF-2AF9-402E-0FA350FBD005}"/>
              </a:ext>
            </a:extLst>
          </p:cNvPr>
          <p:cNvPicPr>
            <a:picLocks noGrp="1" noRot="1" noChangeAspect="1" noMove="1" noResize="1" noEditPoints="1" noAdjustHandles="1" noChangeArrowheads="1" noChangeShapeType="1" noCrop="1"/>
          </p:cNvPicPr>
          <p:nvPr/>
        </p:nvPicPr>
        <p:blipFill rotWithShape="1">
          <a:blip r:embed="rId10" cstate="screen">
            <a:extLst>
              <a:ext uri="{28A0092B-C50C-407E-A947-70E740481C1C}">
                <a14:useLocalDpi xmlns:a14="http://schemas.microsoft.com/office/drawing/2010/main" val="0"/>
              </a:ext>
            </a:extLst>
          </a:blip>
          <a:srcRect t="9865"/>
          <a:stretch/>
        </p:blipFill>
        <p:spPr>
          <a:xfrm>
            <a:off x="10329461" y="67408"/>
            <a:ext cx="1184387" cy="615892"/>
          </a:xfrm>
          <a:prstGeom prst="rect">
            <a:avLst/>
          </a:prstGeom>
        </p:spPr>
      </p:pic>
    </p:spTree>
    <p:extLst>
      <p:ext uri="{BB962C8B-B14F-4D97-AF65-F5344CB8AC3E}">
        <p14:creationId xmlns:p14="http://schemas.microsoft.com/office/powerpoint/2010/main" val="460007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CAF593D1-FB8B-D7DE-5BEB-77F8F9E983E6}"/>
              </a:ext>
            </a:extLst>
          </p:cNvPr>
          <p:cNvPicPr>
            <a:picLocks noGrp="1" noRo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val="0"/>
              </a:ext>
            </a:extLst>
          </a:blip>
          <a:srcRect/>
          <a:stretch/>
        </p:blipFill>
        <p:spPr bwMode="auto">
          <a:xfrm>
            <a:off x="678152" y="263117"/>
            <a:ext cx="10479088" cy="5484098"/>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F4640FA4-90D8-DECD-92ED-42C91386F555}"/>
              </a:ext>
            </a:extLst>
          </p:cNvPr>
          <p:cNvSpPr>
            <a:spLocks noGrp="1" noRot="1" noMove="1" noResize="1" noEditPoints="1" noAdjustHandles="1" noChangeArrowheads="1" noChangeShapeType="1"/>
          </p:cNvSpPr>
          <p:nvPr>
            <p:ph type="title" idx="4294967295"/>
          </p:nvPr>
        </p:nvSpPr>
        <p:spPr>
          <a:xfrm>
            <a:off x="0" y="-1325563"/>
            <a:ext cx="10479088" cy="1325563"/>
          </a:xfrm>
        </p:spPr>
        <p:txBody>
          <a:bodyPr vert="horz" lIns="91440" tIns="45720" rIns="91440" bIns="45720" rtlCol="0" anchor="b">
            <a:normAutofit/>
          </a:bodyPr>
          <a:lstStyle/>
          <a:p>
            <a:r>
              <a:rPr lang="en-GB"/>
              <a:t>Big question</a:t>
            </a:r>
          </a:p>
        </p:txBody>
      </p:sp>
      <p:sp>
        <p:nvSpPr>
          <p:cNvPr id="2" name="TextBox 1">
            <a:extLst>
              <a:ext uri="{FF2B5EF4-FFF2-40B4-BE49-F238E27FC236}">
                <a16:creationId xmlns:a16="http://schemas.microsoft.com/office/drawing/2014/main" id="{C8ECA51D-48C6-5AF4-2C65-E04AFD288AEB}"/>
              </a:ext>
            </a:extLst>
          </p:cNvPr>
          <p:cNvSpPr txBox="1">
            <a:spLocks noGrp="1" noRot="1" noMove="1" noResize="1" noEditPoints="1" noAdjustHandles="1" noChangeArrowheads="1" noChangeShapeType="1"/>
          </p:cNvSpPr>
          <p:nvPr/>
        </p:nvSpPr>
        <p:spPr>
          <a:xfrm rot="16200000">
            <a:off x="10149081" y="1487969"/>
            <a:ext cx="2886077" cy="584775"/>
          </a:xfrm>
          <a:prstGeom prst="rect">
            <a:avLst/>
          </a:prstGeom>
          <a:noFill/>
        </p:spPr>
        <p:txBody>
          <a:bodyPr wrap="square" rtlCol="0">
            <a:spAutoFit/>
          </a:bodyPr>
          <a:lstStyle/>
          <a:p>
            <a:r>
              <a:rPr lang="en-GB" sz="3200" b="1">
                <a:solidFill>
                  <a:srgbClr val="FF0000"/>
                </a:solidFill>
                <a:latin typeface="HelveticaNeueLT Pro 55 Roman" panose="020B0604020202020204"/>
              </a:rPr>
              <a:t>Big question</a:t>
            </a:r>
          </a:p>
        </p:txBody>
      </p:sp>
      <p:pic>
        <p:nvPicPr>
          <p:cNvPr id="18" name="Picture 17" descr="A large question mark">
            <a:extLst>
              <a:ext uri="{FF2B5EF4-FFF2-40B4-BE49-F238E27FC236}">
                <a16:creationId xmlns:a16="http://schemas.microsoft.com/office/drawing/2014/main" id="{2AA7C2FA-77AB-5457-8BC8-0106FA776226}"/>
              </a:ext>
            </a:extLst>
          </p:cNvPr>
          <p:cNvPicPr>
            <a:picLocks noGrp="1" noRot="1" noChangeAspec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val="0"/>
              </a:ext>
            </a:extLst>
          </a:blip>
          <a:stretch>
            <a:fillRect/>
          </a:stretch>
        </p:blipFill>
        <p:spPr>
          <a:xfrm>
            <a:off x="472988" y="1015233"/>
            <a:ext cx="4940928" cy="4134695"/>
          </a:xfrm>
          <a:prstGeom prst="rect">
            <a:avLst/>
          </a:prstGeom>
        </p:spPr>
      </p:pic>
      <p:grpSp>
        <p:nvGrpSpPr>
          <p:cNvPr id="6" name="Group 5" descr="A box containing the question: how can eco-anxiety affect a person?">
            <a:extLst>
              <a:ext uri="{FF2B5EF4-FFF2-40B4-BE49-F238E27FC236}">
                <a16:creationId xmlns:a16="http://schemas.microsoft.com/office/drawing/2014/main" id="{ACCA9206-C079-487F-4B22-8693B7E98672}"/>
              </a:ext>
            </a:extLst>
          </p:cNvPr>
          <p:cNvGrpSpPr>
            <a:grpSpLocks noGrp="1" noUngrp="1" noRot="1" noMove="1" noResize="1"/>
          </p:cNvGrpSpPr>
          <p:nvPr/>
        </p:nvGrpSpPr>
        <p:grpSpPr>
          <a:xfrm>
            <a:off x="8077198" y="2861138"/>
            <a:ext cx="3182221" cy="2886077"/>
            <a:chOff x="8055755" y="2861138"/>
            <a:chExt cx="3203671" cy="2886077"/>
          </a:xfrm>
        </p:grpSpPr>
        <p:sp>
          <p:nvSpPr>
            <p:cNvPr id="4" name="Rectangle 3">
              <a:extLst>
                <a:ext uri="{FF2B5EF4-FFF2-40B4-BE49-F238E27FC236}">
                  <a16:creationId xmlns:a16="http://schemas.microsoft.com/office/drawing/2014/main" id="{98B7657A-020A-1904-5D1E-46F2D9C5EA4F}"/>
                </a:ext>
              </a:extLst>
            </p:cNvPr>
            <p:cNvSpPr>
              <a:spLocks noGrp="1" noRot="1" noMove="1" noResize="1" noEditPoints="1" noAdjustHandles="1" noChangeArrowheads="1" noChangeShapeType="1"/>
            </p:cNvSpPr>
            <p:nvPr/>
          </p:nvSpPr>
          <p:spPr>
            <a:xfrm>
              <a:off x="8055755" y="2861138"/>
              <a:ext cx="3203671" cy="28860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Content Placeholder 5">
              <a:extLst>
                <a:ext uri="{FF2B5EF4-FFF2-40B4-BE49-F238E27FC236}">
                  <a16:creationId xmlns:a16="http://schemas.microsoft.com/office/drawing/2014/main" id="{D3640B6C-28BF-5E91-F761-D3C80198E2D6}"/>
                </a:ext>
              </a:extLst>
            </p:cNvPr>
            <p:cNvSpPr txBox="1">
              <a:spLocks noGrp="1" noRot="1" noMove="1" noResize="1" noEditPoints="1" noAdjustHandles="1" noChangeArrowheads="1" noChangeShapeType="1"/>
            </p:cNvSpPr>
            <p:nvPr/>
          </p:nvSpPr>
          <p:spPr>
            <a:xfrm>
              <a:off x="8153394" y="3223395"/>
              <a:ext cx="3065453" cy="247877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GB" sz="2400">
                  <a:latin typeface="HelveticaNeueLT Pro 65 Md" panose="020B0804020202020204" pitchFamily="34" charset="0"/>
                </a:rPr>
                <a:t>Why is it important to </a:t>
              </a:r>
              <a:r>
                <a:rPr lang="en-GB" sz="2400" b="1">
                  <a:solidFill>
                    <a:srgbClr val="FF0000"/>
                  </a:solidFill>
                  <a:latin typeface="HelveticaNeueLT Pro 65 Md" panose="020B0804020202020204" pitchFamily="34" charset="0"/>
                </a:rPr>
                <a:t>share</a:t>
              </a:r>
              <a:r>
                <a:rPr lang="en-GB" sz="2400">
                  <a:latin typeface="HelveticaNeueLT Pro 65 Md" panose="020B0804020202020204" pitchFamily="34" charset="0"/>
                </a:rPr>
                <a:t> ways to prepare and cope with a heatwave with the people </a:t>
              </a:r>
              <a:r>
                <a:rPr lang="en-GB" sz="2400" b="1">
                  <a:latin typeface="HelveticaNeueLT Pro 65 Md" panose="020B0804020202020204" pitchFamily="34" charset="0"/>
                </a:rPr>
                <a:t>you</a:t>
              </a:r>
              <a:r>
                <a:rPr lang="en-GB" sz="2400">
                  <a:latin typeface="HelveticaNeueLT Pro 65 Md" panose="020B0804020202020204" pitchFamily="34" charset="0"/>
                </a:rPr>
                <a:t> know?</a:t>
              </a:r>
            </a:p>
          </p:txBody>
        </p:sp>
      </p:grpSp>
      <p:pic>
        <p:nvPicPr>
          <p:cNvPr id="9" name="Picture 8" descr="An indicator showing the end of the slide and the start of the next.">
            <a:extLst>
              <a:ext uri="{FF2B5EF4-FFF2-40B4-BE49-F238E27FC236}">
                <a16:creationId xmlns:a16="http://schemas.microsoft.com/office/drawing/2014/main" id="{B44679E8-2992-500F-450B-C0D59119B69A}"/>
              </a:ext>
            </a:extLst>
          </p:cNvPr>
          <p:cNvPicPr>
            <a:picLocks noGrp="1" noRot="1" noChangeAspect="1" noMove="1" noResize="1" noEditPoints="1" noAdjustHandles="1" noChangeArrowheads="1" noChangeShapeType="1" noCrop="1"/>
          </p:cNvPicPr>
          <p:nvPr/>
        </p:nvPicPr>
        <p:blipFill rotWithShape="1">
          <a:blip r:embed="rId5" cstate="screen">
            <a:extLst>
              <a:ext uri="{28A0092B-C50C-407E-A947-70E740481C1C}">
                <a14:useLocalDpi xmlns:a14="http://schemas.microsoft.com/office/drawing/2010/main" val="0"/>
              </a:ext>
            </a:extLst>
          </a:blip>
          <a:srcRect t="9865"/>
          <a:stretch/>
        </p:blipFill>
        <p:spPr>
          <a:xfrm>
            <a:off x="10329461" y="67408"/>
            <a:ext cx="1184387" cy="615892"/>
          </a:xfrm>
          <a:prstGeom prst="rect">
            <a:avLst/>
          </a:prstGeom>
        </p:spPr>
      </p:pic>
    </p:spTree>
    <p:extLst>
      <p:ext uri="{BB962C8B-B14F-4D97-AF65-F5344CB8AC3E}">
        <p14:creationId xmlns:p14="http://schemas.microsoft.com/office/powerpoint/2010/main" val="298726889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7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78000">
                                          <p:cBhvr additive="base">
                                            <p:cTn id="7" dur="2100" fill="hold"/>
                                            <p:tgtEl>
                                              <p:spTgt spid="6"/>
                                            </p:tgtEl>
                                            <p:attrNameLst>
                                              <p:attrName>ppt_x</p:attrName>
                                            </p:attrNameLst>
                                          </p:cBhvr>
                                          <p:tavLst>
                                            <p:tav tm="0">
                                              <p:val>
                                                <p:strVal val="1+#ppt_w/2"/>
                                              </p:val>
                                            </p:tav>
                                            <p:tav tm="100000">
                                              <p:val>
                                                <p:strVal val="#ppt_x"/>
                                              </p:val>
                                            </p:tav>
                                          </p:tavLst>
                                        </p:anim>
                                        <p:anim calcmode="lin" valueType="num" p14:bounceEnd="78000">
                                          <p:cBhvr additive="base">
                                            <p:cTn id="8" dur="21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2100"/>
                                </p:stCondLst>
                                <p:childTnLst>
                                  <p:par>
                                    <p:cTn id="10" presetID="14" presetClass="entr" presetSubtype="10" fill="hold" nodeType="afterEffect">
                                      <p:stCondLst>
                                        <p:cond delay="400"/>
                                      </p:stCondLst>
                                      <p:childTnLst>
                                        <p:set>
                                          <p:cBhvr>
                                            <p:cTn id="11" dur="1" fill="hold">
                                              <p:stCondLst>
                                                <p:cond delay="0"/>
                                              </p:stCondLst>
                                            </p:cTn>
                                            <p:tgtEl>
                                              <p:spTgt spid="18"/>
                                            </p:tgtEl>
                                            <p:attrNameLst>
                                              <p:attrName>style.visibility</p:attrName>
                                            </p:attrNameLst>
                                          </p:cBhvr>
                                          <p:to>
                                            <p:strVal val="visible"/>
                                          </p:to>
                                        </p:set>
                                        <p:animEffect transition="in" filter="randombar(horizontal)">
                                          <p:cBhvr>
                                            <p:cTn id="12" dur="14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100" fill="hold"/>
                                            <p:tgtEl>
                                              <p:spTgt spid="6"/>
                                            </p:tgtEl>
                                            <p:attrNameLst>
                                              <p:attrName>ppt_x</p:attrName>
                                            </p:attrNameLst>
                                          </p:cBhvr>
                                          <p:tavLst>
                                            <p:tav tm="0">
                                              <p:val>
                                                <p:strVal val="1+#ppt_w/2"/>
                                              </p:val>
                                            </p:tav>
                                            <p:tav tm="100000">
                                              <p:val>
                                                <p:strVal val="#ppt_x"/>
                                              </p:val>
                                            </p:tav>
                                          </p:tavLst>
                                        </p:anim>
                                        <p:anim calcmode="lin" valueType="num">
                                          <p:cBhvr additive="base">
                                            <p:cTn id="8" dur="21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2100"/>
                                </p:stCondLst>
                                <p:childTnLst>
                                  <p:par>
                                    <p:cTn id="10" presetID="14" presetClass="entr" presetSubtype="10" fill="hold" nodeType="afterEffect">
                                      <p:stCondLst>
                                        <p:cond delay="400"/>
                                      </p:stCondLst>
                                      <p:childTnLst>
                                        <p:set>
                                          <p:cBhvr>
                                            <p:cTn id="11" dur="1" fill="hold">
                                              <p:stCondLst>
                                                <p:cond delay="0"/>
                                              </p:stCondLst>
                                            </p:cTn>
                                            <p:tgtEl>
                                              <p:spTgt spid="18"/>
                                            </p:tgtEl>
                                            <p:attrNameLst>
                                              <p:attrName>style.visibility</p:attrName>
                                            </p:attrNameLst>
                                          </p:cBhvr>
                                          <p:to>
                                            <p:strVal val="visible"/>
                                          </p:to>
                                        </p:set>
                                        <p:animEffect transition="in" filter="randombar(horizontal)">
                                          <p:cBhvr>
                                            <p:cTn id="12" dur="14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895B125-DC8D-E128-B1AD-A390623C5B05}"/>
              </a:ext>
            </a:extLst>
          </p:cNvPr>
          <p:cNvSpPr>
            <a:spLocks noGrp="1" noRot="1" noMove="1" noResize="1" noEditPoints="1" noAdjustHandles="1" noChangeArrowheads="1" noChangeShapeType="1"/>
          </p:cNvSpPr>
          <p:nvPr>
            <p:ph type="title" idx="4294967295"/>
          </p:nvPr>
        </p:nvSpPr>
        <p:spPr>
          <a:xfrm>
            <a:off x="0" y="-1325563"/>
            <a:ext cx="10479088" cy="1325563"/>
          </a:xfrm>
        </p:spPr>
        <p:txBody>
          <a:bodyPr vert="horz" lIns="91440" tIns="45720" rIns="91440" bIns="45720" rtlCol="0" anchor="b">
            <a:normAutofit/>
          </a:bodyPr>
          <a:lstStyle/>
          <a:p>
            <a:r>
              <a:rPr lang="en-GB"/>
              <a:t>Thank you</a:t>
            </a:r>
          </a:p>
        </p:txBody>
      </p:sp>
      <p:pic>
        <p:nvPicPr>
          <p:cNvPr id="3" name="Picture 2" descr="Weather Together logo">
            <a:extLst>
              <a:ext uri="{FF2B5EF4-FFF2-40B4-BE49-F238E27FC236}">
                <a16:creationId xmlns:a16="http://schemas.microsoft.com/office/drawing/2014/main" id="{D761655E-C2D9-DB3D-2CCD-952A256BF24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4149844" y="1600855"/>
            <a:ext cx="6025912" cy="3390900"/>
          </a:xfrm>
          <a:prstGeom prst="rect">
            <a:avLst/>
          </a:prstGeom>
        </p:spPr>
      </p:pic>
      <p:sp>
        <p:nvSpPr>
          <p:cNvPr id="4" name="TextBox 3">
            <a:extLst>
              <a:ext uri="{FF2B5EF4-FFF2-40B4-BE49-F238E27FC236}">
                <a16:creationId xmlns:a16="http://schemas.microsoft.com/office/drawing/2014/main" id="{44ACBA57-92F6-73B6-7FE1-83985AD9904A}"/>
              </a:ext>
            </a:extLst>
          </p:cNvPr>
          <p:cNvSpPr txBox="1">
            <a:spLocks noGrp="1" noRot="1" noMove="1" noResize="1" noEditPoints="1" noAdjustHandles="1" noChangeArrowheads="1" noChangeShapeType="1"/>
          </p:cNvSpPr>
          <p:nvPr/>
        </p:nvSpPr>
        <p:spPr>
          <a:xfrm>
            <a:off x="2016244" y="2711530"/>
            <a:ext cx="3009900" cy="584775"/>
          </a:xfrm>
          <a:prstGeom prst="rect">
            <a:avLst/>
          </a:prstGeom>
          <a:noFill/>
        </p:spPr>
        <p:txBody>
          <a:bodyPr wrap="square" rtlCol="0">
            <a:spAutoFit/>
          </a:bodyPr>
          <a:lstStyle/>
          <a:p>
            <a:r>
              <a:rPr lang="en-GB" sz="3200" b="1" dirty="0">
                <a:latin typeface="Arial" panose="020B0604020202020204" pitchFamily="34" charset="0"/>
                <a:cs typeface="Arial" panose="020B0604020202020204" pitchFamily="34" charset="0"/>
              </a:rPr>
              <a:t>Thank </a:t>
            </a:r>
            <a:r>
              <a:rPr lang="en-GB" sz="3200" b="1" dirty="0">
                <a:solidFill>
                  <a:srgbClr val="FF0000"/>
                </a:solidFill>
                <a:latin typeface="Arial" panose="020B0604020202020204" pitchFamily="34" charset="0"/>
                <a:cs typeface="Arial" panose="020B0604020202020204" pitchFamily="34" charset="0"/>
              </a:rPr>
              <a:t>you</a:t>
            </a:r>
            <a:r>
              <a:rPr lang="en-GB" sz="3200" b="1" dirty="0">
                <a:latin typeface="Arial" panose="020B0604020202020204" pitchFamily="34" charset="0"/>
                <a:cs typeface="Arial" panose="020B0604020202020204" pitchFamily="34" charset="0"/>
              </a:rPr>
              <a:t> </a:t>
            </a:r>
          </a:p>
        </p:txBody>
      </p:sp>
      <p:sp>
        <p:nvSpPr>
          <p:cNvPr id="5" name="TextBox 4">
            <a:extLst>
              <a:ext uri="{FF2B5EF4-FFF2-40B4-BE49-F238E27FC236}">
                <a16:creationId xmlns:a16="http://schemas.microsoft.com/office/drawing/2014/main" id="{F9218B7B-536D-90D1-5E0A-ABAA32C1C956}"/>
              </a:ext>
            </a:extLst>
          </p:cNvPr>
          <p:cNvSpPr txBox="1">
            <a:spLocks noGrp="1" noRot="1" noMove="1" noResize="1" noEditPoints="1" noAdjustHandles="1" noChangeArrowheads="1" noChangeShapeType="1"/>
          </p:cNvSpPr>
          <p:nvPr/>
        </p:nvSpPr>
        <p:spPr>
          <a:xfrm rot="16200000">
            <a:off x="10979225" y="650560"/>
            <a:ext cx="1238304" cy="584775"/>
          </a:xfrm>
          <a:prstGeom prst="rect">
            <a:avLst/>
          </a:prstGeom>
          <a:noFill/>
        </p:spPr>
        <p:txBody>
          <a:bodyPr wrap="square" rtlCol="0">
            <a:spAutoFit/>
          </a:bodyPr>
          <a:lstStyle/>
          <a:p>
            <a:r>
              <a:rPr lang="en-GB" sz="3200" b="1">
                <a:solidFill>
                  <a:srgbClr val="FF0000"/>
                </a:solidFill>
                <a:latin typeface="HelveticaNeueLT Pro 55 Roman" panose="020B0604020202020204"/>
              </a:rPr>
              <a:t>End</a:t>
            </a:r>
          </a:p>
        </p:txBody>
      </p:sp>
      <p:pic>
        <p:nvPicPr>
          <p:cNvPr id="2" name="Picture 1" descr="An indicator showing the end of the slide and the start of the next.">
            <a:extLst>
              <a:ext uri="{FF2B5EF4-FFF2-40B4-BE49-F238E27FC236}">
                <a16:creationId xmlns:a16="http://schemas.microsoft.com/office/drawing/2014/main" id="{59DDD601-833C-5DD4-6179-164E06A9961B}"/>
              </a:ext>
            </a:extLst>
          </p:cNvPr>
          <p:cNvPicPr>
            <a:picLocks noGrp="1" noRot="1" noChangeAspect="1" noMove="1" noResize="1" noEditPoints="1" noAdjustHandles="1" noChangeArrowheads="1" noChangeShapeType="1" noCrop="1"/>
          </p:cNvPicPr>
          <p:nvPr/>
        </p:nvPicPr>
        <p:blipFill rotWithShape="1">
          <a:blip r:embed="rId3" cstate="screen">
            <a:extLst>
              <a:ext uri="{28A0092B-C50C-407E-A947-70E740481C1C}">
                <a14:useLocalDpi xmlns:a14="http://schemas.microsoft.com/office/drawing/2010/main" val="0"/>
              </a:ext>
            </a:extLst>
          </a:blip>
          <a:srcRect t="9865"/>
          <a:stretch/>
        </p:blipFill>
        <p:spPr>
          <a:xfrm>
            <a:off x="10329461" y="67408"/>
            <a:ext cx="1184387" cy="615892"/>
          </a:xfrm>
          <a:prstGeom prst="rect">
            <a:avLst/>
          </a:prstGeom>
        </p:spPr>
      </p:pic>
    </p:spTree>
    <p:extLst>
      <p:ext uri="{BB962C8B-B14F-4D97-AF65-F5344CB8AC3E}">
        <p14:creationId xmlns:p14="http://schemas.microsoft.com/office/powerpoint/2010/main" val="1014960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3F49F4E-8DFB-2583-23CD-F96AC4D46C2D}"/>
              </a:ext>
            </a:extLst>
          </p:cNvPr>
          <p:cNvSpPr>
            <a:spLocks noGrp="1" noRot="1" noMove="1" noResize="1" noEditPoints="1" noAdjustHandles="1" noChangeArrowheads="1" noChangeShapeType="1"/>
          </p:cNvSpPr>
          <p:nvPr>
            <p:ph type="title"/>
          </p:nvPr>
        </p:nvSpPr>
        <p:spPr/>
        <p:txBody>
          <a:bodyPr/>
          <a:lstStyle/>
          <a:p>
            <a:r>
              <a:rPr lang="en-GB">
                <a:latin typeface="HelveticaNeueLT Pro 65 Md" panose="020B0804020202020204" pitchFamily="34" charset="0"/>
              </a:rPr>
              <a:t>Resources and support</a:t>
            </a:r>
          </a:p>
        </p:txBody>
      </p:sp>
      <p:sp>
        <p:nvSpPr>
          <p:cNvPr id="2" name="Text Placeholder 1">
            <a:extLst>
              <a:ext uri="{FF2B5EF4-FFF2-40B4-BE49-F238E27FC236}">
                <a16:creationId xmlns:a16="http://schemas.microsoft.com/office/drawing/2014/main" id="{DE034AE0-2D3E-0D6B-4576-D28790303A2E}"/>
              </a:ext>
            </a:extLst>
          </p:cNvPr>
          <p:cNvSpPr>
            <a:spLocks noGrp="1" noRot="1" noMove="1" noResize="1" noEditPoints="1" noAdjustHandles="1" noChangeArrowheads="1" noChangeShapeType="1"/>
          </p:cNvSpPr>
          <p:nvPr>
            <p:ph type="body" idx="1"/>
          </p:nvPr>
        </p:nvSpPr>
        <p:spPr/>
        <p:txBody>
          <a:bodyPr/>
          <a:lstStyle/>
          <a:p>
            <a:endParaRPr lang="en-GB"/>
          </a:p>
        </p:txBody>
      </p:sp>
    </p:spTree>
    <p:extLst>
      <p:ext uri="{BB962C8B-B14F-4D97-AF65-F5344CB8AC3E}">
        <p14:creationId xmlns:p14="http://schemas.microsoft.com/office/powerpoint/2010/main" val="14994319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AD9FEFE-DA0A-6937-9301-CBF994D318F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552450" y="1130949"/>
            <a:ext cx="7306505" cy="2524550"/>
          </a:xfrm>
          <a:prstGeom prst="rect">
            <a:avLst/>
          </a:prstGeom>
          <a:solidFill>
            <a:srgbClr val="EE2A2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9C8FB345-EAAE-7DF4-BF42-DB055BBD43E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518321" y="3964357"/>
            <a:ext cx="7202673" cy="1716683"/>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E0C2721-A3D2-4500-EAF4-7E5351E294EE}"/>
              </a:ext>
            </a:extLst>
          </p:cNvPr>
          <p:cNvSpPr>
            <a:spLocks noGrp="1" noRot="1" noMove="1" noResize="1" noEditPoints="1" noAdjustHandles="1" noChangeArrowheads="1" noChangeShapeType="1"/>
          </p:cNvSpPr>
          <p:nvPr>
            <p:ph type="title"/>
          </p:nvPr>
        </p:nvSpPr>
        <p:spPr>
          <a:xfrm>
            <a:off x="518321" y="119279"/>
            <a:ext cx="10205704" cy="1100255"/>
          </a:xfrm>
        </p:spPr>
        <p:txBody>
          <a:bodyPr>
            <a:normAutofit/>
          </a:bodyPr>
          <a:lstStyle/>
          <a:p>
            <a:r>
              <a:rPr lang="en-GB" sz="4000" b="1">
                <a:latin typeface="HelveticaNeueLT Pro 55 Roman"/>
              </a:rPr>
              <a:t>Where to find more information</a:t>
            </a:r>
          </a:p>
        </p:txBody>
      </p:sp>
      <p:sp>
        <p:nvSpPr>
          <p:cNvPr id="8" name="TextBox 7">
            <a:extLst>
              <a:ext uri="{FF2B5EF4-FFF2-40B4-BE49-F238E27FC236}">
                <a16:creationId xmlns:a16="http://schemas.microsoft.com/office/drawing/2014/main" id="{996BA5D2-8FCF-1091-7073-03219265D4CA}"/>
              </a:ext>
            </a:extLst>
          </p:cNvPr>
          <p:cNvSpPr txBox="1">
            <a:spLocks noGrp="1" noRot="1" noMove="1" noResize="1" noEditPoints="1" noAdjustHandles="1" noChangeArrowheads="1" noChangeShapeType="1"/>
          </p:cNvSpPr>
          <p:nvPr/>
        </p:nvSpPr>
        <p:spPr>
          <a:xfrm rot="16200000">
            <a:off x="10323671" y="1306114"/>
            <a:ext cx="2558152" cy="593515"/>
          </a:xfrm>
          <a:prstGeom prst="rect">
            <a:avLst/>
          </a:prstGeom>
          <a:noFill/>
        </p:spPr>
        <p:txBody>
          <a:bodyPr wrap="square" rtlCol="0">
            <a:spAutoFit/>
          </a:bodyPr>
          <a:lstStyle/>
          <a:p>
            <a:r>
              <a:rPr lang="en-GB" sz="3200" b="1">
                <a:solidFill>
                  <a:srgbClr val="FF0000"/>
                </a:solidFill>
                <a:latin typeface="HelveticaNeueLT Pro 55 Roman" panose="020B0604020202020204"/>
              </a:rPr>
              <a:t>Resources</a:t>
            </a:r>
          </a:p>
        </p:txBody>
      </p:sp>
      <p:pic>
        <p:nvPicPr>
          <p:cNvPr id="3" name="Picture 2" descr="A picture of a child spraying water.">
            <a:extLst>
              <a:ext uri="{FF2B5EF4-FFF2-40B4-BE49-F238E27FC236}">
                <a16:creationId xmlns:a16="http://schemas.microsoft.com/office/drawing/2014/main" id="{96A39229-9BB4-0DCB-62B9-DC6BB2585D7E}"/>
              </a:ext>
            </a:extLst>
          </p:cNvPr>
          <p:cNvPicPr>
            <a:picLocks noGrp="1" noRot="1" noChangeAspect="1" noMove="1" noResize="1" noEditPoints="1" noAdjustHandles="1" noChangeArrowheads="1" noChangeShapeType="1" noCrop="1"/>
          </p:cNvPicPr>
          <p:nvPr/>
        </p:nvPicPr>
        <p:blipFill>
          <a:blip r:embed="rId3"/>
          <a:stretch>
            <a:fillRect/>
          </a:stretch>
        </p:blipFill>
        <p:spPr>
          <a:xfrm>
            <a:off x="736135" y="1312980"/>
            <a:ext cx="3583727" cy="2205018"/>
          </a:xfrm>
          <a:prstGeom prst="rect">
            <a:avLst/>
          </a:prstGeom>
        </p:spPr>
      </p:pic>
      <p:sp>
        <p:nvSpPr>
          <p:cNvPr id="14" name="TextBox 13">
            <a:extLst>
              <a:ext uri="{FF2B5EF4-FFF2-40B4-BE49-F238E27FC236}">
                <a16:creationId xmlns:a16="http://schemas.microsoft.com/office/drawing/2014/main" id="{5D2D6ECB-3C5B-4C9E-2C9D-DC4B800844BB}"/>
              </a:ext>
            </a:extLst>
          </p:cNvPr>
          <p:cNvSpPr txBox="1">
            <a:spLocks noGrp="1" noRot="1" noMove="1" noResize="1" noEditPoints="1" noAdjustHandles="1" noChangeArrowheads="1" noChangeShapeType="1"/>
          </p:cNvSpPr>
          <p:nvPr/>
        </p:nvSpPr>
        <p:spPr>
          <a:xfrm>
            <a:off x="4319862" y="1252197"/>
            <a:ext cx="2660288" cy="646331"/>
          </a:xfrm>
          <a:prstGeom prst="rect">
            <a:avLst/>
          </a:prstGeom>
          <a:noFill/>
        </p:spPr>
        <p:txBody>
          <a:bodyPr wrap="square">
            <a:spAutoFit/>
          </a:bodyPr>
          <a:lstStyle/>
          <a:p>
            <a:pPr marL="0" indent="0">
              <a:lnSpc>
                <a:spcPct val="100000"/>
              </a:lnSpc>
              <a:buFont typeface="Calibri" panose="020F0502020204030204" pitchFamily="34" charset="0"/>
              <a:buNone/>
            </a:pPr>
            <a:r>
              <a:rPr lang="en-GB">
                <a:latin typeface="HelveticaNeueLT Pro 55 Roman" panose="020B0604020202020204" pitchFamily="34" charset="0"/>
              </a:rPr>
              <a:t>Learn how to stay cool in hot weather.</a:t>
            </a:r>
          </a:p>
        </p:txBody>
      </p:sp>
      <p:pic>
        <p:nvPicPr>
          <p:cNvPr id="20" name="Picture 19" descr="Qr code&#10;www.redcross.org.uk/stories/health-and-social-care/first-aid/beat-the-hot-weather-top-tips-for-staying-cool">
            <a:extLst>
              <a:ext uri="{FF2B5EF4-FFF2-40B4-BE49-F238E27FC236}">
                <a16:creationId xmlns:a16="http://schemas.microsoft.com/office/drawing/2014/main" id="{241AF5DB-1595-38F6-65A9-EE68B8D5C27E}"/>
              </a:ext>
            </a:extLst>
          </p:cNvPr>
          <p:cNvPicPr>
            <a:picLocks noGrp="1" noRot="1" noChangeAspec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val="0"/>
              </a:ext>
            </a:extLst>
          </a:blip>
          <a:stretch>
            <a:fillRect/>
          </a:stretch>
        </p:blipFill>
        <p:spPr>
          <a:xfrm>
            <a:off x="4444360" y="1991384"/>
            <a:ext cx="1534964" cy="1534964"/>
          </a:xfrm>
          <a:prstGeom prst="rect">
            <a:avLst/>
          </a:prstGeom>
        </p:spPr>
      </p:pic>
      <p:sp>
        <p:nvSpPr>
          <p:cNvPr id="15" name="Content Placeholder 8">
            <a:extLst>
              <a:ext uri="{FF2B5EF4-FFF2-40B4-BE49-F238E27FC236}">
                <a16:creationId xmlns:a16="http://schemas.microsoft.com/office/drawing/2014/main" id="{0A20B8D9-0AF8-CFA0-FC60-9494EC7AA31A}"/>
              </a:ext>
            </a:extLst>
          </p:cNvPr>
          <p:cNvSpPr>
            <a:spLocks noGrp="1" noRot="1" noMove="1" noResize="1" noEditPoints="1" noAdjustHandles="1" noChangeArrowheads="1" noChangeShapeType="1"/>
          </p:cNvSpPr>
          <p:nvPr>
            <p:ph idx="1"/>
          </p:nvPr>
        </p:nvSpPr>
        <p:spPr>
          <a:xfrm>
            <a:off x="847288" y="3655499"/>
            <a:ext cx="3345775" cy="1888040"/>
          </a:xfrm>
        </p:spPr>
        <p:txBody>
          <a:bodyPr vert="horz" lIns="91440" tIns="45720" rIns="91440" bIns="45720" rtlCol="0" anchor="t">
            <a:normAutofit/>
          </a:bodyPr>
          <a:lstStyle/>
          <a:p>
            <a:pPr marL="0" indent="0">
              <a:buNone/>
            </a:pPr>
            <a:endParaRPr lang="en-GB" sz="2400">
              <a:solidFill>
                <a:schemeClr val="bg1"/>
              </a:solidFill>
            </a:endParaRPr>
          </a:p>
          <a:p>
            <a:pPr marL="0" indent="0">
              <a:lnSpc>
                <a:spcPct val="110000"/>
              </a:lnSpc>
              <a:buNone/>
            </a:pPr>
            <a:r>
              <a:rPr lang="en-GB" sz="1800">
                <a:solidFill>
                  <a:schemeClr val="bg1"/>
                </a:solidFill>
                <a:latin typeface="HelveticaNeueLT Pro 55 Roman"/>
              </a:rPr>
              <a:t>Visit the British Red Cross website to learn more about how to prepare for and cope with heatwaves.</a:t>
            </a:r>
          </a:p>
        </p:txBody>
      </p:sp>
      <p:sp>
        <p:nvSpPr>
          <p:cNvPr id="31" name="TextBox 30">
            <a:hlinkClick r:id="rId5"/>
            <a:extLst>
              <a:ext uri="{FF2B5EF4-FFF2-40B4-BE49-F238E27FC236}">
                <a16:creationId xmlns:a16="http://schemas.microsoft.com/office/drawing/2014/main" id="{43FAA70D-DF7A-5379-6352-63396D532027}"/>
              </a:ext>
            </a:extLst>
          </p:cNvPr>
          <p:cNvSpPr txBox="1">
            <a:spLocks noGrp="1" noRot="1" noMove="1" noResize="1" noEditPoints="1" noAdjustHandles="1" noChangeArrowheads="1" noChangeShapeType="1"/>
          </p:cNvSpPr>
          <p:nvPr/>
        </p:nvSpPr>
        <p:spPr>
          <a:xfrm>
            <a:off x="6013453" y="2155488"/>
            <a:ext cx="1761157" cy="1200329"/>
          </a:xfrm>
          <a:prstGeom prst="rect">
            <a:avLst/>
          </a:prstGeom>
          <a:noFill/>
        </p:spPr>
        <p:txBody>
          <a:bodyPr wrap="square">
            <a:spAutoFit/>
          </a:bodyPr>
          <a:lstStyle/>
          <a:p>
            <a:r>
              <a:rPr lang="en-GB" sz="1200">
                <a:latin typeface="Arial" panose="020B0604020202020204" pitchFamily="34" charset="0"/>
                <a:cs typeface="Arial" panose="020B0604020202020204" pitchFamily="34" charset="0"/>
              </a:rPr>
              <a:t>https://www.redcross.org.uk/stories/health-and-social-care/first-aid/beat-the-hot-weather-top-tips-for-staying-cool</a:t>
            </a:r>
          </a:p>
        </p:txBody>
      </p:sp>
      <p:sp>
        <p:nvSpPr>
          <p:cNvPr id="25" name="Rectangle 24">
            <a:extLst>
              <a:ext uri="{FF2B5EF4-FFF2-40B4-BE49-F238E27FC236}">
                <a16:creationId xmlns:a16="http://schemas.microsoft.com/office/drawing/2014/main" id="{948EC87D-3022-B730-5E5B-0908CB12945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21281583">
            <a:off x="8535837" y="1064968"/>
            <a:ext cx="2210769" cy="455253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62288D96-B73D-159B-B6BC-741116977A01}"/>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19108742">
            <a:off x="152902" y="3984423"/>
            <a:ext cx="799097" cy="228600"/>
          </a:xfrm>
          <a:prstGeom prst="rect">
            <a:avLst/>
          </a:prstGeom>
          <a:solidFill>
            <a:srgbClr val="EE2A24">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20E46282-419D-CA35-7C57-05A57731C0B1}"/>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21347118">
            <a:off x="2466128" y="5551269"/>
            <a:ext cx="1792489" cy="259539"/>
          </a:xfrm>
          <a:prstGeom prst="rect">
            <a:avLst/>
          </a:prstGeom>
          <a:solidFill>
            <a:srgbClr val="EE2A24">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8A387190-F4C9-9547-402B-A60177B48BC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2949260">
            <a:off x="7215877" y="4079681"/>
            <a:ext cx="892968" cy="259539"/>
          </a:xfrm>
          <a:prstGeom prst="rect">
            <a:avLst/>
          </a:prstGeom>
          <a:solidFill>
            <a:srgbClr val="EE2A24">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FF14292B-BF0A-A3CA-C937-B462B7F68FC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2170306">
            <a:off x="7249950" y="1186273"/>
            <a:ext cx="799097" cy="228600"/>
          </a:xfrm>
          <a:prstGeom prst="rect">
            <a:avLst/>
          </a:prstGeom>
          <a:solidFill>
            <a:schemeClr val="bg1">
              <a:lumMod val="5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E86B90D6-5788-E197-A604-1ECC70282FF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20602341">
            <a:off x="8628412" y="900757"/>
            <a:ext cx="1305567" cy="259539"/>
          </a:xfrm>
          <a:prstGeom prst="rect">
            <a:avLst/>
          </a:prstGeom>
          <a:solidFill>
            <a:srgbClr val="EE2A2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91226737-2C8D-3D44-E782-0B99EE43D2D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21075076">
            <a:off x="9325478" y="5460585"/>
            <a:ext cx="1305567" cy="219262"/>
          </a:xfrm>
          <a:prstGeom prst="rect">
            <a:avLst/>
          </a:prstGeom>
          <a:solidFill>
            <a:srgbClr val="EE2A2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7C07868C-CC0F-05CB-68D1-633EBA78703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19108742">
            <a:off x="255044" y="1245415"/>
            <a:ext cx="799097" cy="228600"/>
          </a:xfrm>
          <a:prstGeom prst="rect">
            <a:avLst/>
          </a:prstGeom>
          <a:solidFill>
            <a:schemeClr val="bg1">
              <a:lumMod val="5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3" name="Picture 32" descr="Qr code www.redcross.org.uk/get-help/prepare-for-emergencies/heatwaves-uk">
            <a:extLst>
              <a:ext uri="{FF2B5EF4-FFF2-40B4-BE49-F238E27FC236}">
                <a16:creationId xmlns:a16="http://schemas.microsoft.com/office/drawing/2014/main" id="{5183E19C-E245-77AC-8B08-B743F612EF38}"/>
              </a:ext>
            </a:extLst>
          </p:cNvPr>
          <p:cNvPicPr>
            <a:picLocks noGrp="1" noRot="1" noChangeAspect="1" noMove="1" noResize="1" noEditPoints="1" noAdjustHandles="1" noChangeArrowheads="1" noChangeShapeType="1" noCrop="1"/>
          </p:cNvPicPr>
          <p:nvPr/>
        </p:nvPicPr>
        <p:blipFill>
          <a:blip r:embed="rId6" cstate="screen">
            <a:extLst>
              <a:ext uri="{28A0092B-C50C-407E-A947-70E740481C1C}">
                <a14:useLocalDpi xmlns:a14="http://schemas.microsoft.com/office/drawing/2010/main" val="0"/>
              </a:ext>
            </a:extLst>
          </a:blip>
          <a:stretch>
            <a:fillRect/>
          </a:stretch>
        </p:blipFill>
        <p:spPr>
          <a:xfrm>
            <a:off x="4444360" y="4090737"/>
            <a:ext cx="1452802" cy="1452802"/>
          </a:xfrm>
          <a:prstGeom prst="rect">
            <a:avLst/>
          </a:prstGeom>
        </p:spPr>
      </p:pic>
      <p:sp>
        <p:nvSpPr>
          <p:cNvPr id="35" name="TextBox 34">
            <a:hlinkClick r:id="rId7"/>
            <a:extLst>
              <a:ext uri="{FF2B5EF4-FFF2-40B4-BE49-F238E27FC236}">
                <a16:creationId xmlns:a16="http://schemas.microsoft.com/office/drawing/2014/main" id="{B1B13B02-452F-FF96-5328-08C73A7C295B}"/>
              </a:ext>
            </a:extLst>
          </p:cNvPr>
          <p:cNvSpPr txBox="1">
            <a:spLocks noGrp="1" noRot="1" noMove="1" noResize="1" noEditPoints="1" noAdjustHandles="1" noChangeArrowheads="1" noChangeShapeType="1"/>
          </p:cNvSpPr>
          <p:nvPr/>
        </p:nvSpPr>
        <p:spPr>
          <a:xfrm>
            <a:off x="5977574" y="4340316"/>
            <a:ext cx="1452802" cy="1015663"/>
          </a:xfrm>
          <a:prstGeom prst="rect">
            <a:avLst/>
          </a:prstGeom>
          <a:noFill/>
        </p:spPr>
        <p:txBody>
          <a:bodyPr wrap="square">
            <a:spAutoFit/>
          </a:bodyPr>
          <a:lstStyle/>
          <a:p>
            <a:r>
              <a:rPr lang="en-GB" sz="1200">
                <a:solidFill>
                  <a:schemeClr val="bg1"/>
                </a:solidFill>
                <a:latin typeface="Arial" panose="020B0604020202020204" pitchFamily="34" charset="0"/>
                <a:cs typeface="Arial" panose="020B0604020202020204" pitchFamily="34" charset="0"/>
              </a:rPr>
              <a:t>https://www.redcross.org.uk/get-help/prepare-for-emergencies/heatwaves-uk</a:t>
            </a:r>
          </a:p>
        </p:txBody>
      </p:sp>
      <p:sp>
        <p:nvSpPr>
          <p:cNvPr id="10" name="Content Placeholder 8">
            <a:extLst>
              <a:ext uri="{FF2B5EF4-FFF2-40B4-BE49-F238E27FC236}">
                <a16:creationId xmlns:a16="http://schemas.microsoft.com/office/drawing/2014/main" id="{D408465E-0846-34F1-3B47-1F7D5E18D687}"/>
              </a:ext>
            </a:extLst>
          </p:cNvPr>
          <p:cNvSpPr txBox="1">
            <a:spLocks noGrp="1" noRot="1" noMove="1" noResize="1" noEditPoints="1" noAdjustHandles="1" noChangeArrowheads="1" noChangeShapeType="1"/>
          </p:cNvSpPr>
          <p:nvPr/>
        </p:nvSpPr>
        <p:spPr>
          <a:xfrm rot="21231901">
            <a:off x="8605746" y="1313409"/>
            <a:ext cx="1733621" cy="1356607"/>
          </a:xfrm>
          <a:prstGeom prst="rect">
            <a:avLst/>
          </a:prstGeom>
        </p:spPr>
        <p:txBody>
          <a:bodyPr vert="horz" lIns="91440" tIns="45720" rIns="91440" bIns="45720" rtlCol="0">
            <a:normAutofit lnSpcReduction="10000"/>
          </a:bodyPr>
          <a:lstStyle>
            <a:lvl1pPr marL="457200" indent="-457200" algn="l" defTabSz="914409" rtl="0" eaLnBrk="1" latinLnBrk="0" hangingPunct="1">
              <a:lnSpc>
                <a:spcPct val="90000"/>
              </a:lnSpc>
              <a:spcBef>
                <a:spcPts val="1000"/>
              </a:spcBef>
              <a:buClr>
                <a:srgbClr val="EE2A24"/>
              </a:buClr>
              <a:buFont typeface="Calibri" panose="020F0502020204030204" pitchFamily="34" charset="0"/>
              <a:buChar char="-"/>
              <a:defRPr sz="2800" kern="1200">
                <a:solidFill>
                  <a:schemeClr val="tx1"/>
                </a:solidFill>
                <a:latin typeface="+mn-lt"/>
                <a:ea typeface="+mn-ea"/>
                <a:cs typeface="+mn-cs"/>
              </a:defRPr>
            </a:lvl1pPr>
            <a:lvl2pPr marL="685807" indent="-228602" algn="l" defTabSz="914409" rtl="0" eaLnBrk="1" latinLnBrk="0" hangingPunct="1">
              <a:lnSpc>
                <a:spcPct val="90000"/>
              </a:lnSpc>
              <a:spcBef>
                <a:spcPts val="499"/>
              </a:spcBef>
              <a:buClr>
                <a:srgbClr val="EE2A24"/>
              </a:buClr>
              <a:buFont typeface="Calibri" panose="020F0502020204030204" pitchFamily="34" charset="0"/>
              <a:buChar char="–"/>
              <a:defRPr sz="2401" kern="1200">
                <a:solidFill>
                  <a:schemeClr val="tx1"/>
                </a:solidFill>
                <a:latin typeface="+mn-lt"/>
                <a:ea typeface="+mn-ea"/>
                <a:cs typeface="+mn-cs"/>
              </a:defRPr>
            </a:lvl2pPr>
            <a:lvl3pPr marL="1143013" indent="-228602" algn="l" defTabSz="914409" rtl="0" eaLnBrk="1" latinLnBrk="0" hangingPunct="1">
              <a:lnSpc>
                <a:spcPct val="90000"/>
              </a:lnSpc>
              <a:spcBef>
                <a:spcPts val="499"/>
              </a:spcBef>
              <a:buClr>
                <a:srgbClr val="EE2A24"/>
              </a:buClr>
              <a:buFont typeface="Calibri" panose="020F0502020204030204" pitchFamily="34" charset="0"/>
              <a:buChar char="–"/>
              <a:defRPr sz="2000" kern="1200">
                <a:solidFill>
                  <a:schemeClr val="tx1"/>
                </a:solidFill>
                <a:latin typeface="+mn-lt"/>
                <a:ea typeface="+mn-ea"/>
                <a:cs typeface="+mn-cs"/>
              </a:defRPr>
            </a:lvl3pPr>
            <a:lvl4pPr marL="1600217"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4pPr>
            <a:lvl5pPr marL="2057422"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5pPr>
            <a:lvl6pPr marL="251462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831"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903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6242"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GB" sz="1600">
                <a:latin typeface="HelveticaNeueLT Pro 55 Roman" panose="020B0604020202020204" pitchFamily="34" charset="0"/>
              </a:rPr>
              <a:t>Visit the British Red Cross website to read the Feeling the Heat report.</a:t>
            </a:r>
          </a:p>
        </p:txBody>
      </p:sp>
      <p:pic>
        <p:nvPicPr>
          <p:cNvPr id="37" name="Picture 36" descr="Qr code www.redcross.org.uk/about-us/what-we-do/we-speak-up-for-change/feeling-the-heat-a-british-red-cross-briefing-on-heatwaves-in-the-uk">
            <a:extLst>
              <a:ext uri="{FF2B5EF4-FFF2-40B4-BE49-F238E27FC236}">
                <a16:creationId xmlns:a16="http://schemas.microsoft.com/office/drawing/2014/main" id="{34F97224-A7BC-CAC9-EA82-A78D65F6F5B8}"/>
              </a:ext>
            </a:extLst>
          </p:cNvPr>
          <p:cNvPicPr>
            <a:picLocks noGrp="1" noRot="1" noChangeAspect="1" noMove="1" noResize="1" noEditPoints="1" noAdjustHandles="1" noChangeArrowheads="1" noChangeShapeType="1" noCrop="1"/>
          </p:cNvPicPr>
          <p:nvPr/>
        </p:nvPicPr>
        <p:blipFill>
          <a:blip r:embed="rId8" cstate="screen">
            <a:extLst>
              <a:ext uri="{28A0092B-C50C-407E-A947-70E740481C1C}">
                <a14:useLocalDpi xmlns:a14="http://schemas.microsoft.com/office/drawing/2010/main" val="0"/>
              </a:ext>
            </a:extLst>
          </a:blip>
          <a:stretch>
            <a:fillRect/>
          </a:stretch>
        </p:blipFill>
        <p:spPr>
          <a:xfrm rot="21232272">
            <a:off x="8874396" y="2696214"/>
            <a:ext cx="1534113" cy="1534113"/>
          </a:xfrm>
          <a:prstGeom prst="rect">
            <a:avLst/>
          </a:prstGeom>
        </p:spPr>
      </p:pic>
      <p:sp>
        <p:nvSpPr>
          <p:cNvPr id="39" name="TextBox 38">
            <a:hlinkClick r:id="rId9"/>
            <a:extLst>
              <a:ext uri="{FF2B5EF4-FFF2-40B4-BE49-F238E27FC236}">
                <a16:creationId xmlns:a16="http://schemas.microsoft.com/office/drawing/2014/main" id="{BC0EFCC9-767B-2011-FEFF-1EBD74785E02}"/>
              </a:ext>
            </a:extLst>
          </p:cNvPr>
          <p:cNvSpPr txBox="1">
            <a:spLocks noGrp="1" noRot="1" noMove="1" noResize="1" noEditPoints="1" noAdjustHandles="1" noChangeArrowheads="1" noChangeShapeType="1"/>
          </p:cNvSpPr>
          <p:nvPr/>
        </p:nvSpPr>
        <p:spPr>
          <a:xfrm rot="21176312">
            <a:off x="8783388" y="4262777"/>
            <a:ext cx="2055122" cy="1200329"/>
          </a:xfrm>
          <a:prstGeom prst="rect">
            <a:avLst/>
          </a:prstGeom>
          <a:noFill/>
        </p:spPr>
        <p:txBody>
          <a:bodyPr wrap="square">
            <a:spAutoFit/>
          </a:bodyPr>
          <a:lstStyle/>
          <a:p>
            <a:r>
              <a:rPr lang="en-GB" sz="1200">
                <a:latin typeface="Arial" panose="020B0604020202020204" pitchFamily="34" charset="0"/>
                <a:cs typeface="Arial" panose="020B0604020202020204" pitchFamily="34" charset="0"/>
              </a:rPr>
              <a:t>https://www.redcross.org.uk/about-us/what-we-do/we-speak-up-for-change/feeling-the-heat-a-british-red-cross-briefing-on-heatwaves-in-the-uk</a:t>
            </a:r>
          </a:p>
        </p:txBody>
      </p:sp>
    </p:spTree>
    <p:extLst>
      <p:ext uri="{BB962C8B-B14F-4D97-AF65-F5344CB8AC3E}">
        <p14:creationId xmlns:p14="http://schemas.microsoft.com/office/powerpoint/2010/main" val="10532464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BE67C-477A-7E6E-64FD-BB490DA1A0D1}"/>
              </a:ext>
            </a:extLst>
          </p:cNvPr>
          <p:cNvSpPr>
            <a:spLocks noGrp="1" noRot="1" noMove="1" noResize="1" noEditPoints="1" noAdjustHandles="1" noChangeArrowheads="1" noChangeShapeType="1"/>
          </p:cNvSpPr>
          <p:nvPr>
            <p:ph type="title" idx="4294967295"/>
          </p:nvPr>
        </p:nvSpPr>
        <p:spPr>
          <a:xfrm>
            <a:off x="4462415" y="355382"/>
            <a:ext cx="2724150" cy="1784350"/>
          </a:xfrm>
        </p:spPr>
        <p:txBody>
          <a:bodyPr>
            <a:normAutofit/>
          </a:bodyPr>
          <a:lstStyle/>
          <a:p>
            <a:pPr algn="ctr"/>
            <a:r>
              <a:rPr lang="en-GB" sz="2400" b="1">
                <a:latin typeface="HelveticaNeueLT Pro 55 Roman" panose="020B0604020202020204" pitchFamily="34" charset="0"/>
              </a:rPr>
              <a:t>How to tell the emergency services where you are</a:t>
            </a:r>
          </a:p>
        </p:txBody>
      </p:sp>
      <p:sp>
        <p:nvSpPr>
          <p:cNvPr id="8" name="TextBox 7">
            <a:extLst>
              <a:ext uri="{FF2B5EF4-FFF2-40B4-BE49-F238E27FC236}">
                <a16:creationId xmlns:a16="http://schemas.microsoft.com/office/drawing/2014/main" id="{CA31BA3C-E012-3CDD-98FD-D3AA6ACC4B94}"/>
              </a:ext>
            </a:extLst>
          </p:cNvPr>
          <p:cNvSpPr txBox="1">
            <a:spLocks noGrp="1" noRot="1" noMove="1" noResize="1" noEditPoints="1" noAdjustHandles="1" noChangeArrowheads="1" noChangeShapeType="1"/>
          </p:cNvSpPr>
          <p:nvPr/>
        </p:nvSpPr>
        <p:spPr>
          <a:xfrm rot="16200000">
            <a:off x="10353506" y="1276279"/>
            <a:ext cx="2489742" cy="584775"/>
          </a:xfrm>
          <a:prstGeom prst="rect">
            <a:avLst/>
          </a:prstGeom>
          <a:noFill/>
        </p:spPr>
        <p:txBody>
          <a:bodyPr wrap="square" rtlCol="0">
            <a:spAutoFit/>
          </a:bodyPr>
          <a:lstStyle/>
          <a:p>
            <a:r>
              <a:rPr lang="en-GB" sz="3200" b="1">
                <a:solidFill>
                  <a:srgbClr val="FF0000"/>
                </a:solidFill>
                <a:latin typeface="HelveticaNeueLT Pro 55 Roman" panose="020B0604020202020204"/>
              </a:rPr>
              <a:t>Resources</a:t>
            </a:r>
          </a:p>
        </p:txBody>
      </p:sp>
      <p:sp>
        <p:nvSpPr>
          <p:cNvPr id="17" name="Rectangle 16">
            <a:extLst>
              <a:ext uri="{FF2B5EF4-FFF2-40B4-BE49-F238E27FC236}">
                <a16:creationId xmlns:a16="http://schemas.microsoft.com/office/drawing/2014/main" id="{6EA2DB48-BD8D-F904-61CA-9EC516F9AE4B}"/>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7341472" y="323795"/>
            <a:ext cx="3812370" cy="544835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FFADFB8F-C3D0-CC88-942D-9C61BA6E3BA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281527">
            <a:off x="8594163" y="5695071"/>
            <a:ext cx="1306987" cy="175042"/>
          </a:xfrm>
          <a:prstGeom prst="rect">
            <a:avLst/>
          </a:prstGeom>
          <a:solidFill>
            <a:srgbClr val="EE2A2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B3183024-A550-DD26-A43C-5CD22C33154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8613277" y="256148"/>
            <a:ext cx="1306987" cy="175042"/>
          </a:xfrm>
          <a:prstGeom prst="rect">
            <a:avLst/>
          </a:prstGeom>
          <a:solidFill>
            <a:srgbClr val="EE2A2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122FD282-1395-4AFB-43CD-2422DE594D59}"/>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301236" y="323795"/>
            <a:ext cx="4024324" cy="544835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phone showing the what.three.words app">
            <a:extLst>
              <a:ext uri="{FF2B5EF4-FFF2-40B4-BE49-F238E27FC236}">
                <a16:creationId xmlns:a16="http://schemas.microsoft.com/office/drawing/2014/main" id="{0EE89DC5-EB44-9366-49B4-4C2D47146371}"/>
              </a:ext>
            </a:extLst>
          </p:cNvPr>
          <p:cNvPicPr>
            <a:picLocks noGrp="1" noRot="1" noChangeAspect="1" noMove="1" noResize="1" noEditPoints="1" noAdjustHandles="1" noChangeArrowheads="1" noChangeShapeType="1" noCrop="1"/>
          </p:cNvPicPr>
          <p:nvPr/>
        </p:nvPicPr>
        <p:blipFill>
          <a:blip r:embed="rId3"/>
          <a:stretch>
            <a:fillRect/>
          </a:stretch>
        </p:blipFill>
        <p:spPr>
          <a:xfrm>
            <a:off x="505201" y="479478"/>
            <a:ext cx="3552210" cy="2105024"/>
          </a:xfrm>
          <a:prstGeom prst="rect">
            <a:avLst/>
          </a:prstGeom>
        </p:spPr>
      </p:pic>
      <p:sp>
        <p:nvSpPr>
          <p:cNvPr id="7" name="Content Placeholder 2">
            <a:extLst>
              <a:ext uri="{FF2B5EF4-FFF2-40B4-BE49-F238E27FC236}">
                <a16:creationId xmlns:a16="http://schemas.microsoft.com/office/drawing/2014/main" id="{E6D84635-1529-3326-E151-CA49B2DBB856}"/>
              </a:ext>
            </a:extLst>
          </p:cNvPr>
          <p:cNvSpPr txBox="1">
            <a:spLocks noGrp="1" noRot="1" noMove="1" noResize="1" noEditPoints="1" noAdjustHandles="1" noChangeArrowheads="1" noChangeShapeType="1"/>
          </p:cNvSpPr>
          <p:nvPr/>
        </p:nvSpPr>
        <p:spPr>
          <a:xfrm>
            <a:off x="438196" y="2760855"/>
            <a:ext cx="3442053" cy="1520553"/>
          </a:xfrm>
          <a:prstGeom prst="rect">
            <a:avLst/>
          </a:prstGeom>
        </p:spPr>
        <p:txBody>
          <a:bodyPr vert="horz" lIns="91440" tIns="45720" rIns="91440" bIns="45720" rtlCol="0">
            <a:normAutofit/>
          </a:bodyPr>
          <a:lstStyle>
            <a:lvl1pPr marL="457200" indent="-457200" algn="l" defTabSz="914409" rtl="0" eaLnBrk="1" latinLnBrk="0" hangingPunct="1">
              <a:lnSpc>
                <a:spcPct val="90000"/>
              </a:lnSpc>
              <a:spcBef>
                <a:spcPts val="1000"/>
              </a:spcBef>
              <a:buClr>
                <a:srgbClr val="EE2A24"/>
              </a:buClr>
              <a:buFont typeface="Calibri" panose="020F0502020204030204" pitchFamily="34" charset="0"/>
              <a:buChar char="-"/>
              <a:defRPr sz="2800" kern="1200">
                <a:solidFill>
                  <a:schemeClr val="tx1"/>
                </a:solidFill>
                <a:latin typeface="+mn-lt"/>
                <a:ea typeface="+mn-ea"/>
                <a:cs typeface="+mn-cs"/>
              </a:defRPr>
            </a:lvl1pPr>
            <a:lvl2pPr marL="685807" indent="-228602" algn="l" defTabSz="914409" rtl="0" eaLnBrk="1" latinLnBrk="0" hangingPunct="1">
              <a:lnSpc>
                <a:spcPct val="90000"/>
              </a:lnSpc>
              <a:spcBef>
                <a:spcPts val="499"/>
              </a:spcBef>
              <a:buClr>
                <a:srgbClr val="EE2A24"/>
              </a:buClr>
              <a:buFont typeface="Calibri" panose="020F0502020204030204" pitchFamily="34" charset="0"/>
              <a:buChar char="–"/>
              <a:defRPr sz="2401" kern="1200">
                <a:solidFill>
                  <a:schemeClr val="tx1"/>
                </a:solidFill>
                <a:latin typeface="+mn-lt"/>
                <a:ea typeface="+mn-ea"/>
                <a:cs typeface="+mn-cs"/>
              </a:defRPr>
            </a:lvl2pPr>
            <a:lvl3pPr marL="1143013" indent="-228602" algn="l" defTabSz="914409" rtl="0" eaLnBrk="1" latinLnBrk="0" hangingPunct="1">
              <a:lnSpc>
                <a:spcPct val="90000"/>
              </a:lnSpc>
              <a:spcBef>
                <a:spcPts val="499"/>
              </a:spcBef>
              <a:buClr>
                <a:srgbClr val="EE2A24"/>
              </a:buClr>
              <a:buFont typeface="Calibri" panose="020F0502020204030204" pitchFamily="34" charset="0"/>
              <a:buChar char="–"/>
              <a:defRPr sz="2000" kern="1200">
                <a:solidFill>
                  <a:schemeClr val="tx1"/>
                </a:solidFill>
                <a:latin typeface="+mn-lt"/>
                <a:ea typeface="+mn-ea"/>
                <a:cs typeface="+mn-cs"/>
              </a:defRPr>
            </a:lvl3pPr>
            <a:lvl4pPr marL="1600217"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4pPr>
            <a:lvl5pPr marL="2057422"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5pPr>
            <a:lvl6pPr marL="251462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831"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903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6242"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b="1">
                <a:solidFill>
                  <a:srgbClr val="FF0000"/>
                </a:solidFill>
                <a:latin typeface="HelveticaNeueLT Pro 55 Roman" panose="020B0604020202020204" pitchFamily="34" charset="0"/>
              </a:rPr>
              <a:t>1.</a:t>
            </a:r>
            <a:r>
              <a:rPr lang="en-GB" sz="1800">
                <a:latin typeface="HelveticaNeueLT Pro 55 Roman" panose="020B0604020202020204" pitchFamily="34" charset="0"/>
              </a:rPr>
              <a:t> You could get the </a:t>
            </a:r>
            <a:r>
              <a:rPr lang="en-GB" sz="1800" b="1" err="1">
                <a:latin typeface="HelveticaNeueLT Pro 55 Roman" panose="020B0604020202020204" pitchFamily="34" charset="0"/>
              </a:rPr>
              <a:t>what.three.words</a:t>
            </a:r>
            <a:r>
              <a:rPr lang="en-GB" sz="1800" b="1">
                <a:latin typeface="HelveticaNeueLT Pro 55 Roman" panose="020B0604020202020204" pitchFamily="34" charset="0"/>
              </a:rPr>
              <a:t> </a:t>
            </a:r>
            <a:r>
              <a:rPr lang="en-GB" sz="1800">
                <a:latin typeface="HelveticaNeueLT Pro 55 Roman" panose="020B0604020202020204" pitchFamily="34" charset="0"/>
              </a:rPr>
              <a:t>app</a:t>
            </a:r>
          </a:p>
        </p:txBody>
      </p:sp>
      <p:sp>
        <p:nvSpPr>
          <p:cNvPr id="3" name="Content Placeholder 2">
            <a:extLst>
              <a:ext uri="{FF2B5EF4-FFF2-40B4-BE49-F238E27FC236}">
                <a16:creationId xmlns:a16="http://schemas.microsoft.com/office/drawing/2014/main" id="{7928C06B-79D6-6305-7AD8-A93364C7E03B}"/>
              </a:ext>
            </a:extLst>
          </p:cNvPr>
          <p:cNvSpPr txBox="1">
            <a:spLocks noGrp="1" noRot="1" noMove="1" noResize="1" noEditPoints="1" noAdjustHandles="1" noChangeArrowheads="1" noChangeShapeType="1"/>
          </p:cNvSpPr>
          <p:nvPr/>
        </p:nvSpPr>
        <p:spPr>
          <a:xfrm>
            <a:off x="7644855" y="648365"/>
            <a:ext cx="3475056" cy="3323126"/>
          </a:xfrm>
          <a:prstGeom prst="rect">
            <a:avLst/>
          </a:prstGeom>
        </p:spPr>
        <p:txBody>
          <a:bodyPr vert="horz" lIns="91440" tIns="45720" rIns="91440" bIns="45720" rtlCol="0" anchor="t">
            <a:normAutofit/>
          </a:bodyPr>
          <a:lstStyle>
            <a:lvl1pPr marL="457200" indent="-457200" algn="l" defTabSz="914409" rtl="0" eaLnBrk="1" latinLnBrk="0" hangingPunct="1">
              <a:lnSpc>
                <a:spcPct val="90000"/>
              </a:lnSpc>
              <a:spcBef>
                <a:spcPts val="1000"/>
              </a:spcBef>
              <a:buClr>
                <a:srgbClr val="EE2A24"/>
              </a:buClr>
              <a:buFont typeface="Calibri" panose="020F0502020204030204" pitchFamily="34" charset="0"/>
              <a:buChar char="-"/>
              <a:defRPr sz="2800" kern="1200">
                <a:solidFill>
                  <a:schemeClr val="tx1"/>
                </a:solidFill>
                <a:latin typeface="+mn-lt"/>
                <a:ea typeface="+mn-ea"/>
                <a:cs typeface="+mn-cs"/>
              </a:defRPr>
            </a:lvl1pPr>
            <a:lvl2pPr marL="685807" indent="-228602" algn="l" defTabSz="914409" rtl="0" eaLnBrk="1" latinLnBrk="0" hangingPunct="1">
              <a:lnSpc>
                <a:spcPct val="90000"/>
              </a:lnSpc>
              <a:spcBef>
                <a:spcPts val="499"/>
              </a:spcBef>
              <a:buClr>
                <a:srgbClr val="EE2A24"/>
              </a:buClr>
              <a:buFont typeface="Calibri" panose="020F0502020204030204" pitchFamily="34" charset="0"/>
              <a:buChar char="–"/>
              <a:defRPr sz="2401" kern="1200">
                <a:solidFill>
                  <a:schemeClr val="tx1"/>
                </a:solidFill>
                <a:latin typeface="+mn-lt"/>
                <a:ea typeface="+mn-ea"/>
                <a:cs typeface="+mn-cs"/>
              </a:defRPr>
            </a:lvl2pPr>
            <a:lvl3pPr marL="1143013" indent="-228602" algn="l" defTabSz="914409" rtl="0" eaLnBrk="1" latinLnBrk="0" hangingPunct="1">
              <a:lnSpc>
                <a:spcPct val="90000"/>
              </a:lnSpc>
              <a:spcBef>
                <a:spcPts val="499"/>
              </a:spcBef>
              <a:buClr>
                <a:srgbClr val="EE2A24"/>
              </a:buClr>
              <a:buFont typeface="Calibri" panose="020F0502020204030204" pitchFamily="34" charset="0"/>
              <a:buChar char="–"/>
              <a:defRPr sz="2000" kern="1200">
                <a:solidFill>
                  <a:schemeClr val="tx1"/>
                </a:solidFill>
                <a:latin typeface="+mn-lt"/>
                <a:ea typeface="+mn-ea"/>
                <a:cs typeface="+mn-cs"/>
              </a:defRPr>
            </a:lvl3pPr>
            <a:lvl4pPr marL="1600217"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4pPr>
            <a:lvl5pPr marL="2057422"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5pPr>
            <a:lvl6pPr marL="251462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831"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903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6242"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GB" sz="1800" b="1">
                <a:solidFill>
                  <a:srgbClr val="FF0000"/>
                </a:solidFill>
                <a:latin typeface="HelveticaNeueLT Pro 55 Roman"/>
              </a:rPr>
              <a:t>2.</a:t>
            </a:r>
            <a:r>
              <a:rPr lang="en-GB" sz="1800">
                <a:latin typeface="HelveticaNeueLT Pro 55 Roman"/>
              </a:rPr>
              <a:t> Some </a:t>
            </a:r>
            <a:r>
              <a:rPr lang="en-GB" sz="1800" b="1">
                <a:latin typeface="HelveticaNeueLT Pro 55 Roman"/>
              </a:rPr>
              <a:t>smartphones </a:t>
            </a:r>
            <a:r>
              <a:rPr lang="en-GB" sz="1800">
                <a:latin typeface="HelveticaNeueLT Pro 55 Roman"/>
              </a:rPr>
              <a:t>have a built-in feature to call the emergency services and share your location. Find out how to use this on your phone. </a:t>
            </a:r>
            <a:endParaRPr lang="en-GB" sz="1800">
              <a:latin typeface="HelveticaNeueLT Pro 55 Roman" panose="020B0604020202020204" pitchFamily="34" charset="0"/>
            </a:endParaRPr>
          </a:p>
          <a:p>
            <a:pPr marL="0" indent="0">
              <a:lnSpc>
                <a:spcPct val="120000"/>
              </a:lnSpc>
              <a:buNone/>
            </a:pPr>
            <a:r>
              <a:rPr lang="en-GB" sz="1800" b="1">
                <a:solidFill>
                  <a:srgbClr val="FF0000"/>
                </a:solidFill>
                <a:latin typeface="HelveticaNeueLT Pro 55 Roman"/>
              </a:rPr>
              <a:t>3.</a:t>
            </a:r>
            <a:r>
              <a:rPr lang="en-GB" sz="1800">
                <a:latin typeface="HelveticaNeueLT Pro 55 Roman"/>
              </a:rPr>
              <a:t> You could also use a </a:t>
            </a:r>
            <a:r>
              <a:rPr lang="en-GB" sz="1800" b="1">
                <a:latin typeface="HelveticaNeueLT Pro 55 Roman"/>
              </a:rPr>
              <a:t>maps app </a:t>
            </a:r>
            <a:r>
              <a:rPr lang="en-GB" sz="1800">
                <a:latin typeface="HelveticaNeueLT Pro 55 Roman"/>
              </a:rPr>
              <a:t>to pinpoint and share your location. Learn how to do this so you’re ready for an emergency.</a:t>
            </a:r>
          </a:p>
        </p:txBody>
      </p:sp>
      <p:sp>
        <p:nvSpPr>
          <p:cNvPr id="9" name="TextBox 8">
            <a:hlinkClick r:id="rId4"/>
            <a:extLst>
              <a:ext uri="{FF2B5EF4-FFF2-40B4-BE49-F238E27FC236}">
                <a16:creationId xmlns:a16="http://schemas.microsoft.com/office/drawing/2014/main" id="{87386EBF-F39A-2117-84F6-56971B72583A}"/>
              </a:ext>
            </a:extLst>
          </p:cNvPr>
          <p:cNvSpPr txBox="1">
            <a:spLocks noGrp="1" noRot="1" noMove="1" noResize="1" noEditPoints="1" noAdjustHandles="1" noChangeArrowheads="1" noChangeShapeType="1"/>
          </p:cNvSpPr>
          <p:nvPr/>
        </p:nvSpPr>
        <p:spPr>
          <a:xfrm>
            <a:off x="5057339" y="5015102"/>
            <a:ext cx="1552354" cy="430887"/>
          </a:xfrm>
          <a:prstGeom prst="rect">
            <a:avLst/>
          </a:prstGeom>
          <a:noFill/>
        </p:spPr>
        <p:txBody>
          <a:bodyPr wrap="square" rtlCol="0">
            <a:spAutoFit/>
          </a:bodyPr>
          <a:lstStyle/>
          <a:p>
            <a:r>
              <a:rPr lang="en-GB" sz="1100"/>
              <a:t>what3words.com/products/what3words-app</a:t>
            </a:r>
          </a:p>
        </p:txBody>
      </p:sp>
      <p:sp>
        <p:nvSpPr>
          <p:cNvPr id="15" name="Rectangle 14">
            <a:extLst>
              <a:ext uri="{FF2B5EF4-FFF2-40B4-BE49-F238E27FC236}">
                <a16:creationId xmlns:a16="http://schemas.microsoft.com/office/drawing/2014/main" id="{F5A1F569-8862-F5C3-5D83-D965087A967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561517" y="5695071"/>
            <a:ext cx="1305567" cy="175042"/>
          </a:xfrm>
          <a:prstGeom prst="rect">
            <a:avLst/>
          </a:prstGeom>
          <a:solidFill>
            <a:srgbClr val="EE2A2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BEB05113-B0A4-E118-5238-43DADFA11DB9}"/>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21374098">
            <a:off x="1506438" y="244052"/>
            <a:ext cx="1305567" cy="175042"/>
          </a:xfrm>
          <a:prstGeom prst="rect">
            <a:avLst/>
          </a:prstGeom>
          <a:solidFill>
            <a:srgbClr val="EE2A2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QR Code what3words.com/products/what3words-app">
            <a:extLst>
              <a:ext uri="{FF2B5EF4-FFF2-40B4-BE49-F238E27FC236}">
                <a16:creationId xmlns:a16="http://schemas.microsoft.com/office/drawing/2014/main" id="{EABFCE86-2E75-8EA2-15C1-94CC50C75BE1}"/>
              </a:ext>
            </a:extLst>
          </p:cNvPr>
          <p:cNvPicPr>
            <a:picLocks noGrp="1" noRot="1" noChangeAspect="1" noMove="1" noResize="1" noEditPoints="1" noAdjustHandles="1" noChangeArrowheads="1" noChangeShapeType="1" noCrop="1"/>
          </p:cNvPicPr>
          <p:nvPr/>
        </p:nvPicPr>
        <p:blipFill>
          <a:blip r:embed="rId5" cstate="screen">
            <a:extLst>
              <a:ext uri="{28A0092B-C50C-407E-A947-70E740481C1C}">
                <a14:useLocalDpi xmlns:a14="http://schemas.microsoft.com/office/drawing/2010/main" val="0"/>
              </a:ext>
            </a:extLst>
          </a:blip>
          <a:stretch>
            <a:fillRect/>
          </a:stretch>
        </p:blipFill>
        <p:spPr>
          <a:xfrm>
            <a:off x="5010605" y="3521131"/>
            <a:ext cx="1552354" cy="1552354"/>
          </a:xfrm>
          <a:prstGeom prst="rect">
            <a:avLst/>
          </a:prstGeom>
        </p:spPr>
      </p:pic>
      <p:pic>
        <p:nvPicPr>
          <p:cNvPr id="4" name="Picture 4" descr="A picture showing a person using a phone in the woods with their bike.">
            <a:extLst>
              <a:ext uri="{FF2B5EF4-FFF2-40B4-BE49-F238E27FC236}">
                <a16:creationId xmlns:a16="http://schemas.microsoft.com/office/drawing/2014/main" id="{7235C67D-0DB8-D0D3-E476-887DDBDF2042}"/>
              </a:ext>
            </a:extLst>
          </p:cNvPr>
          <p:cNvPicPr>
            <a:picLocks noGrp="1" noRot="1" noChangeAspect="1" noMove="1" noResize="1" noEditPoints="1" noAdjustHandles="1" noChangeArrowheads="1" noChangeShapeType="1" noCrop="1"/>
          </p:cNvPicPr>
          <p:nvPr/>
        </p:nvPicPr>
        <p:blipFill>
          <a:blip r:embed="rId6"/>
          <a:stretch>
            <a:fillRect/>
          </a:stretch>
        </p:blipFill>
        <p:spPr>
          <a:xfrm>
            <a:off x="8005483" y="3894737"/>
            <a:ext cx="2488346" cy="1658897"/>
          </a:xfrm>
          <a:prstGeom prst="rect">
            <a:avLst/>
          </a:prstGeom>
        </p:spPr>
      </p:pic>
      <p:pic>
        <p:nvPicPr>
          <p:cNvPr id="5" name="Picture 5" descr="A picture showing a person with a bandaged ankle sitting on the flood in some woods. They are using a phone.">
            <a:extLst>
              <a:ext uri="{FF2B5EF4-FFF2-40B4-BE49-F238E27FC236}">
                <a16:creationId xmlns:a16="http://schemas.microsoft.com/office/drawing/2014/main" id="{19D7443C-7C15-2934-66FE-4DC4BBE7F858}"/>
              </a:ext>
            </a:extLst>
          </p:cNvPr>
          <p:cNvPicPr>
            <a:picLocks noGrp="1" noRot="1" noChangeAspect="1" noMove="1" noResize="1" noEditPoints="1" noAdjustHandles="1" noChangeArrowheads="1" noChangeShapeType="1" noCrop="1"/>
          </p:cNvPicPr>
          <p:nvPr/>
        </p:nvPicPr>
        <p:blipFill>
          <a:blip r:embed="rId7"/>
          <a:stretch>
            <a:fillRect/>
          </a:stretch>
        </p:blipFill>
        <p:spPr>
          <a:xfrm>
            <a:off x="546847" y="3518647"/>
            <a:ext cx="3469340" cy="1927411"/>
          </a:xfrm>
          <a:prstGeom prst="rect">
            <a:avLst/>
          </a:prstGeom>
        </p:spPr>
      </p:pic>
    </p:spTree>
    <p:extLst>
      <p:ext uri="{BB962C8B-B14F-4D97-AF65-F5344CB8AC3E}">
        <p14:creationId xmlns:p14="http://schemas.microsoft.com/office/powerpoint/2010/main" val="39766850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366F8D4-5E4E-D449-5126-7BCCAD739292}"/>
              </a:ext>
            </a:extLst>
          </p:cNvPr>
          <p:cNvSpPr>
            <a:spLocks noGrp="1" noRot="1" noMove="1" noResize="1" noEditPoints="1" noAdjustHandles="1" noChangeArrowheads="1" noChangeShapeType="1"/>
          </p:cNvSpPr>
          <p:nvPr>
            <p:ph type="title" idx="4294967295"/>
          </p:nvPr>
        </p:nvSpPr>
        <p:spPr>
          <a:xfrm>
            <a:off x="679622" y="-1325563"/>
            <a:ext cx="10478529" cy="1325563"/>
          </a:xfrm>
        </p:spPr>
        <p:txBody>
          <a:bodyPr vert="horz" lIns="91440" tIns="45720" rIns="91440" bIns="45720" rtlCol="0" anchor="b">
            <a:normAutofit/>
          </a:bodyPr>
          <a:lstStyle/>
          <a:p>
            <a:r>
              <a:rPr lang="en-GB"/>
              <a:t>First aid app information</a:t>
            </a:r>
          </a:p>
        </p:txBody>
      </p:sp>
      <p:pic>
        <p:nvPicPr>
          <p:cNvPr id="5" name="Picture 4" descr="Qr code&#10;&#10;Description automatically generated">
            <a:extLst>
              <a:ext uri="{FF2B5EF4-FFF2-40B4-BE49-F238E27FC236}">
                <a16:creationId xmlns:a16="http://schemas.microsoft.com/office/drawing/2014/main" id="{5A8D95F4-1645-4878-2CEA-B87BD26D4DB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873752" y="182880"/>
            <a:ext cx="9601336" cy="5402862"/>
          </a:xfrm>
          <a:prstGeom prst="rect">
            <a:avLst/>
          </a:prstGeom>
        </p:spPr>
      </p:pic>
      <p:sp>
        <p:nvSpPr>
          <p:cNvPr id="3" name="TextBox 2">
            <a:extLst>
              <a:ext uri="{FF2B5EF4-FFF2-40B4-BE49-F238E27FC236}">
                <a16:creationId xmlns:a16="http://schemas.microsoft.com/office/drawing/2014/main" id="{216949A1-24EB-BF20-7948-E7A39F284DA3}"/>
              </a:ext>
            </a:extLst>
          </p:cNvPr>
          <p:cNvSpPr txBox="1">
            <a:spLocks noGrp="1" noRot="1" noMove="1" noResize="1" noEditPoints="1" noAdjustHandles="1" noChangeArrowheads="1" noChangeShapeType="1"/>
          </p:cNvSpPr>
          <p:nvPr/>
        </p:nvSpPr>
        <p:spPr>
          <a:xfrm rot="16200000">
            <a:off x="10142489" y="1487294"/>
            <a:ext cx="2911773" cy="584775"/>
          </a:xfrm>
          <a:prstGeom prst="rect">
            <a:avLst/>
          </a:prstGeom>
          <a:noFill/>
        </p:spPr>
        <p:txBody>
          <a:bodyPr wrap="square" rtlCol="0">
            <a:spAutoFit/>
          </a:bodyPr>
          <a:lstStyle/>
          <a:p>
            <a:r>
              <a:rPr lang="en-GB" sz="3200" b="1">
                <a:solidFill>
                  <a:srgbClr val="FF0000"/>
                </a:solidFill>
                <a:latin typeface="HelveticaNeueLT Pro 55 Roman" panose="020B0604020202020204"/>
              </a:rPr>
              <a:t>First aid app</a:t>
            </a:r>
          </a:p>
        </p:txBody>
      </p:sp>
      <p:sp>
        <p:nvSpPr>
          <p:cNvPr id="2" name="Rectangle 1">
            <a:extLst>
              <a:ext uri="{FF2B5EF4-FFF2-40B4-BE49-F238E27FC236}">
                <a16:creationId xmlns:a16="http://schemas.microsoft.com/office/drawing/2014/main" id="{F9FCB434-FD74-0958-997B-00F2A000BA3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19473544">
            <a:off x="9990284" y="5347074"/>
            <a:ext cx="799097" cy="228600"/>
          </a:xfrm>
          <a:prstGeom prst="rect">
            <a:avLst/>
          </a:prstGeom>
          <a:solidFill>
            <a:schemeClr val="bg1">
              <a:lumMod val="5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077CAFC9-181C-A6C5-30FD-0D7D4E694DD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17996303">
            <a:off x="569692" y="196348"/>
            <a:ext cx="615422" cy="280686"/>
          </a:xfrm>
          <a:prstGeom prst="rect">
            <a:avLst/>
          </a:prstGeom>
          <a:solidFill>
            <a:schemeClr val="bg1">
              <a:lumMod val="5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CD2AE7B5-F879-596F-1837-41D70FE8A94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18961614">
            <a:off x="4377820" y="5330482"/>
            <a:ext cx="950971" cy="261782"/>
          </a:xfrm>
          <a:prstGeom prst="rect">
            <a:avLst/>
          </a:prstGeom>
          <a:solidFill>
            <a:schemeClr val="bg1">
              <a:lumMod val="5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DDCF2EDE-3A44-A0CB-2C5F-9C1C8694A58B}"/>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19473544">
            <a:off x="8101098" y="183808"/>
            <a:ext cx="419049" cy="177903"/>
          </a:xfrm>
          <a:prstGeom prst="rect">
            <a:avLst/>
          </a:prstGeom>
          <a:solidFill>
            <a:schemeClr val="bg1">
              <a:lumMod val="5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314759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5F7D710-DEEC-537C-CD30-4BF705C30611}"/>
              </a:ext>
            </a:extLst>
          </p:cNvPr>
          <p:cNvSpPr txBox="1">
            <a:spLocks noGrp="1" noRot="1" noMove="1" noResize="1" noEditPoints="1" noAdjustHandles="1" noChangeArrowheads="1" noChangeShapeType="1"/>
          </p:cNvSpPr>
          <p:nvPr/>
        </p:nvSpPr>
        <p:spPr>
          <a:xfrm>
            <a:off x="4136982" y="5001667"/>
            <a:ext cx="2886294" cy="9849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endParaRPr lang="en-US" sz="1400"/>
          </a:p>
        </p:txBody>
      </p:sp>
      <p:pic>
        <p:nvPicPr>
          <p:cNvPr id="3" name="Picture 2">
            <a:extLst>
              <a:ext uri="{FF2B5EF4-FFF2-40B4-BE49-F238E27FC236}">
                <a16:creationId xmlns:a16="http://schemas.microsoft.com/office/drawing/2014/main" id="{00FDE539-951D-D260-10F5-C712D8A292D6}"/>
              </a:ext>
            </a:extLst>
          </p:cNvPr>
          <p:cNvPicPr>
            <a:picLocks noGrp="1" noRot="1" noChangeAspect="1" noMove="1" noResize="1" noEditPoints="1" noAdjustHandles="1" noChangeArrowheads="1" noChangeShapeType="1" noCrop="1"/>
          </p:cNvPicPr>
          <p:nvPr/>
        </p:nvPicPr>
        <p:blipFill rotWithShape="1">
          <a:blip r:embed="rId3"/>
          <a:srcRect l="27822" t="-14001" r="4954" b="-1532"/>
          <a:stretch/>
        </p:blipFill>
        <p:spPr>
          <a:xfrm>
            <a:off x="511518" y="688898"/>
            <a:ext cx="2389107" cy="343639"/>
          </a:xfrm>
          <a:prstGeom prst="rect">
            <a:avLst/>
          </a:prstGeom>
        </p:spPr>
      </p:pic>
      <p:sp>
        <p:nvSpPr>
          <p:cNvPr id="11" name="TextBox 10">
            <a:extLst>
              <a:ext uri="{FF2B5EF4-FFF2-40B4-BE49-F238E27FC236}">
                <a16:creationId xmlns:a16="http://schemas.microsoft.com/office/drawing/2014/main" id="{50CB55BC-453A-7257-2188-ED0596968A83}"/>
              </a:ext>
            </a:extLst>
          </p:cNvPr>
          <p:cNvSpPr txBox="1">
            <a:spLocks noGrp="1" noRot="1" noMove="1" noResize="1" noEditPoints="1" noAdjustHandles="1" noChangeArrowheads="1" noChangeShapeType="1"/>
          </p:cNvSpPr>
          <p:nvPr/>
        </p:nvSpPr>
        <p:spPr>
          <a:xfrm>
            <a:off x="790589" y="171710"/>
            <a:ext cx="2955374" cy="523220"/>
          </a:xfrm>
          <a:prstGeom prst="rect">
            <a:avLst/>
          </a:prstGeom>
          <a:noFill/>
        </p:spPr>
        <p:txBody>
          <a:bodyPr wrap="square" rtlCol="0">
            <a:spAutoFit/>
          </a:bodyPr>
          <a:lstStyle/>
          <a:p>
            <a:r>
              <a:rPr lang="en-GB" sz="2800" b="1" dirty="0">
                <a:latin typeface="Arial"/>
                <a:cs typeface="Arial"/>
              </a:rPr>
              <a:t>Flooding</a:t>
            </a:r>
          </a:p>
        </p:txBody>
      </p:sp>
      <p:pic>
        <p:nvPicPr>
          <p:cNvPr id="12" name="Picture 11">
            <a:extLst>
              <a:ext uri="{FF2B5EF4-FFF2-40B4-BE49-F238E27FC236}">
                <a16:creationId xmlns:a16="http://schemas.microsoft.com/office/drawing/2014/main" id="{EA53CFE4-5623-0A04-E94A-2B8789B0AD09}"/>
              </a:ext>
            </a:extLst>
          </p:cNvPr>
          <p:cNvPicPr>
            <a:picLocks noGrp="1" noRot="1" noChangeAspect="1" noMove="1" noResize="1" noEditPoints="1" noAdjustHandles="1" noChangeArrowheads="1" noChangeShapeType="1" noCrop="1"/>
          </p:cNvPicPr>
          <p:nvPr/>
        </p:nvPicPr>
        <p:blipFill rotWithShape="1">
          <a:blip r:embed="rId4"/>
          <a:srcRect l="27669" t="-4917" r="65925" b="3712"/>
          <a:stretch/>
        </p:blipFill>
        <p:spPr>
          <a:xfrm>
            <a:off x="475256" y="1375569"/>
            <a:ext cx="235366" cy="331478"/>
          </a:xfrm>
          <a:prstGeom prst="rect">
            <a:avLst/>
          </a:prstGeom>
        </p:spPr>
      </p:pic>
      <p:pic>
        <p:nvPicPr>
          <p:cNvPr id="16" name="Picture 15">
            <a:extLst>
              <a:ext uri="{FF2B5EF4-FFF2-40B4-BE49-F238E27FC236}">
                <a16:creationId xmlns:a16="http://schemas.microsoft.com/office/drawing/2014/main" id="{2DC8B02D-01A6-9826-D17F-79BD8FF4736C}"/>
              </a:ext>
            </a:extLst>
          </p:cNvPr>
          <p:cNvPicPr>
            <a:picLocks noGrp="1" noRot="1" noChangeAspect="1" noMove="1" noResize="1" noEditPoints="1" noAdjustHandles="1" noChangeArrowheads="1" noChangeShapeType="1" noCrop="1"/>
          </p:cNvPicPr>
          <p:nvPr/>
        </p:nvPicPr>
        <p:blipFill rotWithShape="1">
          <a:blip r:embed="rId5"/>
          <a:srcRect l="27334" t="-3308" r="5514"/>
          <a:stretch/>
        </p:blipFill>
        <p:spPr>
          <a:xfrm>
            <a:off x="498752" y="2392277"/>
            <a:ext cx="2364699" cy="307425"/>
          </a:xfrm>
          <a:prstGeom prst="rect">
            <a:avLst/>
          </a:prstGeom>
        </p:spPr>
      </p:pic>
      <p:pic>
        <p:nvPicPr>
          <p:cNvPr id="19" name="Picture 18">
            <a:extLst>
              <a:ext uri="{FF2B5EF4-FFF2-40B4-BE49-F238E27FC236}">
                <a16:creationId xmlns:a16="http://schemas.microsoft.com/office/drawing/2014/main" id="{21AE55E6-C76F-FF5C-D848-79F1A5BD0731}"/>
              </a:ext>
            </a:extLst>
          </p:cNvPr>
          <p:cNvPicPr>
            <a:picLocks noGrp="1" noRot="1" noChangeAspect="1" noMove="1" noResize="1" noEditPoints="1" noAdjustHandles="1" noChangeArrowheads="1" noChangeShapeType="1" noCrop="1"/>
          </p:cNvPicPr>
          <p:nvPr/>
        </p:nvPicPr>
        <p:blipFill rotWithShape="1">
          <a:blip r:embed="rId6"/>
          <a:srcRect l="29932" t="-8169" r="10947" b="3144"/>
          <a:stretch/>
        </p:blipFill>
        <p:spPr>
          <a:xfrm>
            <a:off x="498752" y="3203857"/>
            <a:ext cx="1794345" cy="200416"/>
          </a:xfrm>
          <a:prstGeom prst="rect">
            <a:avLst/>
          </a:prstGeom>
        </p:spPr>
      </p:pic>
      <p:pic>
        <p:nvPicPr>
          <p:cNvPr id="21" name="Picture 20">
            <a:extLst>
              <a:ext uri="{FF2B5EF4-FFF2-40B4-BE49-F238E27FC236}">
                <a16:creationId xmlns:a16="http://schemas.microsoft.com/office/drawing/2014/main" id="{31382604-34F5-E705-90CF-EC7C4665464B}"/>
              </a:ext>
            </a:extLst>
          </p:cNvPr>
          <p:cNvPicPr>
            <a:picLocks noGrp="1" noRot="1" noChangeAspect="1" noMove="1" noResize="1" noEditPoints="1" noAdjustHandles="1" noChangeArrowheads="1" noChangeShapeType="1" noCrop="1"/>
          </p:cNvPicPr>
          <p:nvPr/>
        </p:nvPicPr>
        <p:blipFill rotWithShape="1">
          <a:blip r:embed="rId7"/>
          <a:srcRect l="27465" t="18504" r="63907" b="2620"/>
          <a:stretch/>
        </p:blipFill>
        <p:spPr>
          <a:xfrm>
            <a:off x="511519" y="4026368"/>
            <a:ext cx="303892" cy="236360"/>
          </a:xfrm>
          <a:prstGeom prst="rect">
            <a:avLst/>
          </a:prstGeom>
        </p:spPr>
      </p:pic>
      <p:pic>
        <p:nvPicPr>
          <p:cNvPr id="23" name="Picture 22">
            <a:extLst>
              <a:ext uri="{FF2B5EF4-FFF2-40B4-BE49-F238E27FC236}">
                <a16:creationId xmlns:a16="http://schemas.microsoft.com/office/drawing/2014/main" id="{250B1E92-5A85-5A5B-AAD8-29DF64A821A9}"/>
              </a:ext>
            </a:extLst>
          </p:cNvPr>
          <p:cNvPicPr>
            <a:picLocks noGrp="1" noRot="1" noChangeAspect="1" noMove="1" noResize="1" noEditPoints="1" noAdjustHandles="1" noChangeArrowheads="1" noChangeShapeType="1" noCrop="1"/>
          </p:cNvPicPr>
          <p:nvPr/>
        </p:nvPicPr>
        <p:blipFill rotWithShape="1">
          <a:blip r:embed="rId8"/>
          <a:srcRect l="28017" t="20364" r="4506"/>
          <a:stretch/>
        </p:blipFill>
        <p:spPr>
          <a:xfrm>
            <a:off x="511518" y="4890037"/>
            <a:ext cx="2410378" cy="258252"/>
          </a:xfrm>
          <a:prstGeom prst="rect">
            <a:avLst/>
          </a:prstGeom>
        </p:spPr>
      </p:pic>
      <p:sp>
        <p:nvSpPr>
          <p:cNvPr id="25" name="TextBox 24">
            <a:extLst>
              <a:ext uri="{FF2B5EF4-FFF2-40B4-BE49-F238E27FC236}">
                <a16:creationId xmlns:a16="http://schemas.microsoft.com/office/drawing/2014/main" id="{0AFB1B27-EF2B-0157-6875-5342F18E5C52}"/>
              </a:ext>
            </a:extLst>
          </p:cNvPr>
          <p:cNvSpPr txBox="1">
            <a:spLocks noGrp="1" noRot="1" noMove="1" noResize="1" noEditPoints="1" noAdjustHandles="1" noChangeArrowheads="1" noChangeShapeType="1"/>
          </p:cNvSpPr>
          <p:nvPr/>
        </p:nvSpPr>
        <p:spPr>
          <a:xfrm>
            <a:off x="573217" y="984440"/>
            <a:ext cx="277085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lumMod val="50000"/>
                    <a:lumOff val="50000"/>
                  </a:prstClr>
                </a:solidFill>
                <a:effectLst/>
                <a:uLnTx/>
                <a:uFillTx/>
                <a:latin typeface="Arial"/>
                <a:ea typeface="+mn-ea"/>
                <a:cs typeface="Arial"/>
              </a:rPr>
              <a:t>Read 3 characters’ flood stories and discuss how they could be affected.</a:t>
            </a:r>
          </a:p>
        </p:txBody>
      </p:sp>
      <p:sp>
        <p:nvSpPr>
          <p:cNvPr id="26" name="TextBox 25">
            <a:extLst>
              <a:ext uri="{FF2B5EF4-FFF2-40B4-BE49-F238E27FC236}">
                <a16:creationId xmlns:a16="http://schemas.microsoft.com/office/drawing/2014/main" id="{6B6B1162-016B-D4E9-0E8E-0F93A2DC4E7D}"/>
              </a:ext>
            </a:extLst>
          </p:cNvPr>
          <p:cNvSpPr txBox="1">
            <a:spLocks noGrp="1" noRot="1" noMove="1" noResize="1" noEditPoints="1" noAdjustHandles="1" noChangeArrowheads="1" noChangeShapeType="1"/>
          </p:cNvSpPr>
          <p:nvPr/>
        </p:nvSpPr>
        <p:spPr>
          <a:xfrm>
            <a:off x="551508" y="1656591"/>
            <a:ext cx="277085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lumMod val="50000"/>
                    <a:lumOff val="50000"/>
                  </a:prstClr>
                </a:solidFill>
                <a:effectLst/>
                <a:uLnTx/>
                <a:uFillTx/>
                <a:latin typeface="Arial"/>
                <a:ea typeface="+mn-ea"/>
                <a:cs typeface="+mn-cs"/>
              </a:rPr>
              <a:t>Look at local flood maps and the role of the emergency services to explore how flooding can affect us all.</a:t>
            </a:r>
          </a:p>
          <a:p>
            <a:pPr>
              <a:defRPr/>
            </a:pPr>
            <a:r>
              <a:rPr lang="en-GB" sz="1100" b="1" i="0" u="none" strike="noStrike" noProof="0" dirty="0">
                <a:solidFill>
                  <a:schemeClr val="tx1"/>
                </a:solidFill>
                <a:latin typeface="Arial"/>
              </a:rPr>
              <a:t>Worksheet: note writing help</a:t>
            </a:r>
          </a:p>
        </p:txBody>
      </p:sp>
      <p:sp>
        <p:nvSpPr>
          <p:cNvPr id="27" name="TextBox 26">
            <a:extLst>
              <a:ext uri="{FF2B5EF4-FFF2-40B4-BE49-F238E27FC236}">
                <a16:creationId xmlns:a16="http://schemas.microsoft.com/office/drawing/2014/main" id="{13B644EE-A486-0694-6721-5AB38D075452}"/>
              </a:ext>
            </a:extLst>
          </p:cNvPr>
          <p:cNvSpPr txBox="1">
            <a:spLocks noGrp="1" noRot="1" noMove="1" noResize="1" noEditPoints="1" noAdjustHandles="1" noChangeArrowheads="1" noChangeShapeType="1"/>
          </p:cNvSpPr>
          <p:nvPr/>
        </p:nvSpPr>
        <p:spPr>
          <a:xfrm>
            <a:off x="569847" y="2719623"/>
            <a:ext cx="2450422" cy="430887"/>
          </a:xfrm>
          <a:prstGeom prst="rect">
            <a:avLst/>
          </a:prstGeom>
          <a:noFill/>
        </p:spPr>
        <p:txBody>
          <a:bodyPr wrap="square" rtlCol="0">
            <a:spAutoFit/>
          </a:bodyPr>
          <a:lstStyle/>
          <a:p>
            <a:r>
              <a:rPr lang="en-GB" sz="1100" b="0" i="0" u="none" strike="noStrike" noProof="0">
                <a:solidFill>
                  <a:schemeClr val="tx1">
                    <a:lumMod val="50000"/>
                    <a:lumOff val="50000"/>
                  </a:schemeClr>
                </a:solidFill>
                <a:latin typeface="Arial"/>
                <a:cs typeface="Arial"/>
              </a:rPr>
              <a:t>Examine images of flooding and identify the dangers.</a:t>
            </a:r>
            <a:endParaRPr lang="en-GB" sz="1100" b="0">
              <a:solidFill>
                <a:schemeClr val="tx1">
                  <a:lumMod val="50000"/>
                  <a:lumOff val="50000"/>
                </a:schemeClr>
              </a:solidFill>
              <a:latin typeface="Arial"/>
              <a:cs typeface="Arial"/>
            </a:endParaRPr>
          </a:p>
        </p:txBody>
      </p:sp>
      <p:sp>
        <p:nvSpPr>
          <p:cNvPr id="28" name="TextBox 27">
            <a:extLst>
              <a:ext uri="{FF2B5EF4-FFF2-40B4-BE49-F238E27FC236}">
                <a16:creationId xmlns:a16="http://schemas.microsoft.com/office/drawing/2014/main" id="{86C34452-8274-1AEC-75FC-9CF964DD7588}"/>
              </a:ext>
            </a:extLst>
          </p:cNvPr>
          <p:cNvSpPr txBox="1">
            <a:spLocks noGrp="1" noRot="1" noMove="1" noResize="1" noEditPoints="1" noAdjustHandles="1" noChangeArrowheads="1" noChangeShapeType="1"/>
          </p:cNvSpPr>
          <p:nvPr/>
        </p:nvSpPr>
        <p:spPr>
          <a:xfrm>
            <a:off x="569847" y="3442230"/>
            <a:ext cx="2752517" cy="600164"/>
          </a:xfrm>
          <a:prstGeom prst="rect">
            <a:avLst/>
          </a:prstGeom>
          <a:noFill/>
        </p:spPr>
        <p:txBody>
          <a:bodyPr wrap="square" rtlCol="0">
            <a:spAutoFit/>
          </a:bodyPr>
          <a:lstStyle/>
          <a:p>
            <a:r>
              <a:rPr lang="en-GB" sz="1100" b="0" i="0" u="none" strike="noStrike" noProof="0" dirty="0">
                <a:solidFill>
                  <a:schemeClr val="tx1">
                    <a:lumMod val="50000"/>
                    <a:lumOff val="50000"/>
                  </a:schemeClr>
                </a:solidFill>
                <a:latin typeface="Arial"/>
                <a:cs typeface="Arial"/>
              </a:rPr>
              <a:t>Play a scenario game to find out about bug out bags and why it is important to have one ready</a:t>
            </a:r>
            <a:r>
              <a:rPr lang="en-GB" sz="1100" b="0" i="0" u="none" strike="noStrike" noProof="0" dirty="0">
                <a:latin typeface="Arial"/>
                <a:cs typeface="Arial"/>
              </a:rPr>
              <a:t>.</a:t>
            </a:r>
            <a:endParaRPr lang="en-GB" sz="1100" b="0" dirty="0">
              <a:latin typeface="Arial"/>
              <a:cs typeface="Arial"/>
            </a:endParaRPr>
          </a:p>
        </p:txBody>
      </p:sp>
      <p:sp>
        <p:nvSpPr>
          <p:cNvPr id="29" name="TextBox 28">
            <a:extLst>
              <a:ext uri="{FF2B5EF4-FFF2-40B4-BE49-F238E27FC236}">
                <a16:creationId xmlns:a16="http://schemas.microsoft.com/office/drawing/2014/main" id="{9A7D2388-510C-6F30-8387-8A3478BA3D81}"/>
              </a:ext>
            </a:extLst>
          </p:cNvPr>
          <p:cNvSpPr txBox="1">
            <a:spLocks noGrp="1" noRot="1" noMove="1" noResize="1" noEditPoints="1" noAdjustHandles="1" noChangeArrowheads="1" noChangeShapeType="1"/>
          </p:cNvSpPr>
          <p:nvPr/>
        </p:nvSpPr>
        <p:spPr>
          <a:xfrm>
            <a:off x="569846" y="4262727"/>
            <a:ext cx="2752517" cy="600164"/>
          </a:xfrm>
          <a:prstGeom prst="rect">
            <a:avLst/>
          </a:prstGeom>
          <a:noFill/>
        </p:spPr>
        <p:txBody>
          <a:bodyPr wrap="square" rtlCol="0">
            <a:spAutoFit/>
          </a:bodyPr>
          <a:lstStyle/>
          <a:p>
            <a:r>
              <a:rPr lang="en-GB" sz="1100" b="0" i="0" u="none" strike="noStrike" noProof="0" dirty="0">
                <a:solidFill>
                  <a:schemeClr val="tx1">
                    <a:lumMod val="50000"/>
                    <a:lumOff val="50000"/>
                  </a:schemeClr>
                </a:solidFill>
                <a:latin typeface="Arial"/>
              </a:rPr>
              <a:t>Play a ‘choose your own adventure’ game to learn how to respond to flood alerts and warnings.</a:t>
            </a:r>
          </a:p>
        </p:txBody>
      </p:sp>
      <p:sp>
        <p:nvSpPr>
          <p:cNvPr id="30" name="TextBox 29">
            <a:extLst>
              <a:ext uri="{FF2B5EF4-FFF2-40B4-BE49-F238E27FC236}">
                <a16:creationId xmlns:a16="http://schemas.microsoft.com/office/drawing/2014/main" id="{A4959A43-9138-A16D-0EF5-72D394CC46BD}"/>
              </a:ext>
            </a:extLst>
          </p:cNvPr>
          <p:cNvSpPr txBox="1">
            <a:spLocks noGrp="1" noRot="1" noMove="1" noResize="1" noEditPoints="1" noAdjustHandles="1" noChangeArrowheads="1" noChangeShapeType="1"/>
          </p:cNvSpPr>
          <p:nvPr/>
        </p:nvSpPr>
        <p:spPr>
          <a:xfrm>
            <a:off x="511518" y="5099251"/>
            <a:ext cx="2770855" cy="600164"/>
          </a:xfrm>
          <a:prstGeom prst="rect">
            <a:avLst/>
          </a:prstGeom>
          <a:noFill/>
        </p:spPr>
        <p:txBody>
          <a:bodyPr wrap="square" rtlCol="0">
            <a:spAutoFit/>
          </a:bodyPr>
          <a:lstStyle/>
          <a:p>
            <a:r>
              <a:rPr lang="en-GB" sz="1100" b="0" i="0" u="none" strike="noStrike" noProof="0">
                <a:solidFill>
                  <a:schemeClr val="tx1">
                    <a:lumMod val="50000"/>
                    <a:lumOff val="50000"/>
                  </a:schemeClr>
                </a:solidFill>
                <a:latin typeface="Arial"/>
              </a:rPr>
              <a:t>Create resources to share with friends and family. This activity is designed to be repeated.</a:t>
            </a:r>
          </a:p>
        </p:txBody>
      </p:sp>
      <p:sp>
        <p:nvSpPr>
          <p:cNvPr id="32" name="TextBox 31">
            <a:extLst>
              <a:ext uri="{FF2B5EF4-FFF2-40B4-BE49-F238E27FC236}">
                <a16:creationId xmlns:a16="http://schemas.microsoft.com/office/drawing/2014/main" id="{AEEA70AA-E3AF-C54C-ED8D-78C60775251F}"/>
              </a:ext>
            </a:extLst>
          </p:cNvPr>
          <p:cNvSpPr txBox="1">
            <a:spLocks noGrp="1" noRot="1" noMove="1" noResize="1" noEditPoints="1" noAdjustHandles="1" noChangeArrowheads="1" noChangeShapeType="1"/>
          </p:cNvSpPr>
          <p:nvPr/>
        </p:nvSpPr>
        <p:spPr>
          <a:xfrm>
            <a:off x="4578465" y="154708"/>
            <a:ext cx="2955374" cy="523220"/>
          </a:xfrm>
          <a:prstGeom prst="rect">
            <a:avLst/>
          </a:prstGeom>
          <a:noFill/>
        </p:spPr>
        <p:txBody>
          <a:bodyPr wrap="square" rtlCol="0">
            <a:spAutoFit/>
          </a:bodyPr>
          <a:lstStyle/>
          <a:p>
            <a:r>
              <a:rPr lang="en-GB" sz="2800" b="1" dirty="0">
                <a:latin typeface="Arial"/>
                <a:cs typeface="Arial"/>
              </a:rPr>
              <a:t>Heatwaves</a:t>
            </a:r>
          </a:p>
        </p:txBody>
      </p:sp>
      <p:pic>
        <p:nvPicPr>
          <p:cNvPr id="34" name="Picture 33">
            <a:extLst>
              <a:ext uri="{FF2B5EF4-FFF2-40B4-BE49-F238E27FC236}">
                <a16:creationId xmlns:a16="http://schemas.microsoft.com/office/drawing/2014/main" id="{B635A158-3C56-858B-D811-EC2813C9F107}"/>
              </a:ext>
            </a:extLst>
          </p:cNvPr>
          <p:cNvPicPr>
            <a:picLocks noGrp="1" noRot="1" noChangeAspect="1" noMove="1" noResize="1" noEditPoints="1" noAdjustHandles="1" noChangeArrowheads="1" noChangeShapeType="1" noCrop="1"/>
          </p:cNvPicPr>
          <p:nvPr/>
        </p:nvPicPr>
        <p:blipFill rotWithShape="1">
          <a:blip r:embed="rId9"/>
          <a:srcRect l="37757" t="8442" b="1"/>
          <a:stretch/>
        </p:blipFill>
        <p:spPr>
          <a:xfrm>
            <a:off x="4178046" y="700874"/>
            <a:ext cx="1981702" cy="345566"/>
          </a:xfrm>
          <a:prstGeom prst="rect">
            <a:avLst/>
          </a:prstGeom>
        </p:spPr>
      </p:pic>
      <p:sp>
        <p:nvSpPr>
          <p:cNvPr id="35" name="TextBox 34">
            <a:extLst>
              <a:ext uri="{FF2B5EF4-FFF2-40B4-BE49-F238E27FC236}">
                <a16:creationId xmlns:a16="http://schemas.microsoft.com/office/drawing/2014/main" id="{D0349F97-01CB-CBD0-C77B-A4B7D0E600E1}"/>
              </a:ext>
            </a:extLst>
          </p:cNvPr>
          <p:cNvSpPr txBox="1">
            <a:spLocks noGrp="1" noRot="1" noMove="1" noResize="1" noEditPoints="1" noAdjustHandles="1" noChangeArrowheads="1" noChangeShapeType="1"/>
          </p:cNvSpPr>
          <p:nvPr/>
        </p:nvSpPr>
        <p:spPr>
          <a:xfrm>
            <a:off x="4221204" y="946611"/>
            <a:ext cx="2770855" cy="769441"/>
          </a:xfrm>
          <a:prstGeom prst="rect">
            <a:avLst/>
          </a:prstGeom>
          <a:noFill/>
        </p:spPr>
        <p:txBody>
          <a:bodyPr wrap="square" rtlCol="0">
            <a:spAutoFit/>
          </a:bodyPr>
          <a:lstStyle/>
          <a:p>
            <a:pPr>
              <a:defRPr/>
            </a:pPr>
            <a:r>
              <a:rPr lang="en-GB" sz="1100" b="0" i="0" u="none" strike="noStrike" noProof="0" dirty="0">
                <a:solidFill>
                  <a:schemeClr val="tx1">
                    <a:lumMod val="50000"/>
                    <a:lumOff val="50000"/>
                  </a:schemeClr>
                </a:solidFill>
                <a:latin typeface="Arial"/>
              </a:rPr>
              <a:t>Find out about the effects of heatwaves through completing a quiz</a:t>
            </a:r>
            <a:r>
              <a:rPr kumimoji="0" lang="en-GB" sz="1100" b="0" i="0" u="none" strike="noStrike" kern="1200" cap="none" spc="0" normalizeH="0" baseline="0" noProof="0" dirty="0">
                <a:ln>
                  <a:noFill/>
                </a:ln>
                <a:solidFill>
                  <a:prstClr val="black">
                    <a:lumMod val="50000"/>
                    <a:lumOff val="50000"/>
                  </a:prstClr>
                </a:solidFill>
                <a:effectLst/>
                <a:uLnTx/>
                <a:uFillTx/>
                <a:latin typeface="Arial"/>
                <a:ea typeface="+mn-ea"/>
                <a:cs typeface="Arial"/>
              </a:rPr>
              <a:t>.</a:t>
            </a:r>
          </a:p>
          <a:p>
            <a:pPr>
              <a:defRPr/>
            </a:pPr>
            <a:r>
              <a:rPr lang="en-GB" sz="1100" b="1" i="0" u="none" strike="noStrike" noProof="0" dirty="0">
                <a:solidFill>
                  <a:schemeClr val="tx1"/>
                </a:solidFill>
                <a:latin typeface="Arial"/>
              </a:rPr>
              <a:t>Worksheet: heatwave facts to print</a:t>
            </a:r>
          </a:p>
          <a:p>
            <a:pPr>
              <a:defRPr/>
            </a:pPr>
            <a:endParaRPr kumimoji="0" lang="en-GB" sz="1100" b="0" i="0" u="none" strike="noStrike" kern="1200" cap="none" spc="0" normalizeH="0" baseline="0" noProof="0" dirty="0">
              <a:ln>
                <a:noFill/>
              </a:ln>
              <a:solidFill>
                <a:prstClr val="black">
                  <a:lumMod val="50000"/>
                  <a:lumOff val="50000"/>
                </a:prstClr>
              </a:solidFill>
              <a:effectLst/>
              <a:uLnTx/>
              <a:uFillTx/>
              <a:latin typeface="Arial"/>
              <a:ea typeface="+mn-ea"/>
              <a:cs typeface="Arial"/>
            </a:endParaRPr>
          </a:p>
        </p:txBody>
      </p:sp>
      <p:pic>
        <p:nvPicPr>
          <p:cNvPr id="37" name="Picture 36">
            <a:extLst>
              <a:ext uri="{FF2B5EF4-FFF2-40B4-BE49-F238E27FC236}">
                <a16:creationId xmlns:a16="http://schemas.microsoft.com/office/drawing/2014/main" id="{913BF7E7-BDD7-E7A7-CF74-04B8E5038A5C}"/>
              </a:ext>
            </a:extLst>
          </p:cNvPr>
          <p:cNvPicPr>
            <a:picLocks noGrp="1" noRot="1" noChangeAspect="1" noMove="1" noResize="1" noEditPoints="1" noAdjustHandles="1" noChangeArrowheads="1" noChangeShapeType="1" noCrop="1"/>
          </p:cNvPicPr>
          <p:nvPr/>
        </p:nvPicPr>
        <p:blipFill rotWithShape="1">
          <a:blip r:embed="rId10"/>
          <a:srcRect l="38332" t="16944" b="7878"/>
          <a:stretch/>
        </p:blipFill>
        <p:spPr>
          <a:xfrm>
            <a:off x="4178046" y="1553749"/>
            <a:ext cx="1992500" cy="258930"/>
          </a:xfrm>
          <a:prstGeom prst="rect">
            <a:avLst/>
          </a:prstGeom>
        </p:spPr>
      </p:pic>
      <p:sp>
        <p:nvSpPr>
          <p:cNvPr id="38" name="TextBox 37">
            <a:extLst>
              <a:ext uri="{FF2B5EF4-FFF2-40B4-BE49-F238E27FC236}">
                <a16:creationId xmlns:a16="http://schemas.microsoft.com/office/drawing/2014/main" id="{FF3960BE-49FE-D703-C470-669D9B24147D}"/>
              </a:ext>
            </a:extLst>
          </p:cNvPr>
          <p:cNvSpPr txBox="1">
            <a:spLocks noGrp="1" noRot="1" noMove="1" noResize="1" noEditPoints="1" noAdjustHandles="1" noChangeArrowheads="1" noChangeShapeType="1"/>
          </p:cNvSpPr>
          <p:nvPr/>
        </p:nvSpPr>
        <p:spPr>
          <a:xfrm>
            <a:off x="7733979" y="1568365"/>
            <a:ext cx="2770855" cy="600164"/>
          </a:xfrm>
          <a:prstGeom prst="rect">
            <a:avLst/>
          </a:prstGeom>
          <a:noFill/>
        </p:spPr>
        <p:txBody>
          <a:bodyPr wrap="square" rtlCol="0">
            <a:spAutoFit/>
          </a:bodyPr>
          <a:lstStyle/>
          <a:p>
            <a:pPr marL="0" marR="0" lvl="0" indent="0" algn="l" rtl="0" eaLnBrk="1" fontAlgn="auto" latinLnBrk="0" hangingPunct="1">
              <a:lnSpc>
                <a:spcPct val="100000"/>
              </a:lnSpc>
              <a:spcBef>
                <a:spcPts val="0"/>
              </a:spcBef>
              <a:spcAft>
                <a:spcPts val="0"/>
              </a:spcAft>
              <a:buClrTx/>
              <a:buSzTx/>
              <a:buFontTx/>
              <a:buNone/>
            </a:pPr>
            <a:r>
              <a:rPr lang="en-GB" sz="1100" dirty="0">
                <a:solidFill>
                  <a:schemeClr val="tx1">
                    <a:lumMod val="50000"/>
                    <a:lumOff val="50000"/>
                  </a:schemeClr>
                </a:solidFill>
                <a:latin typeface="Arial"/>
                <a:cs typeface="Arial"/>
              </a:rPr>
              <a:t>Examine a list of ways to cope and apply this to yourself and others.</a:t>
            </a:r>
          </a:p>
          <a:p>
            <a:r>
              <a:rPr lang="en-GB" sz="1100" b="1" i="0" u="none" strike="noStrike" noProof="0" dirty="0">
                <a:solidFill>
                  <a:schemeClr val="tx1"/>
                </a:solidFill>
                <a:latin typeface="Arial"/>
              </a:rPr>
              <a:t>Worksheet: coping with eco-anxiety</a:t>
            </a:r>
          </a:p>
        </p:txBody>
      </p:sp>
      <p:pic>
        <p:nvPicPr>
          <p:cNvPr id="39" name="Picture 38">
            <a:extLst>
              <a:ext uri="{FF2B5EF4-FFF2-40B4-BE49-F238E27FC236}">
                <a16:creationId xmlns:a16="http://schemas.microsoft.com/office/drawing/2014/main" id="{1D2C9318-12E7-2314-230B-1C318C03DDE5}"/>
              </a:ext>
            </a:extLst>
          </p:cNvPr>
          <p:cNvPicPr>
            <a:picLocks noGrp="1" noRot="1" noChangeAspect="1" noMove="1" noResize="1" noEditPoints="1" noAdjustHandles="1" noChangeArrowheads="1" noChangeShapeType="1" noCrop="1"/>
          </p:cNvPicPr>
          <p:nvPr/>
        </p:nvPicPr>
        <p:blipFill rotWithShape="1">
          <a:blip r:embed="rId11"/>
          <a:srcRect l="34210" t="21075" b="19673"/>
          <a:stretch/>
        </p:blipFill>
        <p:spPr>
          <a:xfrm>
            <a:off x="4167051" y="2734318"/>
            <a:ext cx="2410370" cy="235499"/>
          </a:xfrm>
          <a:prstGeom prst="rect">
            <a:avLst/>
          </a:prstGeom>
        </p:spPr>
      </p:pic>
      <p:sp>
        <p:nvSpPr>
          <p:cNvPr id="41" name="TextBox 40">
            <a:extLst>
              <a:ext uri="{FF2B5EF4-FFF2-40B4-BE49-F238E27FC236}">
                <a16:creationId xmlns:a16="http://schemas.microsoft.com/office/drawing/2014/main" id="{D7C2A110-CB9A-A975-3DAB-584F31EF240E}"/>
              </a:ext>
            </a:extLst>
          </p:cNvPr>
          <p:cNvSpPr txBox="1">
            <a:spLocks noGrp="1" noRot="1" noMove="1" noResize="1" noEditPoints="1" noAdjustHandles="1" noChangeArrowheads="1" noChangeShapeType="1"/>
          </p:cNvSpPr>
          <p:nvPr/>
        </p:nvSpPr>
        <p:spPr>
          <a:xfrm>
            <a:off x="4178046" y="3020112"/>
            <a:ext cx="2743794" cy="769441"/>
          </a:xfrm>
          <a:prstGeom prst="rect">
            <a:avLst/>
          </a:prstGeom>
          <a:noFill/>
        </p:spPr>
        <p:txBody>
          <a:bodyPr wrap="square">
            <a:spAutoFit/>
          </a:bodyPr>
          <a:lstStyle/>
          <a:p>
            <a:pPr lvl="0">
              <a:buNone/>
            </a:pPr>
            <a:r>
              <a:rPr lang="en-GB" sz="1100" b="0" i="0" u="none" strike="noStrike" noProof="0" dirty="0">
                <a:solidFill>
                  <a:schemeClr val="tx1">
                    <a:lumMod val="50000"/>
                    <a:lumOff val="50000"/>
                  </a:schemeClr>
                </a:solidFill>
                <a:latin typeface="Arial"/>
              </a:rPr>
              <a:t>Create a decision flowchart to share with friends and family to help them prepare for a heatwave.</a:t>
            </a:r>
          </a:p>
          <a:p>
            <a:r>
              <a:rPr lang="en-GB" sz="1100" b="1" i="0" u="none" strike="noStrike" noProof="0" dirty="0">
                <a:solidFill>
                  <a:schemeClr val="tx1"/>
                </a:solidFill>
                <a:latin typeface="Arial"/>
              </a:rPr>
              <a:t>Worksheet: decision flowcharts</a:t>
            </a:r>
            <a:endParaRPr lang="en-GB" sz="1100" b="1" i="0" u="none" strike="noStrike" noProof="0" dirty="0">
              <a:solidFill>
                <a:schemeClr val="tx1">
                  <a:lumMod val="50000"/>
                  <a:lumOff val="50000"/>
                </a:schemeClr>
              </a:solidFill>
              <a:latin typeface="Arial"/>
            </a:endParaRPr>
          </a:p>
        </p:txBody>
      </p:sp>
      <p:sp>
        <p:nvSpPr>
          <p:cNvPr id="50" name="TextBox 49">
            <a:extLst>
              <a:ext uri="{FF2B5EF4-FFF2-40B4-BE49-F238E27FC236}">
                <a16:creationId xmlns:a16="http://schemas.microsoft.com/office/drawing/2014/main" id="{44662228-43DB-0356-8E3B-8C2C17974C72}"/>
              </a:ext>
            </a:extLst>
          </p:cNvPr>
          <p:cNvSpPr txBox="1">
            <a:spLocks noGrp="1" noRot="1" noMove="1" noResize="1" noEditPoints="1" noAdjustHandles="1" noChangeArrowheads="1" noChangeShapeType="1"/>
          </p:cNvSpPr>
          <p:nvPr/>
        </p:nvSpPr>
        <p:spPr>
          <a:xfrm>
            <a:off x="8154455" y="171710"/>
            <a:ext cx="2955374" cy="523220"/>
          </a:xfrm>
          <a:prstGeom prst="rect">
            <a:avLst/>
          </a:prstGeom>
          <a:noFill/>
        </p:spPr>
        <p:txBody>
          <a:bodyPr wrap="square" rtlCol="0">
            <a:spAutoFit/>
          </a:bodyPr>
          <a:lstStyle/>
          <a:p>
            <a:r>
              <a:rPr lang="en-GB" sz="2800" b="1" dirty="0">
                <a:latin typeface="Arial"/>
                <a:cs typeface="Arial"/>
              </a:rPr>
              <a:t>Eco-anxiety</a:t>
            </a:r>
          </a:p>
        </p:txBody>
      </p:sp>
      <p:pic>
        <p:nvPicPr>
          <p:cNvPr id="51" name="Picture 50">
            <a:extLst>
              <a:ext uri="{FF2B5EF4-FFF2-40B4-BE49-F238E27FC236}">
                <a16:creationId xmlns:a16="http://schemas.microsoft.com/office/drawing/2014/main" id="{1D185DA9-3951-3B26-E998-E535B328C729}"/>
              </a:ext>
            </a:extLst>
          </p:cNvPr>
          <p:cNvPicPr>
            <a:picLocks noGrp="1" noRot="1" noChangeAspect="1" noMove="1" noResize="1" noEditPoints="1" noAdjustHandles="1" noChangeArrowheads="1" noChangeShapeType="1" noCrop="1"/>
          </p:cNvPicPr>
          <p:nvPr/>
        </p:nvPicPr>
        <p:blipFill rotWithShape="1">
          <a:blip r:embed="rId12"/>
          <a:srcRect l="38165" t="8282" b="16866"/>
          <a:stretch/>
        </p:blipFill>
        <p:spPr>
          <a:xfrm>
            <a:off x="7755427" y="700874"/>
            <a:ext cx="1974828" cy="262578"/>
          </a:xfrm>
          <a:prstGeom prst="rect">
            <a:avLst/>
          </a:prstGeom>
        </p:spPr>
      </p:pic>
      <p:sp>
        <p:nvSpPr>
          <p:cNvPr id="52" name="TextBox 51">
            <a:extLst>
              <a:ext uri="{FF2B5EF4-FFF2-40B4-BE49-F238E27FC236}">
                <a16:creationId xmlns:a16="http://schemas.microsoft.com/office/drawing/2014/main" id="{422713A6-9B28-00BC-D0C6-23A6AFF7056A}"/>
              </a:ext>
            </a:extLst>
          </p:cNvPr>
          <p:cNvSpPr txBox="1">
            <a:spLocks noGrp="1" noRot="1" noMove="1" noResize="1" noEditPoints="1" noAdjustHandles="1" noChangeArrowheads="1" noChangeShapeType="1"/>
          </p:cNvSpPr>
          <p:nvPr/>
        </p:nvSpPr>
        <p:spPr>
          <a:xfrm>
            <a:off x="7737437" y="915711"/>
            <a:ext cx="2770855" cy="430887"/>
          </a:xfrm>
          <a:prstGeom prst="rect">
            <a:avLst/>
          </a:prstGeom>
          <a:noFill/>
        </p:spPr>
        <p:txBody>
          <a:bodyPr wrap="square" rtlCol="0">
            <a:spAutoFit/>
          </a:bodyPr>
          <a:lstStyle/>
          <a:p>
            <a:pPr>
              <a:buClr>
                <a:srgbClr val="EE2A24"/>
              </a:buClr>
            </a:pPr>
            <a:r>
              <a:rPr lang="en-GB" sz="1100" b="0" i="0" u="none" strike="noStrike" noProof="0">
                <a:solidFill>
                  <a:schemeClr val="tx1">
                    <a:lumMod val="50000"/>
                    <a:lumOff val="50000"/>
                  </a:schemeClr>
                </a:solidFill>
                <a:latin typeface="Arial"/>
                <a:cs typeface="Arial"/>
              </a:rPr>
              <a:t>Read a character’s experience of eco-anxiety and use this to define what it is.</a:t>
            </a:r>
            <a:endParaRPr lang="en-GB" sz="1100">
              <a:solidFill>
                <a:schemeClr val="tx1">
                  <a:lumMod val="50000"/>
                  <a:lumOff val="50000"/>
                </a:schemeClr>
              </a:solidFill>
              <a:latin typeface="Arial"/>
              <a:cs typeface="Arial"/>
            </a:endParaRPr>
          </a:p>
        </p:txBody>
      </p:sp>
      <p:sp>
        <p:nvSpPr>
          <p:cNvPr id="57" name="TextBox 56">
            <a:extLst>
              <a:ext uri="{FF2B5EF4-FFF2-40B4-BE49-F238E27FC236}">
                <a16:creationId xmlns:a16="http://schemas.microsoft.com/office/drawing/2014/main" id="{22AF5D08-CE75-2D27-2984-22024CFC996B}"/>
              </a:ext>
            </a:extLst>
          </p:cNvPr>
          <p:cNvSpPr txBox="1">
            <a:spLocks noGrp="1" noRot="1" noMove="1" noResize="1" noEditPoints="1" noAdjustHandles="1" noChangeArrowheads="1" noChangeShapeType="1"/>
          </p:cNvSpPr>
          <p:nvPr/>
        </p:nvSpPr>
        <p:spPr>
          <a:xfrm>
            <a:off x="4221204" y="1771407"/>
            <a:ext cx="2770855" cy="1107996"/>
          </a:xfrm>
          <a:prstGeom prst="rect">
            <a:avLst/>
          </a:prstGeom>
          <a:noFill/>
        </p:spPr>
        <p:txBody>
          <a:bodyPr wrap="square" lIns="91440" tIns="45720" rIns="91440" bIns="45720" rtlCol="0" anchor="t">
            <a:spAutoFit/>
          </a:bodyPr>
          <a:lstStyle/>
          <a:p>
            <a:pPr>
              <a:buClr>
                <a:srgbClr val="EE2A24"/>
              </a:buClr>
            </a:pPr>
            <a:r>
              <a:rPr lang="en-GB" sz="1100" b="0" i="0" u="none" strike="noStrike" noProof="0" dirty="0">
                <a:solidFill>
                  <a:schemeClr val="tx1">
                    <a:lumMod val="50000"/>
                    <a:lumOff val="50000"/>
                  </a:schemeClr>
                </a:solidFill>
                <a:latin typeface="Arial"/>
                <a:cs typeface="Arial"/>
              </a:rPr>
              <a:t>Learn how heatwaves affects our body and the first aid to help. Apply these to different scenarios.</a:t>
            </a:r>
          </a:p>
          <a:p>
            <a:pPr>
              <a:buClr>
                <a:srgbClr val="EE2A24"/>
              </a:buClr>
            </a:pPr>
            <a:r>
              <a:rPr lang="en-GB" sz="1100" b="1" dirty="0">
                <a:latin typeface="Arial"/>
              </a:rPr>
              <a:t>Poster: heatwaves scenarios</a:t>
            </a:r>
            <a:endParaRPr lang="en-GB" sz="1100" b="1" dirty="0">
              <a:latin typeface="Arial"/>
              <a:cs typeface="Arial"/>
            </a:endParaRPr>
          </a:p>
          <a:p>
            <a:pPr>
              <a:buClr>
                <a:srgbClr val="EE2A24"/>
              </a:buClr>
            </a:pPr>
            <a:r>
              <a:rPr lang="en-GB" sz="1100" b="1" dirty="0">
                <a:latin typeface="Arial"/>
              </a:rPr>
              <a:t>Poster</a:t>
            </a:r>
            <a:r>
              <a:rPr lang="en-GB" sz="1100" b="1" i="0" u="none" strike="noStrike" noProof="0" dirty="0">
                <a:latin typeface="Arial"/>
              </a:rPr>
              <a:t>: heatwaves first aid</a:t>
            </a:r>
            <a:r>
              <a:rPr lang="en-GB" sz="1100" b="1" dirty="0">
                <a:latin typeface="Arial"/>
              </a:rPr>
              <a:t> </a:t>
            </a:r>
            <a:endParaRPr lang="en-GB" sz="1100" b="1" i="0" u="none" strike="noStrike" noProof="0" dirty="0">
              <a:latin typeface="Arial"/>
              <a:cs typeface="Arial"/>
            </a:endParaRPr>
          </a:p>
          <a:p>
            <a:pPr>
              <a:buClr>
                <a:srgbClr val="EE2A24"/>
              </a:buClr>
            </a:pPr>
            <a:endParaRPr lang="en-GB" sz="1100" b="1" i="0" u="none" strike="noStrike" noProof="0" dirty="0">
              <a:solidFill>
                <a:schemeClr val="tx1"/>
              </a:solidFill>
              <a:latin typeface="Arial"/>
            </a:endParaRPr>
          </a:p>
        </p:txBody>
      </p:sp>
      <p:pic>
        <p:nvPicPr>
          <p:cNvPr id="58" name="Picture 57">
            <a:extLst>
              <a:ext uri="{FF2B5EF4-FFF2-40B4-BE49-F238E27FC236}">
                <a16:creationId xmlns:a16="http://schemas.microsoft.com/office/drawing/2014/main" id="{AB71378C-E49B-7DCB-02CF-0C965FDDFD73}"/>
              </a:ext>
            </a:extLst>
          </p:cNvPr>
          <p:cNvPicPr>
            <a:picLocks noGrp="1" noRot="1" noChangeAspect="1" noMove="1" noResize="1" noEditPoints="1" noAdjustHandles="1" noChangeArrowheads="1" noChangeShapeType="1" noCrop="1"/>
          </p:cNvPicPr>
          <p:nvPr/>
        </p:nvPicPr>
        <p:blipFill rotWithShape="1">
          <a:blip r:embed="rId13"/>
          <a:srcRect l="37311" t="29986" r="1430" b="14449"/>
          <a:stretch/>
        </p:blipFill>
        <p:spPr>
          <a:xfrm>
            <a:off x="7727778" y="2201340"/>
            <a:ext cx="1906901" cy="188956"/>
          </a:xfrm>
          <a:prstGeom prst="rect">
            <a:avLst/>
          </a:prstGeom>
        </p:spPr>
      </p:pic>
      <p:sp>
        <p:nvSpPr>
          <p:cNvPr id="59" name="TextBox 58">
            <a:extLst>
              <a:ext uri="{FF2B5EF4-FFF2-40B4-BE49-F238E27FC236}">
                <a16:creationId xmlns:a16="http://schemas.microsoft.com/office/drawing/2014/main" id="{37F834ED-1DB2-55D3-2C47-98AD7911918F}"/>
              </a:ext>
            </a:extLst>
          </p:cNvPr>
          <p:cNvSpPr txBox="1">
            <a:spLocks noGrp="1" noRot="1" noMove="1" noResize="1" noEditPoints="1" noAdjustHandles="1" noChangeArrowheads="1" noChangeShapeType="1"/>
          </p:cNvSpPr>
          <p:nvPr/>
        </p:nvSpPr>
        <p:spPr>
          <a:xfrm>
            <a:off x="7751561" y="2424264"/>
            <a:ext cx="2743794" cy="769441"/>
          </a:xfrm>
          <a:prstGeom prst="rect">
            <a:avLst/>
          </a:prstGeom>
          <a:noFill/>
        </p:spPr>
        <p:txBody>
          <a:bodyPr wrap="square">
            <a:spAutoFit/>
          </a:bodyPr>
          <a:lstStyle/>
          <a:p>
            <a:pPr>
              <a:buClr>
                <a:srgbClr val="EE2A24"/>
              </a:buClr>
            </a:pPr>
            <a:r>
              <a:rPr lang="en-GB" sz="1100" b="0" i="0" u="none" strike="noStrike" noProof="0" dirty="0">
                <a:solidFill>
                  <a:schemeClr val="tx1">
                    <a:lumMod val="50000"/>
                    <a:lumOff val="50000"/>
                  </a:schemeClr>
                </a:solidFill>
                <a:latin typeface="Arial"/>
                <a:cs typeface="Arial"/>
              </a:rPr>
              <a:t>Create a video/script for social media of how to cope with eco-anxiety to share with friends and family.</a:t>
            </a:r>
          </a:p>
          <a:p>
            <a:pPr>
              <a:buClr>
                <a:srgbClr val="EE2A24"/>
              </a:buClr>
            </a:pPr>
            <a:r>
              <a:rPr lang="en-GB" sz="1100" b="1" i="0" u="none" strike="noStrike" noProof="0" dirty="0">
                <a:solidFill>
                  <a:schemeClr val="tx1"/>
                </a:solidFill>
                <a:latin typeface="Arial"/>
              </a:rPr>
              <a:t>Worksheet: </a:t>
            </a:r>
            <a:r>
              <a:rPr lang="en-GB" sz="1100" b="1" i="0" u="none" strike="noStrike" noProof="0" dirty="0" err="1">
                <a:solidFill>
                  <a:schemeClr val="tx1"/>
                </a:solidFill>
                <a:latin typeface="Arial"/>
              </a:rPr>
              <a:t>ec</a:t>
            </a:r>
            <a:r>
              <a:rPr lang="en-GB" sz="1100" b="1" dirty="0">
                <a:latin typeface="Arial"/>
              </a:rPr>
              <a:t>o-anxiety video script</a:t>
            </a:r>
            <a:endParaRPr lang="en-GB" sz="1100" b="1" i="0" u="none" strike="noStrike" noProof="0" dirty="0">
              <a:solidFill>
                <a:schemeClr val="tx1"/>
              </a:solidFill>
              <a:latin typeface="Arial"/>
            </a:endParaRPr>
          </a:p>
        </p:txBody>
      </p:sp>
      <p:sp>
        <p:nvSpPr>
          <p:cNvPr id="70" name="TextBox 69">
            <a:extLst>
              <a:ext uri="{FF2B5EF4-FFF2-40B4-BE49-F238E27FC236}">
                <a16:creationId xmlns:a16="http://schemas.microsoft.com/office/drawing/2014/main" id="{49DBBE03-11A5-B6E8-F460-30F764155F4E}"/>
              </a:ext>
            </a:extLst>
          </p:cNvPr>
          <p:cNvSpPr txBox="1">
            <a:spLocks noGrp="1" noRot="1" noMove="1" noResize="1" noEditPoints="1" noAdjustHandles="1" noChangeArrowheads="1" noChangeShapeType="1"/>
          </p:cNvSpPr>
          <p:nvPr/>
        </p:nvSpPr>
        <p:spPr>
          <a:xfrm>
            <a:off x="9548921" y="3791918"/>
            <a:ext cx="1929116" cy="1015663"/>
          </a:xfrm>
          <a:prstGeom prst="rect">
            <a:avLst/>
          </a:prstGeom>
          <a:noFill/>
        </p:spPr>
        <p:txBody>
          <a:bodyPr wrap="square" rtlCol="0">
            <a:spAutoFit/>
          </a:bodyPr>
          <a:lstStyle/>
          <a:p>
            <a:r>
              <a:rPr lang="en-GB" sz="1200" b="1" dirty="0">
                <a:latin typeface="Arial" panose="020B0604020202020204" pitchFamily="34" charset="0"/>
                <a:cs typeface="Arial" panose="020B0604020202020204" pitchFamily="34" charset="0"/>
              </a:rPr>
              <a:t>Bronze certificate</a:t>
            </a:r>
          </a:p>
          <a:p>
            <a:endParaRPr lang="en-GB" sz="1200" b="1" dirty="0">
              <a:latin typeface="Arial" panose="020B0604020202020204" pitchFamily="34" charset="0"/>
              <a:cs typeface="Arial" panose="020B0604020202020204" pitchFamily="34" charset="0"/>
            </a:endParaRPr>
          </a:p>
          <a:p>
            <a:r>
              <a:rPr lang="en-GB" sz="1200" b="1" dirty="0">
                <a:latin typeface="Arial" panose="020B0604020202020204" pitchFamily="34" charset="0"/>
                <a:cs typeface="Arial" panose="020B0604020202020204" pitchFamily="34" charset="0"/>
              </a:rPr>
              <a:t>Silver certificate</a:t>
            </a:r>
          </a:p>
          <a:p>
            <a:endParaRPr lang="en-GB" sz="1200" b="1" dirty="0">
              <a:latin typeface="Arial" panose="020B0604020202020204" pitchFamily="34" charset="0"/>
              <a:cs typeface="Arial" panose="020B0604020202020204" pitchFamily="34" charset="0"/>
            </a:endParaRPr>
          </a:p>
          <a:p>
            <a:r>
              <a:rPr lang="en-GB" sz="1200" b="1" dirty="0">
                <a:latin typeface="Arial" panose="020B0604020202020204" pitchFamily="34" charset="0"/>
                <a:cs typeface="Arial" panose="020B0604020202020204" pitchFamily="34" charset="0"/>
              </a:rPr>
              <a:t>Gold certificate</a:t>
            </a:r>
          </a:p>
        </p:txBody>
      </p:sp>
      <p:sp>
        <p:nvSpPr>
          <p:cNvPr id="2" name="Rectangle 1">
            <a:extLst>
              <a:ext uri="{FF2B5EF4-FFF2-40B4-BE49-F238E27FC236}">
                <a16:creationId xmlns:a16="http://schemas.microsoft.com/office/drawing/2014/main" id="{B04F7814-AC5B-16FC-44B0-5789E243A877}"/>
              </a:ext>
            </a:extLst>
          </p:cNvPr>
          <p:cNvSpPr>
            <a:spLocks noGrp="1" noRot="1" noMove="1" noResize="1" noEditPoints="1" noAdjustHandles="1" noChangeArrowheads="1" noChangeShapeType="1"/>
          </p:cNvSpPr>
          <p:nvPr/>
        </p:nvSpPr>
        <p:spPr>
          <a:xfrm>
            <a:off x="501426" y="287278"/>
            <a:ext cx="295176" cy="315985"/>
          </a:xfrm>
          <a:prstGeom prst="rect">
            <a:avLst/>
          </a:prstGeom>
          <a:solidFill>
            <a:srgbClr val="EE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F700672B-09FD-16E8-F8E8-059C9FA99D3D}"/>
              </a:ext>
            </a:extLst>
          </p:cNvPr>
          <p:cNvSpPr>
            <a:spLocks noGrp="1" noRot="1" noMove="1" noResize="1" noEditPoints="1" noAdjustHandles="1" noChangeArrowheads="1" noChangeShapeType="1"/>
          </p:cNvSpPr>
          <p:nvPr/>
        </p:nvSpPr>
        <p:spPr>
          <a:xfrm>
            <a:off x="4204715" y="277778"/>
            <a:ext cx="295176" cy="315985"/>
          </a:xfrm>
          <a:prstGeom prst="rect">
            <a:avLst/>
          </a:prstGeom>
          <a:solidFill>
            <a:srgbClr val="EE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9DADC611-178F-8EE6-CAC5-A5AEA86D9FA6}"/>
              </a:ext>
            </a:extLst>
          </p:cNvPr>
          <p:cNvSpPr>
            <a:spLocks noGrp="1" noRot="1" noMove="1" noResize="1" noEditPoints="1" noAdjustHandles="1" noChangeArrowheads="1" noChangeShapeType="1"/>
          </p:cNvSpPr>
          <p:nvPr/>
        </p:nvSpPr>
        <p:spPr>
          <a:xfrm>
            <a:off x="7749024" y="285570"/>
            <a:ext cx="295176" cy="315985"/>
          </a:xfrm>
          <a:prstGeom prst="rect">
            <a:avLst/>
          </a:prstGeom>
          <a:solidFill>
            <a:srgbClr val="EE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TextBox 67">
            <a:extLst>
              <a:ext uri="{FF2B5EF4-FFF2-40B4-BE49-F238E27FC236}">
                <a16:creationId xmlns:a16="http://schemas.microsoft.com/office/drawing/2014/main" id="{41ACD9DC-046C-6E28-4128-5F8A73AFB373}"/>
              </a:ext>
            </a:extLst>
          </p:cNvPr>
          <p:cNvSpPr txBox="1">
            <a:spLocks noGrp="1" noRot="1" noMove="1" noResize="1" noEditPoints="1" noAdjustHandles="1" noChangeArrowheads="1" noChangeShapeType="1"/>
          </p:cNvSpPr>
          <p:nvPr/>
        </p:nvSpPr>
        <p:spPr>
          <a:xfrm>
            <a:off x="8008815" y="3424920"/>
            <a:ext cx="2955374" cy="369332"/>
          </a:xfrm>
          <a:prstGeom prst="rect">
            <a:avLst/>
          </a:prstGeom>
          <a:noFill/>
        </p:spPr>
        <p:txBody>
          <a:bodyPr wrap="square" rtlCol="0">
            <a:spAutoFit/>
          </a:bodyPr>
          <a:lstStyle/>
          <a:p>
            <a:pPr algn="ctr"/>
            <a:r>
              <a:rPr lang="en-GB" sz="1800" b="1" dirty="0">
                <a:solidFill>
                  <a:srgbClr val="EE2A24"/>
                </a:solidFill>
                <a:latin typeface="Arial"/>
                <a:cs typeface="Arial"/>
              </a:rPr>
              <a:t>For use across all topics</a:t>
            </a:r>
          </a:p>
        </p:txBody>
      </p:sp>
      <p:sp>
        <p:nvSpPr>
          <p:cNvPr id="69" name="TextBox 68">
            <a:extLst>
              <a:ext uri="{FF2B5EF4-FFF2-40B4-BE49-F238E27FC236}">
                <a16:creationId xmlns:a16="http://schemas.microsoft.com/office/drawing/2014/main" id="{1162C92D-3865-F7B7-BBA9-790024B5C96D}"/>
              </a:ext>
            </a:extLst>
          </p:cNvPr>
          <p:cNvSpPr txBox="1">
            <a:spLocks noGrp="1" noRot="1" noMove="1" noResize="1" noEditPoints="1" noAdjustHandles="1" noChangeArrowheads="1" noChangeShapeType="1"/>
          </p:cNvSpPr>
          <p:nvPr/>
        </p:nvSpPr>
        <p:spPr>
          <a:xfrm>
            <a:off x="7914585" y="3789878"/>
            <a:ext cx="1513302" cy="1200329"/>
          </a:xfrm>
          <a:prstGeom prst="rect">
            <a:avLst/>
          </a:prstGeom>
          <a:noFill/>
        </p:spPr>
        <p:txBody>
          <a:bodyPr wrap="square" rtlCol="0">
            <a:spAutoFit/>
          </a:bodyPr>
          <a:lstStyle/>
          <a:p>
            <a:r>
              <a:rPr lang="en-GB" sz="1200" b="1" dirty="0">
                <a:latin typeface="Arial" panose="020B0604020202020204" pitchFamily="34" charset="0"/>
                <a:cs typeface="Arial" panose="020B0604020202020204" pitchFamily="34" charset="0"/>
              </a:rPr>
              <a:t>Starters</a:t>
            </a:r>
          </a:p>
          <a:p>
            <a:endParaRPr lang="en-GB" sz="1200" b="1" dirty="0">
              <a:latin typeface="Arial" panose="020B0604020202020204" pitchFamily="34" charset="0"/>
              <a:cs typeface="Arial" panose="020B0604020202020204" pitchFamily="34" charset="0"/>
            </a:endParaRPr>
          </a:p>
          <a:p>
            <a:r>
              <a:rPr lang="en-GB" sz="1200" b="1" dirty="0">
                <a:latin typeface="Arial" panose="020B0604020202020204" pitchFamily="34" charset="0"/>
                <a:cs typeface="Arial" panose="020B0604020202020204" pitchFamily="34" charset="0"/>
              </a:rPr>
              <a:t>Plenaries</a:t>
            </a:r>
          </a:p>
          <a:p>
            <a:endParaRPr lang="en-GB" sz="1200" b="1" dirty="0">
              <a:latin typeface="Arial" panose="020B0604020202020204" pitchFamily="34" charset="0"/>
              <a:cs typeface="Arial" panose="020B0604020202020204" pitchFamily="34" charset="0"/>
            </a:endParaRPr>
          </a:p>
          <a:p>
            <a:r>
              <a:rPr lang="en-GB" sz="1200" b="1" dirty="0">
                <a:latin typeface="Arial" panose="020B0604020202020204" pitchFamily="34" charset="0"/>
                <a:cs typeface="Arial" panose="020B0604020202020204" pitchFamily="34" charset="0"/>
              </a:rPr>
              <a:t>Weather Together </a:t>
            </a:r>
          </a:p>
          <a:p>
            <a:r>
              <a:rPr lang="en-GB" sz="1200" b="1" dirty="0">
                <a:latin typeface="Arial" panose="020B0604020202020204" pitchFamily="34" charset="0"/>
                <a:cs typeface="Arial" panose="020B0604020202020204" pitchFamily="34" charset="0"/>
              </a:rPr>
              <a:t>award tracker</a:t>
            </a:r>
          </a:p>
        </p:txBody>
      </p:sp>
      <p:sp>
        <p:nvSpPr>
          <p:cNvPr id="6" name="Rectangle 5">
            <a:extLst>
              <a:ext uri="{FF2B5EF4-FFF2-40B4-BE49-F238E27FC236}">
                <a16:creationId xmlns:a16="http://schemas.microsoft.com/office/drawing/2014/main" id="{9FD48F1D-5075-A893-5EB8-A16DA3E4C8E6}"/>
              </a:ext>
            </a:extLst>
          </p:cNvPr>
          <p:cNvSpPr>
            <a:spLocks noGrp="1" noRot="1" noMove="1" noResize="1" noEditPoints="1" noAdjustHandles="1" noChangeArrowheads="1" noChangeShapeType="1"/>
          </p:cNvSpPr>
          <p:nvPr/>
        </p:nvSpPr>
        <p:spPr>
          <a:xfrm>
            <a:off x="7745901" y="3406219"/>
            <a:ext cx="295176" cy="315985"/>
          </a:xfrm>
          <a:prstGeom prst="rect">
            <a:avLst/>
          </a:prstGeom>
          <a:solidFill>
            <a:srgbClr val="EE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106536FA-836C-EC7B-A292-4EDBF7A2C4F5}"/>
              </a:ext>
            </a:extLst>
          </p:cNvPr>
          <p:cNvPicPr>
            <a:picLocks noGrp="1" noRot="1" noChangeAspect="1" noMove="1" noResize="1" noEditPoints="1" noAdjustHandles="1" noChangeArrowheads="1" noChangeShapeType="1" noCrop="1"/>
          </p:cNvPicPr>
          <p:nvPr/>
        </p:nvPicPr>
        <p:blipFill>
          <a:blip r:embed="rId14"/>
          <a:stretch>
            <a:fillRect/>
          </a:stretch>
        </p:blipFill>
        <p:spPr>
          <a:xfrm>
            <a:off x="4019462" y="3773249"/>
            <a:ext cx="3121333" cy="1562071"/>
          </a:xfrm>
          <a:prstGeom prst="rect">
            <a:avLst/>
          </a:prstGeom>
        </p:spPr>
      </p:pic>
      <p:sp>
        <p:nvSpPr>
          <p:cNvPr id="13" name="TextBox 12">
            <a:extLst>
              <a:ext uri="{FF2B5EF4-FFF2-40B4-BE49-F238E27FC236}">
                <a16:creationId xmlns:a16="http://schemas.microsoft.com/office/drawing/2014/main" id="{7C4FB78C-D2BE-C5E6-4376-21C3CF7EFEBD}"/>
              </a:ext>
            </a:extLst>
          </p:cNvPr>
          <p:cNvSpPr txBox="1">
            <a:spLocks noGrp="1" noRot="1" noMove="1" noResize="1" noEditPoints="1" noAdjustHandles="1" noChangeArrowheads="1" noChangeShapeType="1"/>
          </p:cNvSpPr>
          <p:nvPr/>
        </p:nvSpPr>
        <p:spPr>
          <a:xfrm>
            <a:off x="4283655" y="5563365"/>
            <a:ext cx="2838145" cy="461665"/>
          </a:xfrm>
          <a:prstGeom prst="rect">
            <a:avLst/>
          </a:prstGeom>
          <a:noFill/>
        </p:spPr>
        <p:txBody>
          <a:bodyPr wrap="square" rtlCol="0">
            <a:spAutoFit/>
          </a:bodyPr>
          <a:lstStyle/>
          <a:p>
            <a:r>
              <a:rPr lang="en-GB" sz="1200" dirty="0">
                <a:solidFill>
                  <a:srgbClr val="7F7F7F"/>
                </a:solidFill>
                <a:latin typeface="Arial"/>
              </a:rPr>
              <a:t>Fill in this quick survey to help us improve Weather Together.</a:t>
            </a:r>
            <a:endParaRPr lang="en-GB" sz="1200" i="0" u="none" strike="noStrike" noProof="0" dirty="0">
              <a:solidFill>
                <a:srgbClr val="7F7F7F"/>
              </a:solidFill>
              <a:latin typeface="Arial"/>
            </a:endParaRPr>
          </a:p>
        </p:txBody>
      </p:sp>
      <p:pic>
        <p:nvPicPr>
          <p:cNvPr id="43" name="Picture 42">
            <a:extLst>
              <a:ext uri="{FF2B5EF4-FFF2-40B4-BE49-F238E27FC236}">
                <a16:creationId xmlns:a16="http://schemas.microsoft.com/office/drawing/2014/main" id="{3A3B48B8-968B-7C48-3772-99A82D5B3572}"/>
              </a:ext>
            </a:extLst>
          </p:cNvPr>
          <p:cNvPicPr>
            <a:picLocks noGrp="1" noRot="1" noChangeAspect="1" noMove="1" noResize="1" noEditPoints="1" noAdjustHandles="1" noChangeArrowheads="1" noChangeShapeType="1" noCrop="1"/>
          </p:cNvPicPr>
          <p:nvPr/>
        </p:nvPicPr>
        <p:blipFill>
          <a:blip r:embed="rId15"/>
          <a:stretch>
            <a:fillRect/>
          </a:stretch>
        </p:blipFill>
        <p:spPr>
          <a:xfrm>
            <a:off x="7731552" y="1388835"/>
            <a:ext cx="1801097" cy="211809"/>
          </a:xfrm>
          <a:prstGeom prst="rect">
            <a:avLst/>
          </a:prstGeom>
        </p:spPr>
      </p:pic>
      <p:pic>
        <p:nvPicPr>
          <p:cNvPr id="44" name="Picture 43">
            <a:extLst>
              <a:ext uri="{FF2B5EF4-FFF2-40B4-BE49-F238E27FC236}">
                <a16:creationId xmlns:a16="http://schemas.microsoft.com/office/drawing/2014/main" id="{BA84FC77-4396-B072-E560-19F8A46C4CD3}"/>
              </a:ext>
            </a:extLst>
          </p:cNvPr>
          <p:cNvPicPr>
            <a:picLocks noGrp="1" noRot="1" noChangeAspect="1" noMove="1" noResize="1" noEditPoints="1" noAdjustHandles="1" noChangeArrowheads="1" noChangeShapeType="1" noCrop="1"/>
          </p:cNvPicPr>
          <p:nvPr/>
        </p:nvPicPr>
        <p:blipFill rotWithShape="1">
          <a:blip r:embed="rId4"/>
          <a:srcRect l="35303" t="-2205" r="4145" b="-1"/>
          <a:stretch/>
        </p:blipFill>
        <p:spPr>
          <a:xfrm>
            <a:off x="721453" y="1365508"/>
            <a:ext cx="2225033" cy="334756"/>
          </a:xfrm>
          <a:prstGeom prst="rect">
            <a:avLst/>
          </a:prstGeom>
        </p:spPr>
      </p:pic>
      <p:pic>
        <p:nvPicPr>
          <p:cNvPr id="46" name="Picture 45">
            <a:extLst>
              <a:ext uri="{FF2B5EF4-FFF2-40B4-BE49-F238E27FC236}">
                <a16:creationId xmlns:a16="http://schemas.microsoft.com/office/drawing/2014/main" id="{E4F1DF51-B17F-BC68-3908-E2BFBAF37E1D}"/>
              </a:ext>
            </a:extLst>
          </p:cNvPr>
          <p:cNvPicPr>
            <a:picLocks noGrp="1" noRot="1" noChangeAspect="1" noMove="1" noResize="1" noEditPoints="1" noAdjustHandles="1" noChangeArrowheads="1" noChangeShapeType="1" noCrop="1"/>
          </p:cNvPicPr>
          <p:nvPr/>
        </p:nvPicPr>
        <p:blipFill rotWithShape="1">
          <a:blip r:embed="rId7"/>
          <a:srcRect l="34140" t="30905" r="5399" b="-3095"/>
          <a:stretch/>
        </p:blipFill>
        <p:spPr>
          <a:xfrm>
            <a:off x="651910" y="4044399"/>
            <a:ext cx="2129594" cy="216322"/>
          </a:xfrm>
          <a:prstGeom prst="rect">
            <a:avLst/>
          </a:prstGeom>
        </p:spPr>
      </p:pic>
      <p:sp>
        <p:nvSpPr>
          <p:cNvPr id="17" name="TextBox 16">
            <a:extLst>
              <a:ext uri="{FF2B5EF4-FFF2-40B4-BE49-F238E27FC236}">
                <a16:creationId xmlns:a16="http://schemas.microsoft.com/office/drawing/2014/main" id="{3AD5A2B4-A62E-61EE-B07D-7FDF13A1CFAB}"/>
              </a:ext>
            </a:extLst>
          </p:cNvPr>
          <p:cNvSpPr txBox="1">
            <a:spLocks noGrp="1" noRot="1" noMove="1" noResize="1" noEditPoints="1" noAdjustHandles="1" noChangeArrowheads="1" noChangeShapeType="1"/>
          </p:cNvSpPr>
          <p:nvPr/>
        </p:nvSpPr>
        <p:spPr>
          <a:xfrm>
            <a:off x="7905138" y="5558714"/>
            <a:ext cx="2838145" cy="276999"/>
          </a:xfrm>
          <a:prstGeom prst="rect">
            <a:avLst/>
          </a:prstGeom>
          <a:noFill/>
        </p:spPr>
        <p:txBody>
          <a:bodyPr wrap="square" rtlCol="0">
            <a:spAutoFit/>
          </a:bodyPr>
          <a:lstStyle/>
          <a:p>
            <a:r>
              <a:rPr lang="en-GB" sz="1200" dirty="0">
                <a:solidFill>
                  <a:schemeClr val="tx1">
                    <a:lumMod val="50000"/>
                    <a:lumOff val="50000"/>
                  </a:schemeClr>
                </a:solidFill>
                <a:latin typeface="Arial"/>
              </a:rPr>
              <a:t>Click here to open the full web index.</a:t>
            </a:r>
            <a:endParaRPr lang="en-GB" sz="1200" b="0" i="0" u="none" strike="noStrike" noProof="0" dirty="0">
              <a:solidFill>
                <a:schemeClr val="tx1">
                  <a:lumMod val="50000"/>
                  <a:lumOff val="50000"/>
                </a:schemeClr>
              </a:solidFill>
              <a:latin typeface="Arial"/>
            </a:endParaRPr>
          </a:p>
        </p:txBody>
      </p:sp>
      <p:sp>
        <p:nvSpPr>
          <p:cNvPr id="7" name="TextBox 6">
            <a:extLst>
              <a:ext uri="{FF2B5EF4-FFF2-40B4-BE49-F238E27FC236}">
                <a16:creationId xmlns:a16="http://schemas.microsoft.com/office/drawing/2014/main" id="{D4348D22-1B6B-916E-558C-618FDA8FBC57}"/>
              </a:ext>
            </a:extLst>
          </p:cNvPr>
          <p:cNvSpPr txBox="1">
            <a:spLocks noGrp="1" noRot="1" noMove="1" noResize="1" noEditPoints="1" noAdjustHandles="1" noChangeArrowheads="1" noChangeShapeType="1"/>
          </p:cNvSpPr>
          <p:nvPr/>
        </p:nvSpPr>
        <p:spPr>
          <a:xfrm>
            <a:off x="4389414" y="5328788"/>
            <a:ext cx="2838145" cy="276999"/>
          </a:xfrm>
          <a:prstGeom prst="rect">
            <a:avLst/>
          </a:prstGeom>
          <a:noFill/>
        </p:spPr>
        <p:txBody>
          <a:bodyPr wrap="square" rtlCol="0">
            <a:spAutoFit/>
          </a:bodyPr>
          <a:lstStyle/>
          <a:p>
            <a:r>
              <a:rPr lang="en-GB" sz="1200" b="1" i="0" u="none" strike="noStrike" noProof="0" dirty="0">
                <a:solidFill>
                  <a:srgbClr val="EE2A24"/>
                </a:solidFill>
                <a:latin typeface="Arial"/>
              </a:rPr>
              <a:t>Rate these resources</a:t>
            </a:r>
          </a:p>
        </p:txBody>
      </p:sp>
      <p:pic>
        <p:nvPicPr>
          <p:cNvPr id="9" name="Picture 8">
            <a:extLst>
              <a:ext uri="{FF2B5EF4-FFF2-40B4-BE49-F238E27FC236}">
                <a16:creationId xmlns:a16="http://schemas.microsoft.com/office/drawing/2014/main" id="{EF0D9239-EC5A-53FD-FDB7-7ADCC37B3C9F}"/>
              </a:ext>
            </a:extLst>
          </p:cNvPr>
          <p:cNvPicPr>
            <a:picLocks noGrp="1" noRot="1" noChangeAspect="1" noMove="1" noResize="1" noEditPoints="1" noAdjustHandles="1" noChangeArrowheads="1" noChangeShapeType="1" noCrop="1"/>
          </p:cNvPicPr>
          <p:nvPr/>
        </p:nvPicPr>
        <p:blipFill rotWithShape="1">
          <a:blip r:embed="rId11"/>
          <a:srcRect l="34210" t="21074" r="59821" b="28566"/>
          <a:stretch/>
        </p:blipFill>
        <p:spPr>
          <a:xfrm>
            <a:off x="4272464" y="5367208"/>
            <a:ext cx="218682" cy="200157"/>
          </a:xfrm>
          <a:prstGeom prst="rect">
            <a:avLst/>
          </a:prstGeom>
        </p:spPr>
      </p:pic>
      <p:sp>
        <p:nvSpPr>
          <p:cNvPr id="14" name="Rectangle 13">
            <a:hlinkClick r:id="rId16"/>
            <a:extLst>
              <a:ext uri="{FF2B5EF4-FFF2-40B4-BE49-F238E27FC236}">
                <a16:creationId xmlns:a16="http://schemas.microsoft.com/office/drawing/2014/main" id="{CF5E5D50-4C8D-E3F6-5E4D-441A08499C32}"/>
              </a:ext>
            </a:extLst>
          </p:cNvPr>
          <p:cNvSpPr>
            <a:spLocks noGrp="1" noRot="1" noMove="1" noResize="1" noEditPoints="1" noAdjustHandles="1" noChangeArrowheads="1" noChangeShapeType="1"/>
          </p:cNvSpPr>
          <p:nvPr/>
        </p:nvSpPr>
        <p:spPr>
          <a:xfrm>
            <a:off x="6804536" y="5390689"/>
            <a:ext cx="514434" cy="523220"/>
          </a:xfrm>
          <a:prstGeom prst="rect">
            <a:avLst/>
          </a:prstGeom>
          <a:solidFill>
            <a:srgbClr val="EE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latin typeface="Arial" panose="020B0604020202020204" pitchFamily="34" charset="0"/>
                <a:cs typeface="Arial" panose="020B0604020202020204" pitchFamily="34" charset="0"/>
              </a:rPr>
              <a:t>Link</a:t>
            </a:r>
          </a:p>
        </p:txBody>
      </p:sp>
      <p:sp>
        <p:nvSpPr>
          <p:cNvPr id="15" name="TextBox 14">
            <a:extLst>
              <a:ext uri="{FF2B5EF4-FFF2-40B4-BE49-F238E27FC236}">
                <a16:creationId xmlns:a16="http://schemas.microsoft.com/office/drawing/2014/main" id="{C0EAD123-06E5-ED54-6FAD-66DF8156B5C8}"/>
              </a:ext>
            </a:extLst>
          </p:cNvPr>
          <p:cNvSpPr txBox="1">
            <a:spLocks noGrp="1" noRot="1" noMove="1" noResize="1" noEditPoints="1" noAdjustHandles="1" noChangeArrowheads="1" noChangeShapeType="1"/>
          </p:cNvSpPr>
          <p:nvPr/>
        </p:nvSpPr>
        <p:spPr>
          <a:xfrm>
            <a:off x="7980076" y="5326916"/>
            <a:ext cx="2838145" cy="276999"/>
          </a:xfrm>
          <a:prstGeom prst="rect">
            <a:avLst/>
          </a:prstGeom>
          <a:noFill/>
        </p:spPr>
        <p:txBody>
          <a:bodyPr wrap="square" rtlCol="0">
            <a:spAutoFit/>
          </a:bodyPr>
          <a:lstStyle/>
          <a:p>
            <a:r>
              <a:rPr lang="en-GB" sz="1200" b="1" i="0" u="none" strike="noStrike" noProof="0" dirty="0">
                <a:solidFill>
                  <a:srgbClr val="EE2A24"/>
                </a:solidFill>
                <a:latin typeface="Arial"/>
              </a:rPr>
              <a:t>Open another activity</a:t>
            </a:r>
          </a:p>
        </p:txBody>
      </p:sp>
      <p:pic>
        <p:nvPicPr>
          <p:cNvPr id="18" name="Picture 17">
            <a:extLst>
              <a:ext uri="{FF2B5EF4-FFF2-40B4-BE49-F238E27FC236}">
                <a16:creationId xmlns:a16="http://schemas.microsoft.com/office/drawing/2014/main" id="{B61775E1-09DF-B156-F386-44C653F7D65A}"/>
              </a:ext>
            </a:extLst>
          </p:cNvPr>
          <p:cNvPicPr>
            <a:picLocks noGrp="1" noRot="1" noChangeAspect="1" noMove="1" noResize="1" noEditPoints="1" noAdjustHandles="1" noChangeArrowheads="1" noChangeShapeType="1" noCrop="1"/>
          </p:cNvPicPr>
          <p:nvPr/>
        </p:nvPicPr>
        <p:blipFill rotWithShape="1">
          <a:blip r:embed="rId11"/>
          <a:srcRect l="34210" t="21074" r="59821" b="28566"/>
          <a:stretch/>
        </p:blipFill>
        <p:spPr>
          <a:xfrm>
            <a:off x="7776505" y="5365336"/>
            <a:ext cx="218682" cy="200157"/>
          </a:xfrm>
          <a:prstGeom prst="rect">
            <a:avLst/>
          </a:prstGeom>
        </p:spPr>
      </p:pic>
      <p:sp>
        <p:nvSpPr>
          <p:cNvPr id="20" name="Rectangle 19">
            <a:hlinkClick r:id="rId17"/>
            <a:extLst>
              <a:ext uri="{FF2B5EF4-FFF2-40B4-BE49-F238E27FC236}">
                <a16:creationId xmlns:a16="http://schemas.microsoft.com/office/drawing/2014/main" id="{081618CC-521B-0783-B28E-2FFB6AA99BF4}"/>
              </a:ext>
            </a:extLst>
          </p:cNvPr>
          <p:cNvSpPr>
            <a:spLocks noGrp="1" noRot="1" noMove="1" noResize="1" noEditPoints="1" noAdjustHandles="1" noChangeArrowheads="1" noChangeShapeType="1"/>
          </p:cNvSpPr>
          <p:nvPr/>
        </p:nvSpPr>
        <p:spPr>
          <a:xfrm>
            <a:off x="10620756" y="5400810"/>
            <a:ext cx="514434" cy="523220"/>
          </a:xfrm>
          <a:prstGeom prst="rect">
            <a:avLst/>
          </a:prstGeom>
          <a:solidFill>
            <a:srgbClr val="EE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latin typeface="Arial" panose="020B0604020202020204" pitchFamily="34" charset="0"/>
                <a:cs typeface="Arial" panose="020B0604020202020204" pitchFamily="34" charset="0"/>
              </a:rPr>
              <a:t>Link</a:t>
            </a:r>
            <a:endParaRPr lang="en-GB" sz="1000" dirty="0">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762334BB-06B5-09FF-0AE7-53F74452922D}"/>
              </a:ext>
            </a:extLst>
          </p:cNvPr>
          <p:cNvSpPr>
            <a:spLocks noGrp="1" noRot="1" noMove="1" noResize="1" noEditPoints="1" noAdjustHandles="1" noChangeArrowheads="1" noChangeShapeType="1"/>
          </p:cNvSpPr>
          <p:nvPr/>
        </p:nvSpPr>
        <p:spPr>
          <a:xfrm>
            <a:off x="29162" y="101166"/>
            <a:ext cx="12053981" cy="52257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09662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oving collage of a different people's faces. An illustration of a grey cloud with flashing lightning. ">
            <a:extLst>
              <a:ext uri="{FF2B5EF4-FFF2-40B4-BE49-F238E27FC236}">
                <a16:creationId xmlns:a16="http://schemas.microsoft.com/office/drawing/2014/main" id="{2892C79C-A310-000C-C7D3-B64CCCEA4D13}"/>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1" y="-1340"/>
            <a:ext cx="12189618" cy="6859340"/>
          </a:xfrm>
          <a:prstGeom prst="rect">
            <a:avLst/>
          </a:prstGeom>
        </p:spPr>
      </p:pic>
      <p:sp>
        <p:nvSpPr>
          <p:cNvPr id="2" name="Title 1">
            <a:extLst>
              <a:ext uri="{FF2B5EF4-FFF2-40B4-BE49-F238E27FC236}">
                <a16:creationId xmlns:a16="http://schemas.microsoft.com/office/drawing/2014/main" id="{DDA212CD-1C3D-79D8-50A9-38C228D946CD}"/>
              </a:ext>
            </a:extLst>
          </p:cNvPr>
          <p:cNvSpPr>
            <a:spLocks noGrp="1" noRot="1" noMove="1" noResize="1" noEditPoints="1" noAdjustHandles="1" noChangeArrowheads="1" noChangeShapeType="1"/>
          </p:cNvSpPr>
          <p:nvPr>
            <p:ph type="title" idx="4294967295"/>
          </p:nvPr>
        </p:nvSpPr>
        <p:spPr>
          <a:xfrm>
            <a:off x="838202" y="-1325563"/>
            <a:ext cx="10371371" cy="1325563"/>
          </a:xfrm>
        </p:spPr>
        <p:txBody>
          <a:bodyPr vert="horz" lIns="91440" tIns="45720" rIns="91440" bIns="45720" rtlCol="0" anchor="b">
            <a:normAutofit/>
          </a:bodyPr>
          <a:lstStyle/>
          <a:p>
            <a:r>
              <a:rPr lang="en-GB"/>
              <a:t>Screensaver</a:t>
            </a:r>
          </a:p>
        </p:txBody>
      </p:sp>
    </p:spTree>
    <p:extLst>
      <p:ext uri="{BB962C8B-B14F-4D97-AF65-F5344CB8AC3E}">
        <p14:creationId xmlns:p14="http://schemas.microsoft.com/office/powerpoint/2010/main" val="28951400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C6809D6-862C-2E1F-7CCB-62F0BD0CBEEB}"/>
              </a:ext>
            </a:extLst>
          </p:cNvPr>
          <p:cNvSpPr>
            <a:spLocks noGrp="1" noRot="1" noMove="1" noResize="1" noEditPoints="1" noAdjustHandles="1" noChangeArrowheads="1" noChangeShapeType="1"/>
          </p:cNvSpPr>
          <p:nvPr>
            <p:ph type="title"/>
          </p:nvPr>
        </p:nvSpPr>
        <p:spPr>
          <a:xfrm>
            <a:off x="679622" y="-1325563"/>
            <a:ext cx="10478529" cy="1325563"/>
          </a:xfrm>
        </p:spPr>
        <p:txBody>
          <a:bodyPr vert="horz" lIns="91440" tIns="45720" rIns="91440" bIns="45720" rtlCol="0" anchor="b">
            <a:normAutofit/>
          </a:bodyPr>
          <a:lstStyle/>
          <a:p>
            <a:r>
              <a:rPr lang="en-GB" dirty="0"/>
              <a:t>Take a pause</a:t>
            </a:r>
          </a:p>
        </p:txBody>
      </p:sp>
      <p:sp>
        <p:nvSpPr>
          <p:cNvPr id="6" name="TextBox 5">
            <a:extLst>
              <a:ext uri="{FF2B5EF4-FFF2-40B4-BE49-F238E27FC236}">
                <a16:creationId xmlns:a16="http://schemas.microsoft.com/office/drawing/2014/main" id="{1CA21017-BB73-A603-C95E-55D52A6C3B7F}"/>
              </a:ext>
            </a:extLst>
          </p:cNvPr>
          <p:cNvSpPr txBox="1">
            <a:spLocks noGrp="1" noRot="1" noMove="1" noResize="1" noEditPoints="1" noAdjustHandles="1" noChangeArrowheads="1" noChangeShapeType="1"/>
          </p:cNvSpPr>
          <p:nvPr/>
        </p:nvSpPr>
        <p:spPr>
          <a:xfrm rot="16200000">
            <a:off x="10724083" y="905699"/>
            <a:ext cx="1748582" cy="584775"/>
          </a:xfrm>
          <a:prstGeom prst="rect">
            <a:avLst/>
          </a:prstGeom>
          <a:noFill/>
        </p:spPr>
        <p:txBody>
          <a:bodyPr wrap="square" rtlCol="0">
            <a:spAutoFit/>
          </a:bodyPr>
          <a:lstStyle/>
          <a:p>
            <a:r>
              <a:rPr lang="en-GB" sz="3200" b="1">
                <a:solidFill>
                  <a:srgbClr val="FF0000"/>
                </a:solidFill>
                <a:latin typeface="HelveticaNeueLT Pro 55 Roman" panose="020B0604020202020204"/>
              </a:rPr>
              <a:t>Pause</a:t>
            </a:r>
          </a:p>
        </p:txBody>
      </p:sp>
      <p:pic>
        <p:nvPicPr>
          <p:cNvPr id="5" name="Picture 4">
            <a:extLst>
              <a:ext uri="{FF2B5EF4-FFF2-40B4-BE49-F238E27FC236}">
                <a16:creationId xmlns:a16="http://schemas.microsoft.com/office/drawing/2014/main" id="{A73F39B6-92F3-DCE4-1108-C57988F4BC1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rotWithShape="1">
          <a:blip r:embed="rId5"/>
          <a:srcRect l="826" t="40296" r="-826" b="2753"/>
          <a:stretch/>
        </p:blipFill>
        <p:spPr>
          <a:xfrm>
            <a:off x="0" y="-174617"/>
            <a:ext cx="10458508" cy="1198087"/>
          </a:xfrm>
          <a:prstGeom prst="rect">
            <a:avLst/>
          </a:prstGeom>
        </p:spPr>
      </p:pic>
      <p:pic>
        <p:nvPicPr>
          <p:cNvPr id="11" name="Picture 10" descr="A gif of a pause icon flashing on and off.">
            <a:extLst>
              <a:ext uri="{FF2B5EF4-FFF2-40B4-BE49-F238E27FC236}">
                <a16:creationId xmlns:a16="http://schemas.microsoft.com/office/drawing/2014/main" id="{9130ACDD-08A9-61DB-E5F7-6C1F522B4481}"/>
              </a:ext>
            </a:extLst>
          </p:cNvPr>
          <p:cNvPicPr>
            <a:picLocks noGrp="1" noRot="1" noChangeAspect="1" noMove="1" noResize="1" noEditPoints="1" noAdjustHandles="1" noChangeArrowheads="1" noChangeShapeType="1" noCrop="1"/>
          </p:cNvPicPr>
          <p:nvPr/>
        </p:nvPicPr>
        <p:blipFill rotWithShape="1">
          <a:blip r:embed="rId6" cstate="screen">
            <a:extLst>
              <a:ext uri="{28A0092B-C50C-407E-A947-70E740481C1C}">
                <a14:useLocalDpi xmlns:a14="http://schemas.microsoft.com/office/drawing/2010/main" val="0"/>
              </a:ext>
            </a:extLst>
          </a:blip>
          <a:srcRect l="29266" t="15758" r="28302" b="12297"/>
          <a:stretch/>
        </p:blipFill>
        <p:spPr>
          <a:xfrm>
            <a:off x="8610364" y="2457545"/>
            <a:ext cx="2255339" cy="2151831"/>
          </a:xfrm>
          <a:prstGeom prst="rect">
            <a:avLst/>
          </a:prstGeom>
        </p:spPr>
      </p:pic>
      <p:sp>
        <p:nvSpPr>
          <p:cNvPr id="12" name="Title 1">
            <a:extLst>
              <a:ext uri="{FF2B5EF4-FFF2-40B4-BE49-F238E27FC236}">
                <a16:creationId xmlns:a16="http://schemas.microsoft.com/office/drawing/2014/main" id="{9084DB22-CBC6-873E-5240-87B4F6BF56A9}"/>
              </a:ext>
            </a:extLst>
          </p:cNvPr>
          <p:cNvSpPr txBox="1">
            <a:spLocks noGrp="1" noRot="1" noMove="1" noResize="1" noEditPoints="1" noAdjustHandles="1" noChangeArrowheads="1" noChangeShapeType="1"/>
          </p:cNvSpPr>
          <p:nvPr/>
        </p:nvSpPr>
        <p:spPr>
          <a:xfrm>
            <a:off x="8304366" y="1827592"/>
            <a:ext cx="2867333" cy="3411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ctr"/>
            <a:r>
              <a:rPr lang="en-GB" sz="2800" b="1">
                <a:solidFill>
                  <a:srgbClr val="FF0000"/>
                </a:solidFill>
                <a:latin typeface="HelveticaNeueLT Pro 55 Roman" panose="020B0604020202020204" pitchFamily="34" charset="0"/>
              </a:rPr>
              <a:t>Take a pause</a:t>
            </a:r>
            <a:br>
              <a:rPr lang="en-GB" sz="2800">
                <a:latin typeface="HelveticaNeueLT Pro 55 Roman" panose="020B0604020202020204" pitchFamily="34" charset="0"/>
              </a:rPr>
            </a:br>
            <a:br>
              <a:rPr lang="en-GB" sz="2800">
                <a:latin typeface="HelveticaNeueLT Pro 55 Roman" panose="020B0604020202020204" pitchFamily="34" charset="0"/>
              </a:rPr>
            </a:br>
            <a:br>
              <a:rPr lang="en-GB" sz="2800">
                <a:latin typeface="HelveticaNeueLT Pro 55 Roman" panose="020B0604020202020204" pitchFamily="34" charset="0"/>
              </a:rPr>
            </a:br>
            <a:br>
              <a:rPr lang="en-GB" sz="2800">
                <a:latin typeface="HelveticaNeueLT Pro 55 Roman" panose="020B0604020202020204" pitchFamily="34" charset="0"/>
              </a:rPr>
            </a:br>
            <a:br>
              <a:rPr lang="en-GB" sz="2800">
                <a:latin typeface="HelveticaNeueLT Pro 55 Roman" panose="020B0604020202020204" pitchFamily="34" charset="0"/>
              </a:rPr>
            </a:br>
            <a:br>
              <a:rPr lang="en-GB" sz="2800">
                <a:latin typeface="HelveticaNeueLT Pro 55 Roman" panose="020B0604020202020204" pitchFamily="34" charset="0"/>
              </a:rPr>
            </a:br>
            <a:br>
              <a:rPr lang="en-GB" sz="2800">
                <a:latin typeface="HelveticaNeueLT Pro 55 Roman" panose="020B0604020202020204" pitchFamily="34" charset="0"/>
              </a:rPr>
            </a:br>
            <a:r>
              <a:rPr lang="en-GB" sz="2800" b="1">
                <a:solidFill>
                  <a:srgbClr val="FF0000"/>
                </a:solidFill>
                <a:latin typeface="HelveticaNeueLT Pro 55 Roman"/>
              </a:rPr>
              <a:t>happy place</a:t>
            </a:r>
            <a:endParaRPr lang="en-GB" sz="2800" b="1">
              <a:solidFill>
                <a:srgbClr val="FF0000"/>
              </a:solidFill>
              <a:latin typeface="HelveticaNeueLT Pro 55 Roman" panose="020B0604020202020204" pitchFamily="34" charset="0"/>
            </a:endParaRPr>
          </a:p>
        </p:txBody>
      </p:sp>
      <p:sp>
        <p:nvSpPr>
          <p:cNvPr id="14" name="TextBox 13">
            <a:extLst>
              <a:ext uri="{FF2B5EF4-FFF2-40B4-BE49-F238E27FC236}">
                <a16:creationId xmlns:a16="http://schemas.microsoft.com/office/drawing/2014/main" id="{98429A41-3C28-E1EE-8515-8844AC0FFE02}"/>
              </a:ext>
            </a:extLst>
          </p:cNvPr>
          <p:cNvSpPr txBox="1">
            <a:spLocks noGrp="1" noRot="1" noMove="1" noResize="1" noEditPoints="1" noAdjustHandles="1" noChangeArrowheads="1" noChangeShapeType="1"/>
          </p:cNvSpPr>
          <p:nvPr/>
        </p:nvSpPr>
        <p:spPr>
          <a:xfrm>
            <a:off x="678152" y="519952"/>
            <a:ext cx="6147580" cy="712887"/>
          </a:xfrm>
          <a:prstGeom prst="rect">
            <a:avLst/>
          </a:prstGeom>
          <a:noFill/>
        </p:spPr>
        <p:txBody>
          <a:bodyPr wrap="square">
            <a:spAutoFit/>
          </a:bodyPr>
          <a:lstStyle/>
          <a:p>
            <a:pPr marL="0" indent="0">
              <a:lnSpc>
                <a:spcPct val="110000"/>
              </a:lnSpc>
              <a:buNone/>
            </a:pPr>
            <a:r>
              <a:rPr lang="en-GB" sz="4000" dirty="0">
                <a:latin typeface="HelveticaNeueLT Pro 55 Roman"/>
              </a:rPr>
              <a:t>Flame focus</a:t>
            </a:r>
            <a:endParaRPr lang="en-GB" sz="1600" b="1" dirty="0">
              <a:latin typeface="HelveticaNeueLT Pro 45 Lt" panose="020B0403020202020204"/>
            </a:endParaRPr>
          </a:p>
        </p:txBody>
      </p:sp>
      <p:sp>
        <p:nvSpPr>
          <p:cNvPr id="7" name="Content Placeholder 8">
            <a:extLst>
              <a:ext uri="{FF2B5EF4-FFF2-40B4-BE49-F238E27FC236}">
                <a16:creationId xmlns:a16="http://schemas.microsoft.com/office/drawing/2014/main" id="{B20BA2F2-8367-2851-7B95-45892B27E7B6}"/>
              </a:ext>
            </a:extLst>
          </p:cNvPr>
          <p:cNvSpPr txBox="1">
            <a:spLocks noGrp="1" noRot="1" noMove="1" noResize="1" noEditPoints="1" noAdjustHandles="1" noChangeArrowheads="1" noChangeShapeType="1"/>
          </p:cNvSpPr>
          <p:nvPr/>
        </p:nvSpPr>
        <p:spPr>
          <a:xfrm>
            <a:off x="751114" y="1198086"/>
            <a:ext cx="6721044" cy="439055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rgbClr val="EE2A24"/>
              </a:buClr>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E2A24"/>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E2A24"/>
              </a:buClr>
              <a:buFont typeface="System Font Regular"/>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GB" sz="2400" dirty="0">
                <a:cs typeface="Calibri"/>
              </a:rPr>
              <a:t>This activity can help you to find calm and stillness when you’re feeling overwhelmed or hectic.</a:t>
            </a:r>
          </a:p>
          <a:p>
            <a:pPr marL="513715" indent="-513715">
              <a:lnSpc>
                <a:spcPct val="110000"/>
              </a:lnSpc>
              <a:buFont typeface="+mj-lt"/>
              <a:buAutoNum type="arabicPeriod"/>
            </a:pPr>
            <a:r>
              <a:rPr lang="en-GB" sz="2400" dirty="0">
                <a:cs typeface="Calibri"/>
              </a:rPr>
              <a:t>Sit up straight with your feet flat on the ground and your hands resting in your lap.</a:t>
            </a:r>
          </a:p>
          <a:p>
            <a:pPr marL="513715" indent="-513715">
              <a:lnSpc>
                <a:spcPct val="110000"/>
              </a:lnSpc>
              <a:buFont typeface="+mj-lt"/>
              <a:buAutoNum type="arabicPeriod"/>
            </a:pPr>
            <a:r>
              <a:rPr lang="en-GB" sz="2400" dirty="0">
                <a:cs typeface="Calibri"/>
              </a:rPr>
              <a:t>Take a few slow, deep breaths.</a:t>
            </a:r>
          </a:p>
          <a:p>
            <a:pPr marL="513715" indent="-513715">
              <a:lnSpc>
                <a:spcPct val="110000"/>
              </a:lnSpc>
              <a:buFont typeface="+mj-lt"/>
              <a:buAutoNum type="arabicPeriod"/>
            </a:pPr>
            <a:r>
              <a:rPr lang="en-GB" sz="2400" dirty="0">
                <a:cs typeface="Calibri"/>
              </a:rPr>
              <a:t>Focus your eyes on the candle, noticing its movements for 1 minute. When thoughts pop into your head, just notice them and let them go again.</a:t>
            </a:r>
          </a:p>
        </p:txBody>
      </p:sp>
      <p:pic>
        <p:nvPicPr>
          <p:cNvPr id="2" name="Picture 1" descr="An indicator showing the end of the slide and the start of the next.">
            <a:extLst>
              <a:ext uri="{FF2B5EF4-FFF2-40B4-BE49-F238E27FC236}">
                <a16:creationId xmlns:a16="http://schemas.microsoft.com/office/drawing/2014/main" id="{94A36B16-B18E-8E6A-D1AF-81D9FA50F5D4}"/>
              </a:ext>
            </a:extLst>
          </p:cNvPr>
          <p:cNvPicPr>
            <a:picLocks noGrp="1" noRot="1" noChangeAspect="1" noMove="1" noResize="1" noEditPoints="1" noAdjustHandles="1" noChangeArrowheads="1" noChangeShapeType="1" noCrop="1"/>
          </p:cNvPicPr>
          <p:nvPr/>
        </p:nvPicPr>
        <p:blipFill rotWithShape="1">
          <a:blip r:embed="rId7" cstate="screen">
            <a:extLst>
              <a:ext uri="{28A0092B-C50C-407E-A947-70E740481C1C}">
                <a14:useLocalDpi xmlns:a14="http://schemas.microsoft.com/office/drawing/2010/main" val="0"/>
              </a:ext>
            </a:extLst>
          </a:blip>
          <a:srcRect t="9865"/>
          <a:stretch/>
        </p:blipFill>
        <p:spPr>
          <a:xfrm>
            <a:off x="10329461" y="67408"/>
            <a:ext cx="1184387" cy="615892"/>
          </a:xfrm>
          <a:prstGeom prst="rect">
            <a:avLst/>
          </a:prstGeom>
        </p:spPr>
      </p:pic>
      <p:pic>
        <p:nvPicPr>
          <p:cNvPr id="8" name="Candle">
            <a:hlinkClick r:id="" action="ppaction://media"/>
            <a:extLst>
              <a:ext uri="{FF2B5EF4-FFF2-40B4-BE49-F238E27FC236}">
                <a16:creationId xmlns:a16="http://schemas.microsoft.com/office/drawing/2014/main" id="{74DF0081-6CA4-B6FB-E094-F7E26C674BEA}"/>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7472160" y="1920632"/>
            <a:ext cx="3699540" cy="3225454"/>
          </a:xfrm>
          <a:prstGeom prst="rect">
            <a:avLst/>
          </a:prstGeom>
        </p:spPr>
      </p:pic>
    </p:spTree>
    <p:extLst>
      <p:ext uri="{BB962C8B-B14F-4D97-AF65-F5344CB8AC3E}">
        <p14:creationId xmlns:p14="http://schemas.microsoft.com/office/powerpoint/2010/main" val="757917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9208"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fade">
                                      <p:cBhvr>
                                        <p:cTn id="11" dur="500"/>
                                        <p:tgtEl>
                                          <p:spTgt spid="7">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7">
                                            <p:txEl>
                                              <p:pRg st="1" end="1"/>
                                            </p:txEl>
                                          </p:spTgt>
                                        </p:tgtEl>
                                      </p:cBhvr>
                                    </p:animEffect>
                                    <p:set>
                                      <p:cBhvr>
                                        <p:cTn id="16" dur="1" fill="hold">
                                          <p:stCondLst>
                                            <p:cond delay="499"/>
                                          </p:stCondLst>
                                        </p:cTn>
                                        <p:tgtEl>
                                          <p:spTgt spid="7">
                                            <p:txEl>
                                              <p:pRg st="1" end="1"/>
                                            </p:txEl>
                                          </p:spTgt>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500"/>
                                        <p:tgtEl>
                                          <p:spTgt spid="7">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7">
                                            <p:txEl>
                                              <p:pRg st="2" end="2"/>
                                            </p:txEl>
                                          </p:spTgt>
                                        </p:tgtEl>
                                      </p:cBhvr>
                                    </p:animEffect>
                                    <p:set>
                                      <p:cBhvr>
                                        <p:cTn id="26" dur="1" fill="hold">
                                          <p:stCondLst>
                                            <p:cond delay="499"/>
                                          </p:stCondLst>
                                        </p:cTn>
                                        <p:tgtEl>
                                          <p:spTgt spid="7">
                                            <p:txEl>
                                              <p:pRg st="2" end="2"/>
                                            </p:txEl>
                                          </p:spTgt>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
                                            <p:txEl>
                                              <p:pRg st="3" end="3"/>
                                            </p:txEl>
                                          </p:spTgt>
                                        </p:tgtEl>
                                        <p:attrNameLst>
                                          <p:attrName>style.visibility</p:attrName>
                                        </p:attrNameLst>
                                      </p:cBhvr>
                                      <p:to>
                                        <p:strVal val="visible"/>
                                      </p:to>
                                    </p:set>
                                    <p:animEffect transition="in" filter="fade">
                                      <p:cBhvr>
                                        <p:cTn id="31" dur="500"/>
                                        <p:tgtEl>
                                          <p:spTgt spid="7">
                                            <p:txEl>
                                              <p:pRg st="3" end="3"/>
                                            </p:txEl>
                                          </p:spTgt>
                                        </p:tgtEl>
                                      </p:cBhvr>
                                    </p:animEffect>
                                  </p:childTnLst>
                                </p:cTn>
                              </p:par>
                              <p:par>
                                <p:cTn id="32" presetID="10" presetClass="exit" presetSubtype="0" fill="hold" grpId="0" nodeType="withEffect">
                                  <p:stCondLst>
                                    <p:cond delay="0"/>
                                  </p:stCondLst>
                                  <p:childTnLst>
                                    <p:animEffect transition="out" filter="fade">
                                      <p:cBhvr>
                                        <p:cTn id="33" dur="500"/>
                                        <p:tgtEl>
                                          <p:spTgt spid="7">
                                            <p:txEl>
                                              <p:pRg st="1" end="1"/>
                                            </p:txEl>
                                          </p:spTgt>
                                        </p:tgtEl>
                                      </p:cBhvr>
                                    </p:animEffect>
                                    <p:set>
                                      <p:cBhvr>
                                        <p:cTn id="34" dur="1" fill="hold">
                                          <p:stCondLst>
                                            <p:cond delay="499"/>
                                          </p:stCondLst>
                                        </p:cTn>
                                        <p:tgtEl>
                                          <p:spTgt spid="7">
                                            <p:txEl>
                                              <p:pRg st="1" end="1"/>
                                            </p:txEl>
                                          </p:spTgt>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7">
                                            <p:txEl>
                                              <p:pRg st="2" end="2"/>
                                            </p:txEl>
                                          </p:spTgt>
                                        </p:tgtEl>
                                      </p:cBhvr>
                                    </p:animEffect>
                                    <p:set>
                                      <p:cBhvr>
                                        <p:cTn id="37" dur="1" fill="hold">
                                          <p:stCondLst>
                                            <p:cond delay="499"/>
                                          </p:stCondLst>
                                        </p:cTn>
                                        <p:tgtEl>
                                          <p:spTgt spid="7">
                                            <p:txEl>
                                              <p:pRg st="2" end="2"/>
                                            </p:txEl>
                                          </p:spTgt>
                                        </p:tgtEl>
                                        <p:attrNameLst>
                                          <p:attrName>style.visibility</p:attrName>
                                        </p:attrNameLst>
                                      </p:cBhvr>
                                      <p:to>
                                        <p:strVal val="hidden"/>
                                      </p:to>
                                    </p:set>
                                  </p:childTnLst>
                                </p:cTn>
                              </p:par>
                            </p:childTnLst>
                          </p:cTn>
                        </p:par>
                        <p:par>
                          <p:cTn id="38" fill="hold">
                            <p:stCondLst>
                              <p:cond delay="500"/>
                            </p:stCondLst>
                            <p:childTnLst>
                              <p:par>
                                <p:cTn id="39" presetID="1" presetClass="entr" presetSubtype="0" fill="hold" nodeType="afterEffect">
                                  <p:stCondLst>
                                    <p:cond delay="0"/>
                                  </p:stCondLst>
                                  <p:childTnLst>
                                    <p:set>
                                      <p:cBhvr>
                                        <p:cTn id="40" dur="1" fill="hold">
                                          <p:stCondLst>
                                            <p:cond delay="0"/>
                                          </p:stCondLst>
                                        </p:cTn>
                                        <p:tgtEl>
                                          <p:spTgt spid="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 presetClass="mediacall" presetSubtype="0" fill="hold" nodeType="clickEffect">
                                  <p:stCondLst>
                                    <p:cond delay="0"/>
                                  </p:stCondLst>
                                  <p:childTnLst>
                                    <p:cmd type="call" cmd="togglePause">
                                      <p:cBhvr>
                                        <p:cTn id="44"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45" fill="hold" display="0">
                  <p:stCondLst>
                    <p:cond delay="indefinite"/>
                  </p:stCondLst>
                </p:cTn>
                <p:tgtEl>
                  <p:spTgt spid="8"/>
                </p:tgtEl>
              </p:cMediaNode>
            </p:video>
          </p:childTnLst>
        </p:cTn>
      </p:par>
    </p:tnLst>
    <p:bldLst>
      <p:bldP spid="7" grpId="0" uiExpand="1" build="allAtOnce"/>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58B4F-6B09-4E0F-EB99-A105FEDD5320}"/>
              </a:ext>
            </a:extLst>
          </p:cNvPr>
          <p:cNvSpPr>
            <a:spLocks noGrp="1" noRot="1" noMove="1" noResize="1" noEditPoints="1" noAdjustHandles="1" noChangeArrowheads="1" noChangeShapeType="1"/>
          </p:cNvSpPr>
          <p:nvPr>
            <p:ph type="title" idx="4294967295"/>
          </p:nvPr>
        </p:nvSpPr>
        <p:spPr>
          <a:xfrm>
            <a:off x="679622" y="-1325563"/>
            <a:ext cx="10478529" cy="1325563"/>
          </a:xfrm>
        </p:spPr>
        <p:txBody>
          <a:bodyPr vert="horz" lIns="91440" tIns="45720" rIns="91440" bIns="45720" rtlCol="0" anchor="b">
            <a:normAutofit/>
          </a:bodyPr>
          <a:lstStyle/>
          <a:p>
            <a:r>
              <a:rPr lang="en-GB"/>
              <a:t>Objective</a:t>
            </a:r>
          </a:p>
        </p:txBody>
      </p:sp>
      <p:pic>
        <p:nvPicPr>
          <p:cNvPr id="8" name="Picture 2">
            <a:extLst>
              <a:ext uri="{FF2B5EF4-FFF2-40B4-BE49-F238E27FC236}">
                <a16:creationId xmlns:a16="http://schemas.microsoft.com/office/drawing/2014/main" id="{2B219C70-EC30-1C4F-F043-1A0E6700598D}"/>
              </a:ext>
            </a:extLst>
          </p:cNvPr>
          <p:cNvPicPr>
            <a:picLocks noGrp="1" noRot="1" noMove="1" noResize="1" noEditPoints="1" noAdjustHandles="1" noChangeArrowheads="1" noChangeShapeType="1" noCrop="1"/>
          </p:cNvPicPr>
          <p:nvPr/>
        </p:nvPicPr>
        <p:blipFill rotWithShape="1">
          <a:blip r:embed="rId3" cstate="screen">
            <a:extLst>
              <a:ext uri="{28A0092B-C50C-407E-A947-70E740481C1C}">
                <a14:useLocalDpi xmlns:a14="http://schemas.microsoft.com/office/drawing/2010/main" val="0"/>
              </a:ext>
            </a:extLst>
          </a:blip>
          <a:srcRect/>
          <a:stretch/>
        </p:blipFill>
        <p:spPr bwMode="auto">
          <a:xfrm>
            <a:off x="6010" y="-1"/>
            <a:ext cx="11127545" cy="130390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picture containing diagram&#10;&#10;Description automatically generated">
            <a:extLst>
              <a:ext uri="{FF2B5EF4-FFF2-40B4-BE49-F238E27FC236}">
                <a16:creationId xmlns:a16="http://schemas.microsoft.com/office/drawing/2014/main" id="{5E12FBCB-9408-31E1-C31D-66E3D7F38303}"/>
              </a:ext>
            </a:extLst>
          </p:cNvPr>
          <p:cNvPicPr>
            <a:picLocks noGrp="1" noRot="1" noChangeAspec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val="0"/>
              </a:ext>
            </a:extLst>
          </a:blip>
          <a:stretch>
            <a:fillRect/>
          </a:stretch>
        </p:blipFill>
        <p:spPr>
          <a:xfrm>
            <a:off x="770399" y="310605"/>
            <a:ext cx="10558901" cy="5705444"/>
          </a:xfrm>
          <a:prstGeom prst="rect">
            <a:avLst/>
          </a:prstGeom>
        </p:spPr>
      </p:pic>
      <p:pic>
        <p:nvPicPr>
          <p:cNvPr id="10" name="Picture 9" descr="A cartoon picture of a house in a heatwave. In front of the house are the words Weather Together.">
            <a:extLst>
              <a:ext uri="{FF2B5EF4-FFF2-40B4-BE49-F238E27FC236}">
                <a16:creationId xmlns:a16="http://schemas.microsoft.com/office/drawing/2014/main" id="{C49FC4C5-BE49-EA1B-7AD0-B1E4D1F65BA8}"/>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2912834" y="459102"/>
            <a:ext cx="5672137" cy="3191824"/>
          </a:xfrm>
          <a:prstGeom prst="rect">
            <a:avLst/>
          </a:prstGeom>
        </p:spPr>
      </p:pic>
      <p:sp>
        <p:nvSpPr>
          <p:cNvPr id="6" name="Subtitle 5">
            <a:extLst>
              <a:ext uri="{FF2B5EF4-FFF2-40B4-BE49-F238E27FC236}">
                <a16:creationId xmlns:a16="http://schemas.microsoft.com/office/drawing/2014/main" id="{5CA617D7-04F9-CAE2-03A7-B28A02EFDA08}"/>
              </a:ext>
            </a:extLst>
          </p:cNvPr>
          <p:cNvSpPr>
            <a:spLocks noGrp="1" noRot="1" noMove="1" noResize="1" noEditPoints="1" noAdjustHandles="1" noChangeArrowheads="1" noChangeShapeType="1"/>
          </p:cNvSpPr>
          <p:nvPr>
            <p:ph type="subTitle" idx="4294967295"/>
          </p:nvPr>
        </p:nvSpPr>
        <p:spPr>
          <a:xfrm>
            <a:off x="1135781" y="3996748"/>
            <a:ext cx="9997773" cy="2019300"/>
          </a:xfrm>
          <a:solidFill>
            <a:schemeClr val="bg1"/>
          </a:solidFill>
        </p:spPr>
        <p:txBody>
          <a:bodyPr vert="horz" lIns="91440" tIns="45720" rIns="91440" bIns="45720" rtlCol="0" anchor="t">
            <a:normAutofit fontScale="92500" lnSpcReduction="10000"/>
          </a:bodyPr>
          <a:lstStyle/>
          <a:p>
            <a:pPr marL="0" indent="0" algn="ctr">
              <a:buNone/>
            </a:pPr>
            <a:r>
              <a:rPr lang="en-GB">
                <a:latin typeface="HelveticaNeueLT Pro 55 Roman"/>
              </a:rPr>
              <a:t>Objective: </a:t>
            </a:r>
            <a:r>
              <a:rPr lang="en-GB" b="1">
                <a:solidFill>
                  <a:srgbClr val="FF0000"/>
                </a:solidFill>
                <a:latin typeface="HelveticaNeueLT Pro 55 Roman"/>
              </a:rPr>
              <a:t>Share</a:t>
            </a:r>
            <a:r>
              <a:rPr lang="en-GB">
                <a:solidFill>
                  <a:srgbClr val="000000"/>
                </a:solidFill>
                <a:latin typeface="HelveticaNeueLT Pro 55 Roman"/>
              </a:rPr>
              <a:t> your learning to help others prepare and cope.</a:t>
            </a:r>
          </a:p>
          <a:p>
            <a:pPr marL="0" indent="0" algn="ctr">
              <a:buNone/>
            </a:pPr>
            <a:r>
              <a:rPr lang="en-GB">
                <a:latin typeface="HelveticaNeueLT Pro 55 Roman"/>
              </a:rPr>
              <a:t>To meet this objective, you’ll create a decision tree to help someone decide whether they’re ready for heatwaves and encourage them to be prepared.</a:t>
            </a:r>
            <a:endParaRPr lang="en-GB">
              <a:latin typeface="HelveticaNeueLT Pro 55 Roman" panose="020B0604020202020204" pitchFamily="34" charset="0"/>
            </a:endParaRPr>
          </a:p>
          <a:p>
            <a:pPr marL="0" indent="0" algn="ctr">
              <a:buNone/>
            </a:pPr>
            <a:r>
              <a:rPr lang="en-GB">
                <a:latin typeface="HelveticaNeueLT Pro 55 Roman"/>
              </a:rPr>
              <a:t>Earn points for sharing your resource at home! </a:t>
            </a:r>
            <a:endParaRPr lang="en-GB">
              <a:latin typeface="HelveticaNeueLT Pro 55 Roman" panose="020B0604020202020204" pitchFamily="34" charset="0"/>
            </a:endParaRPr>
          </a:p>
          <a:p>
            <a:pPr marL="0" indent="0" algn="ctr">
              <a:buNone/>
            </a:pPr>
            <a:endParaRPr lang="en-GB">
              <a:latin typeface="HelveticaNeueLT Pro 55 Roman" panose="020B0604020202020204" pitchFamily="34" charset="0"/>
            </a:endParaRPr>
          </a:p>
        </p:txBody>
      </p:sp>
      <p:sp>
        <p:nvSpPr>
          <p:cNvPr id="9" name="TextBox 8">
            <a:extLst>
              <a:ext uri="{FF2B5EF4-FFF2-40B4-BE49-F238E27FC236}">
                <a16:creationId xmlns:a16="http://schemas.microsoft.com/office/drawing/2014/main" id="{7AE14CE1-E271-5D76-51EB-A58CE3610B5C}"/>
              </a:ext>
            </a:extLst>
          </p:cNvPr>
          <p:cNvSpPr txBox="1">
            <a:spLocks noGrp="1" noRot="1" noMove="1" noResize="1" noEditPoints="1" noAdjustHandles="1" noChangeArrowheads="1" noChangeShapeType="1"/>
          </p:cNvSpPr>
          <p:nvPr/>
        </p:nvSpPr>
        <p:spPr>
          <a:xfrm rot="16200000">
            <a:off x="10385878" y="1369008"/>
            <a:ext cx="2381250" cy="584775"/>
          </a:xfrm>
          <a:prstGeom prst="rect">
            <a:avLst/>
          </a:prstGeom>
          <a:noFill/>
        </p:spPr>
        <p:txBody>
          <a:bodyPr wrap="square" rtlCol="0">
            <a:spAutoFit/>
          </a:bodyPr>
          <a:lstStyle/>
          <a:p>
            <a:r>
              <a:rPr lang="en-GB" sz="3200" b="1">
                <a:solidFill>
                  <a:srgbClr val="FF0000"/>
                </a:solidFill>
                <a:latin typeface="HelveticaNeueLT Pro 55 Roman" panose="020B0604020202020204"/>
              </a:rPr>
              <a:t>Heatwaves</a:t>
            </a:r>
          </a:p>
        </p:txBody>
      </p:sp>
    </p:spTree>
    <p:extLst>
      <p:ext uri="{BB962C8B-B14F-4D97-AF65-F5344CB8AC3E}">
        <p14:creationId xmlns:p14="http://schemas.microsoft.com/office/powerpoint/2010/main" val="3818494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 calcmode="lin" valueType="num">
                                      <p:cBhvr additive="base">
                                        <p:cTn id="7" dur="500" fill="hold"/>
                                        <p:tgtEl>
                                          <p:spTgt spid="6">
                                            <p:bg/>
                                          </p:spTgt>
                                        </p:tgtEl>
                                        <p:attrNameLst>
                                          <p:attrName>ppt_x</p:attrName>
                                        </p:attrNameLst>
                                      </p:cBhvr>
                                      <p:tavLst>
                                        <p:tav tm="0">
                                          <p:val>
                                            <p:strVal val="#ppt_x"/>
                                          </p:val>
                                        </p:tav>
                                        <p:tav tm="100000">
                                          <p:val>
                                            <p:strVal val="#ppt_x"/>
                                          </p:val>
                                        </p:tav>
                                      </p:tavLst>
                                    </p:anim>
                                    <p:anim calcmode="lin" valueType="num">
                                      <p:cBhvr additive="base">
                                        <p:cTn id="8" dur="500" fill="hold"/>
                                        <p:tgtEl>
                                          <p:spTgt spid="6">
                                            <p:bg/>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 calcmode="lin" valueType="num">
                                      <p:cBhvr additive="base">
                                        <p:cTn id="12"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 calcmode="lin" valueType="num">
                                      <p:cBhvr additive="base">
                                        <p:cTn id="1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 calcmode="lin" valueType="num">
                                      <p:cBhvr additive="base">
                                        <p:cTn id="22"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4640FA4-90D8-DECD-92ED-42C91386F555}"/>
              </a:ext>
            </a:extLst>
          </p:cNvPr>
          <p:cNvSpPr>
            <a:spLocks noGrp="1" noRot="1" noMove="1" noResize="1" noEditPoints="1" noAdjustHandles="1" noChangeArrowheads="1" noChangeShapeType="1"/>
          </p:cNvSpPr>
          <p:nvPr>
            <p:ph type="title" idx="4294967295"/>
          </p:nvPr>
        </p:nvSpPr>
        <p:spPr>
          <a:xfrm>
            <a:off x="0" y="-1325563"/>
            <a:ext cx="10479088" cy="1325563"/>
          </a:xfrm>
        </p:spPr>
        <p:txBody>
          <a:bodyPr vert="horz" lIns="91440" tIns="45720" rIns="91440" bIns="45720" rtlCol="0" anchor="b">
            <a:normAutofit/>
          </a:bodyPr>
          <a:lstStyle/>
          <a:p>
            <a:r>
              <a:rPr lang="en-GB"/>
              <a:t>Big question</a:t>
            </a:r>
          </a:p>
        </p:txBody>
      </p:sp>
      <p:sp>
        <p:nvSpPr>
          <p:cNvPr id="2" name="TextBox 1">
            <a:extLst>
              <a:ext uri="{FF2B5EF4-FFF2-40B4-BE49-F238E27FC236}">
                <a16:creationId xmlns:a16="http://schemas.microsoft.com/office/drawing/2014/main" id="{C8ECA51D-48C6-5AF4-2C65-E04AFD288AEB}"/>
              </a:ext>
            </a:extLst>
          </p:cNvPr>
          <p:cNvSpPr txBox="1">
            <a:spLocks noGrp="1" noRot="1" noMove="1" noResize="1" noEditPoints="1" noAdjustHandles="1" noChangeArrowheads="1" noChangeShapeType="1"/>
          </p:cNvSpPr>
          <p:nvPr/>
        </p:nvSpPr>
        <p:spPr>
          <a:xfrm rot="16200000">
            <a:off x="10149081" y="1487969"/>
            <a:ext cx="2886077" cy="584775"/>
          </a:xfrm>
          <a:prstGeom prst="rect">
            <a:avLst/>
          </a:prstGeom>
          <a:noFill/>
        </p:spPr>
        <p:txBody>
          <a:bodyPr wrap="square" rtlCol="0">
            <a:spAutoFit/>
          </a:bodyPr>
          <a:lstStyle/>
          <a:p>
            <a:r>
              <a:rPr lang="en-GB" sz="3200" b="1">
                <a:solidFill>
                  <a:srgbClr val="FF0000"/>
                </a:solidFill>
                <a:latin typeface="HelveticaNeueLT Pro 55 Roman" panose="020B0604020202020204"/>
              </a:rPr>
              <a:t>Big question</a:t>
            </a:r>
          </a:p>
        </p:txBody>
      </p:sp>
      <p:pic>
        <p:nvPicPr>
          <p:cNvPr id="1026" name="Picture 2">
            <a:extLst>
              <a:ext uri="{FF2B5EF4-FFF2-40B4-BE49-F238E27FC236}">
                <a16:creationId xmlns:a16="http://schemas.microsoft.com/office/drawing/2014/main" id="{6CD8E423-82CF-73A3-20BA-1215D8D97D36}"/>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val="0"/>
              </a:ext>
            </a:extLst>
          </a:blip>
          <a:srcRect/>
          <a:stretch/>
        </p:blipFill>
        <p:spPr bwMode="auto">
          <a:xfrm>
            <a:off x="678152" y="263117"/>
            <a:ext cx="10479088" cy="548409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A large question mark">
            <a:extLst>
              <a:ext uri="{FF2B5EF4-FFF2-40B4-BE49-F238E27FC236}">
                <a16:creationId xmlns:a16="http://schemas.microsoft.com/office/drawing/2014/main" id="{2AA7C2FA-77AB-5457-8BC8-0106FA776226}"/>
              </a:ext>
            </a:extLst>
          </p:cNvPr>
          <p:cNvPicPr>
            <a:picLocks noGrp="1" noRot="1" noChangeAspec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val="0"/>
              </a:ext>
            </a:extLst>
          </a:blip>
          <a:stretch>
            <a:fillRect/>
          </a:stretch>
        </p:blipFill>
        <p:spPr>
          <a:xfrm>
            <a:off x="472988" y="1015233"/>
            <a:ext cx="4940928" cy="4134695"/>
          </a:xfrm>
          <a:prstGeom prst="rect">
            <a:avLst/>
          </a:prstGeom>
        </p:spPr>
      </p:pic>
      <p:grpSp>
        <p:nvGrpSpPr>
          <p:cNvPr id="6" name="Group 5" descr="A box containing the question: how can eco-anxiety affect a person?">
            <a:extLst>
              <a:ext uri="{FF2B5EF4-FFF2-40B4-BE49-F238E27FC236}">
                <a16:creationId xmlns:a16="http://schemas.microsoft.com/office/drawing/2014/main" id="{ACCA9206-C079-487F-4B22-8693B7E98672}"/>
              </a:ext>
            </a:extLst>
          </p:cNvPr>
          <p:cNvGrpSpPr>
            <a:grpSpLocks noGrp="1" noUngrp="1" noRot="1" noMove="1" noResize="1"/>
          </p:cNvGrpSpPr>
          <p:nvPr/>
        </p:nvGrpSpPr>
        <p:grpSpPr>
          <a:xfrm>
            <a:off x="8077198" y="2861138"/>
            <a:ext cx="3182221" cy="2886077"/>
            <a:chOff x="8055755" y="2861138"/>
            <a:chExt cx="3203671" cy="2886077"/>
          </a:xfrm>
        </p:grpSpPr>
        <p:sp>
          <p:nvSpPr>
            <p:cNvPr id="4" name="Rectangle 3">
              <a:extLst>
                <a:ext uri="{FF2B5EF4-FFF2-40B4-BE49-F238E27FC236}">
                  <a16:creationId xmlns:a16="http://schemas.microsoft.com/office/drawing/2014/main" id="{98B7657A-020A-1904-5D1E-46F2D9C5EA4F}"/>
                </a:ext>
              </a:extLst>
            </p:cNvPr>
            <p:cNvSpPr>
              <a:spLocks noGrp="1" noRot="1" noMove="1" noResize="1" noEditPoints="1" noAdjustHandles="1" noChangeArrowheads="1" noChangeShapeType="1"/>
            </p:cNvSpPr>
            <p:nvPr/>
          </p:nvSpPr>
          <p:spPr>
            <a:xfrm>
              <a:off x="8055755" y="2861138"/>
              <a:ext cx="3203671" cy="28860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Content Placeholder 5">
              <a:extLst>
                <a:ext uri="{FF2B5EF4-FFF2-40B4-BE49-F238E27FC236}">
                  <a16:creationId xmlns:a16="http://schemas.microsoft.com/office/drawing/2014/main" id="{D3640B6C-28BF-5E91-F761-D3C80198E2D6}"/>
                </a:ext>
              </a:extLst>
            </p:cNvPr>
            <p:cNvSpPr txBox="1">
              <a:spLocks noGrp="1" noRot="1" noMove="1" noResize="1" noEditPoints="1" noAdjustHandles="1" noChangeArrowheads="1" noChangeShapeType="1"/>
            </p:cNvSpPr>
            <p:nvPr/>
          </p:nvSpPr>
          <p:spPr>
            <a:xfrm>
              <a:off x="8153394" y="3223395"/>
              <a:ext cx="3065453" cy="247877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GB" sz="2400">
                  <a:latin typeface="HelveticaNeueLT Pro 65 Md" panose="020B0804020202020204" pitchFamily="34" charset="0"/>
                </a:rPr>
                <a:t>Why is it important to </a:t>
              </a:r>
              <a:r>
                <a:rPr lang="en-GB" sz="2400" b="1">
                  <a:solidFill>
                    <a:srgbClr val="FF0000"/>
                  </a:solidFill>
                  <a:latin typeface="HelveticaNeueLT Pro 65 Md" panose="020B0804020202020204" pitchFamily="34" charset="0"/>
                </a:rPr>
                <a:t>share</a:t>
              </a:r>
              <a:r>
                <a:rPr lang="en-GB" sz="2400">
                  <a:latin typeface="HelveticaNeueLT Pro 65 Md" panose="020B0804020202020204" pitchFamily="34" charset="0"/>
                </a:rPr>
                <a:t> ways to prepare and cope with a heatwave with the people </a:t>
              </a:r>
              <a:r>
                <a:rPr lang="en-GB" sz="2400" b="1">
                  <a:latin typeface="HelveticaNeueLT Pro 65 Md" panose="020B0804020202020204" pitchFamily="34" charset="0"/>
                </a:rPr>
                <a:t>you</a:t>
              </a:r>
              <a:r>
                <a:rPr lang="en-GB" sz="2400">
                  <a:latin typeface="HelveticaNeueLT Pro 65 Md" panose="020B0804020202020204" pitchFamily="34" charset="0"/>
                </a:rPr>
                <a:t> know?</a:t>
              </a:r>
            </a:p>
          </p:txBody>
        </p:sp>
      </p:grpSp>
      <p:pic>
        <p:nvPicPr>
          <p:cNvPr id="9" name="Picture 8" descr="An indicator showing the end of the slide and the start of the next.">
            <a:extLst>
              <a:ext uri="{FF2B5EF4-FFF2-40B4-BE49-F238E27FC236}">
                <a16:creationId xmlns:a16="http://schemas.microsoft.com/office/drawing/2014/main" id="{B44679E8-2992-500F-450B-C0D59119B69A}"/>
              </a:ext>
            </a:extLst>
          </p:cNvPr>
          <p:cNvPicPr>
            <a:picLocks noGrp="1" noRot="1" noChangeAspect="1" noMove="1" noResize="1" noEditPoints="1" noAdjustHandles="1" noChangeArrowheads="1" noChangeShapeType="1" noCrop="1"/>
          </p:cNvPicPr>
          <p:nvPr/>
        </p:nvPicPr>
        <p:blipFill rotWithShape="1">
          <a:blip r:embed="rId5" cstate="screen">
            <a:extLst>
              <a:ext uri="{28A0092B-C50C-407E-A947-70E740481C1C}">
                <a14:useLocalDpi xmlns:a14="http://schemas.microsoft.com/office/drawing/2010/main" val="0"/>
              </a:ext>
            </a:extLst>
          </a:blip>
          <a:srcRect t="9865"/>
          <a:stretch/>
        </p:blipFill>
        <p:spPr>
          <a:xfrm>
            <a:off x="10329461" y="67408"/>
            <a:ext cx="1184387" cy="615892"/>
          </a:xfrm>
          <a:prstGeom prst="rect">
            <a:avLst/>
          </a:prstGeom>
        </p:spPr>
      </p:pic>
    </p:spTree>
    <p:extLst>
      <p:ext uri="{BB962C8B-B14F-4D97-AF65-F5344CB8AC3E}">
        <p14:creationId xmlns:p14="http://schemas.microsoft.com/office/powerpoint/2010/main" val="244012768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7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78000">
                                          <p:cBhvr additive="base">
                                            <p:cTn id="7" dur="2100" fill="hold"/>
                                            <p:tgtEl>
                                              <p:spTgt spid="6"/>
                                            </p:tgtEl>
                                            <p:attrNameLst>
                                              <p:attrName>ppt_x</p:attrName>
                                            </p:attrNameLst>
                                          </p:cBhvr>
                                          <p:tavLst>
                                            <p:tav tm="0">
                                              <p:val>
                                                <p:strVal val="1+#ppt_w/2"/>
                                              </p:val>
                                            </p:tav>
                                            <p:tav tm="100000">
                                              <p:val>
                                                <p:strVal val="#ppt_x"/>
                                              </p:val>
                                            </p:tav>
                                          </p:tavLst>
                                        </p:anim>
                                        <p:anim calcmode="lin" valueType="num" p14:bounceEnd="78000">
                                          <p:cBhvr additive="base">
                                            <p:cTn id="8" dur="21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2100"/>
                                </p:stCondLst>
                                <p:childTnLst>
                                  <p:par>
                                    <p:cTn id="10" presetID="14" presetClass="entr" presetSubtype="10" fill="hold" nodeType="afterEffect">
                                      <p:stCondLst>
                                        <p:cond delay="400"/>
                                      </p:stCondLst>
                                      <p:childTnLst>
                                        <p:set>
                                          <p:cBhvr>
                                            <p:cTn id="11" dur="1" fill="hold">
                                              <p:stCondLst>
                                                <p:cond delay="0"/>
                                              </p:stCondLst>
                                            </p:cTn>
                                            <p:tgtEl>
                                              <p:spTgt spid="18"/>
                                            </p:tgtEl>
                                            <p:attrNameLst>
                                              <p:attrName>style.visibility</p:attrName>
                                            </p:attrNameLst>
                                          </p:cBhvr>
                                          <p:to>
                                            <p:strVal val="visible"/>
                                          </p:to>
                                        </p:set>
                                        <p:animEffect transition="in" filter="randombar(horizontal)">
                                          <p:cBhvr>
                                            <p:cTn id="12" dur="14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100" fill="hold"/>
                                            <p:tgtEl>
                                              <p:spTgt spid="6"/>
                                            </p:tgtEl>
                                            <p:attrNameLst>
                                              <p:attrName>ppt_x</p:attrName>
                                            </p:attrNameLst>
                                          </p:cBhvr>
                                          <p:tavLst>
                                            <p:tav tm="0">
                                              <p:val>
                                                <p:strVal val="1+#ppt_w/2"/>
                                              </p:val>
                                            </p:tav>
                                            <p:tav tm="100000">
                                              <p:val>
                                                <p:strVal val="#ppt_x"/>
                                              </p:val>
                                            </p:tav>
                                          </p:tavLst>
                                        </p:anim>
                                        <p:anim calcmode="lin" valueType="num">
                                          <p:cBhvr additive="base">
                                            <p:cTn id="8" dur="21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2100"/>
                                </p:stCondLst>
                                <p:childTnLst>
                                  <p:par>
                                    <p:cTn id="10" presetID="14" presetClass="entr" presetSubtype="10" fill="hold" nodeType="afterEffect">
                                      <p:stCondLst>
                                        <p:cond delay="400"/>
                                      </p:stCondLst>
                                      <p:childTnLst>
                                        <p:set>
                                          <p:cBhvr>
                                            <p:cTn id="11" dur="1" fill="hold">
                                              <p:stCondLst>
                                                <p:cond delay="0"/>
                                              </p:stCondLst>
                                            </p:cTn>
                                            <p:tgtEl>
                                              <p:spTgt spid="18"/>
                                            </p:tgtEl>
                                            <p:attrNameLst>
                                              <p:attrName>style.visibility</p:attrName>
                                            </p:attrNameLst>
                                          </p:cBhvr>
                                          <p:to>
                                            <p:strVal val="visible"/>
                                          </p:to>
                                        </p:set>
                                        <p:animEffect transition="in" filter="randombar(horizontal)">
                                          <p:cBhvr>
                                            <p:cTn id="12" dur="14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range background pattern&#10;">
            <a:extLst>
              <a:ext uri="{FF2B5EF4-FFF2-40B4-BE49-F238E27FC236}">
                <a16:creationId xmlns:a16="http://schemas.microsoft.com/office/drawing/2014/main" id="{FE8626BB-9B8A-30E6-1492-B55022DA3363}"/>
              </a:ext>
            </a:extLst>
          </p:cNvPr>
          <p:cNvPicPr>
            <a:picLocks noGrp="1" noRot="1" noChangeAspect="1" noMove="1" noResize="1" noEditPoints="1" noAdjustHandles="1" noChangeArrowheads="1" noChangeShapeType="1" noCrop="1"/>
          </p:cNvPicPr>
          <p:nvPr/>
        </p:nvPicPr>
        <p:blipFill rotWithShape="1">
          <a:blip r:embed="rId3" cstate="screen">
            <a:extLst>
              <a:ext uri="{28A0092B-C50C-407E-A947-70E740481C1C}">
                <a14:useLocalDpi xmlns:a14="http://schemas.microsoft.com/office/drawing/2010/main" val="0"/>
              </a:ext>
            </a:extLst>
          </a:blip>
          <a:srcRect t="6108"/>
          <a:stretch/>
        </p:blipFill>
        <p:spPr>
          <a:xfrm>
            <a:off x="172995" y="230659"/>
            <a:ext cx="11190330" cy="5676901"/>
          </a:xfrm>
          <a:prstGeom prst="rect">
            <a:avLst/>
          </a:prstGeom>
        </p:spPr>
      </p:pic>
      <p:sp>
        <p:nvSpPr>
          <p:cNvPr id="2" name="Title 1">
            <a:extLst>
              <a:ext uri="{FF2B5EF4-FFF2-40B4-BE49-F238E27FC236}">
                <a16:creationId xmlns:a16="http://schemas.microsoft.com/office/drawing/2014/main" id="{CA0E69ED-F481-370E-3BC8-F78D3F2724C6}"/>
              </a:ext>
            </a:extLst>
          </p:cNvPr>
          <p:cNvSpPr>
            <a:spLocks noGrp="1" noRot="1" noMove="1" noResize="1" noEditPoints="1" noAdjustHandles="1" noChangeArrowheads="1" noChangeShapeType="1"/>
          </p:cNvSpPr>
          <p:nvPr>
            <p:ph type="title" idx="4294967295"/>
          </p:nvPr>
        </p:nvSpPr>
        <p:spPr>
          <a:xfrm>
            <a:off x="279185" y="211610"/>
            <a:ext cx="10977949" cy="1325563"/>
          </a:xfrm>
          <a:solidFill>
            <a:schemeClr val="bg1"/>
          </a:solidFill>
        </p:spPr>
        <p:txBody>
          <a:bodyPr/>
          <a:lstStyle/>
          <a:p>
            <a:r>
              <a:rPr lang="en-GB">
                <a:latin typeface="HelveticaNeueLT Pro 55 Roman" panose="020B0604020202020204" pitchFamily="34" charset="0"/>
              </a:rPr>
              <a:t>Heatwaves decision flowchart</a:t>
            </a:r>
          </a:p>
        </p:txBody>
      </p:sp>
      <p:sp>
        <p:nvSpPr>
          <p:cNvPr id="5" name="Content Placeholder 2">
            <a:extLst>
              <a:ext uri="{FF2B5EF4-FFF2-40B4-BE49-F238E27FC236}">
                <a16:creationId xmlns:a16="http://schemas.microsoft.com/office/drawing/2014/main" id="{7BF79660-70CD-B4DB-0DD7-8AFD33A249FA}"/>
              </a:ext>
            </a:extLst>
          </p:cNvPr>
          <p:cNvSpPr txBox="1">
            <a:spLocks noGrp="1" noRot="1" noMove="1" noResize="1" noEditPoints="1" noAdjustHandles="1" noChangeArrowheads="1" noChangeShapeType="1"/>
          </p:cNvSpPr>
          <p:nvPr/>
        </p:nvSpPr>
        <p:spPr>
          <a:xfrm>
            <a:off x="408328" y="1617126"/>
            <a:ext cx="6958460" cy="1488172"/>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EE2A24"/>
              </a:buClr>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E2A24"/>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E2A24"/>
              </a:buClr>
              <a:buFont typeface="System Font Regular"/>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System Font Regular"/>
              <a:buNone/>
            </a:pPr>
            <a:r>
              <a:rPr lang="en-GB" sz="2200">
                <a:latin typeface="HelveticaNeueLT Pro 55 Roman" panose="020B0604020202020204" pitchFamily="34" charset="0"/>
              </a:rPr>
              <a:t>A decision flowchart is a tool to help guide you to make choices based on possible scenarios or outcomes. </a:t>
            </a:r>
          </a:p>
        </p:txBody>
      </p:sp>
      <p:pic>
        <p:nvPicPr>
          <p:cNvPr id="6" name="Picture 5" descr="A picture of the Heatwaves decision flowchart.">
            <a:extLst>
              <a:ext uri="{FF2B5EF4-FFF2-40B4-BE49-F238E27FC236}">
                <a16:creationId xmlns:a16="http://schemas.microsoft.com/office/drawing/2014/main" id="{512FD68F-2C8F-AE0C-2DD1-6651CFE34F60}"/>
              </a:ext>
            </a:extLst>
          </p:cNvPr>
          <p:cNvPicPr>
            <a:picLocks noGrp="1" noRot="1" noChangeAspect="1" noMove="1" noResize="1" noEditPoints="1" noAdjustHandles="1" noChangeArrowheads="1" noChangeShapeType="1" noCrop="1"/>
          </p:cNvPicPr>
          <p:nvPr/>
        </p:nvPicPr>
        <p:blipFill>
          <a:blip r:embed="rId4"/>
          <a:stretch>
            <a:fillRect/>
          </a:stretch>
        </p:blipFill>
        <p:spPr>
          <a:xfrm>
            <a:off x="7955425" y="1759729"/>
            <a:ext cx="2819263" cy="39640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Content Placeholder 2">
            <a:extLst>
              <a:ext uri="{FF2B5EF4-FFF2-40B4-BE49-F238E27FC236}">
                <a16:creationId xmlns:a16="http://schemas.microsoft.com/office/drawing/2014/main" id="{D98AA94A-C227-426A-BCB7-EAFE2C2C273B}"/>
              </a:ext>
            </a:extLst>
          </p:cNvPr>
          <p:cNvSpPr txBox="1">
            <a:spLocks noGrp="1" noRot="1" noMove="1" noResize="1" noEditPoints="1" noAdjustHandles="1" noChangeArrowheads="1" noChangeShapeType="1"/>
          </p:cNvSpPr>
          <p:nvPr/>
        </p:nvSpPr>
        <p:spPr>
          <a:xfrm>
            <a:off x="408328" y="3086763"/>
            <a:ext cx="6958460" cy="1633518"/>
          </a:xfrm>
          <a:prstGeom prst="rect">
            <a:avLst/>
          </a:prstGeom>
          <a:solidFill>
            <a:schemeClr val="bg1"/>
          </a:solidFill>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Clr>
                <a:srgbClr val="EE2A24"/>
              </a:buClr>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E2A24"/>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E2A24"/>
              </a:buClr>
              <a:buFont typeface="System Font Regular"/>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System Font Regular"/>
              <a:buNone/>
            </a:pPr>
            <a:r>
              <a:rPr lang="en-GB" sz="2400">
                <a:latin typeface="HelveticaNeueLT Pro 55 Roman" panose="020B0604020202020204" pitchFamily="34" charset="0"/>
              </a:rPr>
              <a:t>Your challenge is to </a:t>
            </a:r>
            <a:r>
              <a:rPr lang="en-GB" sz="2400" b="1">
                <a:latin typeface="HelveticaNeueLT Pro 55 Roman" panose="020B0604020202020204" pitchFamily="34" charset="0"/>
              </a:rPr>
              <a:t>create</a:t>
            </a:r>
            <a:r>
              <a:rPr lang="en-GB" sz="2400">
                <a:latin typeface="HelveticaNeueLT Pro 55 Roman" panose="020B0604020202020204" pitchFamily="34" charset="0"/>
              </a:rPr>
              <a:t> a decision flowchart to help someone decide whether they are ready for a heatwave and decide what action they should take.</a:t>
            </a:r>
          </a:p>
        </p:txBody>
      </p:sp>
      <p:sp>
        <p:nvSpPr>
          <p:cNvPr id="9" name="Content Placeholder 2">
            <a:extLst>
              <a:ext uri="{FF2B5EF4-FFF2-40B4-BE49-F238E27FC236}">
                <a16:creationId xmlns:a16="http://schemas.microsoft.com/office/drawing/2014/main" id="{A04A442F-2F0B-ACBC-3783-7BE54099E5AC}"/>
              </a:ext>
            </a:extLst>
          </p:cNvPr>
          <p:cNvSpPr txBox="1">
            <a:spLocks noGrp="1" noRot="1" noMove="1" noResize="1" noEditPoints="1" noAdjustHandles="1" noChangeArrowheads="1" noChangeShapeType="1"/>
          </p:cNvSpPr>
          <p:nvPr/>
        </p:nvSpPr>
        <p:spPr>
          <a:xfrm>
            <a:off x="408328" y="4720280"/>
            <a:ext cx="6958460" cy="1048299"/>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EE2A24"/>
              </a:buClr>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E2A24"/>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E2A24"/>
              </a:buClr>
              <a:buFont typeface="System Font Regular"/>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GB" sz="2200">
                <a:latin typeface="HelveticaNeueLT Pro 55 Roman" panose="020B0604020202020204" pitchFamily="34" charset="0"/>
              </a:rPr>
              <a:t>Then you can </a:t>
            </a:r>
            <a:r>
              <a:rPr lang="en-GB" sz="2200" b="1">
                <a:latin typeface="HelveticaNeueLT Pro 55 Roman" panose="020B0604020202020204" pitchFamily="34" charset="0"/>
              </a:rPr>
              <a:t>share</a:t>
            </a:r>
            <a:r>
              <a:rPr lang="en-GB" sz="2200">
                <a:latin typeface="HelveticaNeueLT Pro 55 Roman" panose="020B0604020202020204" pitchFamily="34" charset="0"/>
              </a:rPr>
              <a:t> your decision flowchart with people you know to help them prepare.</a:t>
            </a:r>
          </a:p>
        </p:txBody>
      </p:sp>
      <p:pic>
        <p:nvPicPr>
          <p:cNvPr id="8" name="Picture 7" descr="An indicator showing the end of the slide and the start of the next.">
            <a:extLst>
              <a:ext uri="{FF2B5EF4-FFF2-40B4-BE49-F238E27FC236}">
                <a16:creationId xmlns:a16="http://schemas.microsoft.com/office/drawing/2014/main" id="{D352A1B3-7789-22A9-1BA6-DBE7BB230B93}"/>
              </a:ext>
            </a:extLst>
          </p:cNvPr>
          <p:cNvPicPr>
            <a:picLocks noGrp="1" noRot="1" noChangeAspect="1" noMove="1" noResize="1" noEditPoints="1" noAdjustHandles="1" noChangeArrowheads="1" noChangeShapeType="1" noCrop="1"/>
          </p:cNvPicPr>
          <p:nvPr/>
        </p:nvPicPr>
        <p:blipFill rotWithShape="1">
          <a:blip r:embed="rId5" cstate="screen">
            <a:extLst>
              <a:ext uri="{28A0092B-C50C-407E-A947-70E740481C1C}">
                <a14:useLocalDpi xmlns:a14="http://schemas.microsoft.com/office/drawing/2010/main" val="0"/>
              </a:ext>
            </a:extLst>
          </a:blip>
          <a:srcRect t="9865"/>
          <a:stretch/>
        </p:blipFill>
        <p:spPr>
          <a:xfrm>
            <a:off x="10329461" y="67408"/>
            <a:ext cx="1184387" cy="615892"/>
          </a:xfrm>
          <a:prstGeom prst="rect">
            <a:avLst/>
          </a:prstGeom>
        </p:spPr>
      </p:pic>
    </p:spTree>
    <p:extLst>
      <p:ext uri="{BB962C8B-B14F-4D97-AF65-F5344CB8AC3E}">
        <p14:creationId xmlns:p14="http://schemas.microsoft.com/office/powerpoint/2010/main" val="309411456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14:presetBounceEnd="4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40000">
                                          <p:cBhvr additive="base">
                                            <p:cTn id="7" dur="500" fill="hold"/>
                                            <p:tgtEl>
                                              <p:spTgt spid="5"/>
                                            </p:tgtEl>
                                            <p:attrNameLst>
                                              <p:attrName>ppt_x</p:attrName>
                                            </p:attrNameLst>
                                          </p:cBhvr>
                                          <p:tavLst>
                                            <p:tav tm="0">
                                              <p:val>
                                                <p:strVal val="0-#ppt_w/2"/>
                                              </p:val>
                                            </p:tav>
                                            <p:tav tm="100000">
                                              <p:val>
                                                <p:strVal val="#ppt_x"/>
                                              </p:val>
                                            </p:tav>
                                          </p:tavLst>
                                        </p:anim>
                                        <p:anim calcmode="lin" valueType="num" p14:bounceEnd="40000">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14:presetBounceEnd="40000">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14:bounceEnd="40000">
                                          <p:cBhvr additive="base">
                                            <p:cTn id="17" dur="500" fill="hold"/>
                                            <p:tgtEl>
                                              <p:spTgt spid="7"/>
                                            </p:tgtEl>
                                            <p:attrNameLst>
                                              <p:attrName>ppt_x</p:attrName>
                                            </p:attrNameLst>
                                          </p:cBhvr>
                                          <p:tavLst>
                                            <p:tav tm="0">
                                              <p:val>
                                                <p:strVal val="0-#ppt_w/2"/>
                                              </p:val>
                                            </p:tav>
                                            <p:tav tm="100000">
                                              <p:val>
                                                <p:strVal val="#ppt_x"/>
                                              </p:val>
                                            </p:tav>
                                          </p:tavLst>
                                        </p:anim>
                                        <p:anim calcmode="lin" valueType="num" p14:bounceEnd="40000">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14:presetBounceEnd="40000">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14:bounceEnd="40000">
                                          <p:cBhvr additive="base">
                                            <p:cTn id="23" dur="500" fill="hold"/>
                                            <p:tgtEl>
                                              <p:spTgt spid="9"/>
                                            </p:tgtEl>
                                            <p:attrNameLst>
                                              <p:attrName>ppt_x</p:attrName>
                                            </p:attrNameLst>
                                          </p:cBhvr>
                                          <p:tavLst>
                                            <p:tav tm="0">
                                              <p:val>
                                                <p:strVal val="0-#ppt_w/2"/>
                                              </p:val>
                                            </p:tav>
                                            <p:tav tm="100000">
                                              <p:val>
                                                <p:strVal val="#ppt_x"/>
                                              </p:val>
                                            </p:tav>
                                          </p:tavLst>
                                        </p:anim>
                                        <p:anim calcmode="lin" valueType="num" p14:bounceEnd="40000">
                                          <p:cBhvr additive="base">
                                            <p:cTn id="2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0-#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0-#ppt_w/2"/>
                                              </p:val>
                                            </p:tav>
                                            <p:tav tm="100000">
                                              <p:val>
                                                <p:strVal val="#ppt_x"/>
                                              </p:val>
                                            </p:tav>
                                          </p:tavLst>
                                        </p:anim>
                                        <p:anim calcmode="lin" valueType="num">
                                          <p:cBhvr additive="base">
                                            <p:cTn id="2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8FC27EFB-B425-FE74-C066-00DB1C74EBB0}"/>
              </a:ext>
            </a:extLst>
          </p:cNvPr>
          <p:cNvPicPr>
            <a:picLocks noGrp="1" noRot="1" noChangeAspect="1" noMove="1" noResize="1" noEditPoints="1" noAdjustHandles="1" noChangeArrowheads="1" noChangeShapeType="1" noCrop="1"/>
          </p:cNvPicPr>
          <p:nvPr/>
        </p:nvPicPr>
        <p:blipFill rotWithShape="1">
          <a:blip r:embed="rId3" cstate="screen">
            <a:extLst>
              <a:ext uri="{28A0092B-C50C-407E-A947-70E740481C1C}">
                <a14:useLocalDpi xmlns:a14="http://schemas.microsoft.com/office/drawing/2010/main" val="0"/>
              </a:ext>
            </a:extLst>
          </a:blip>
          <a:srcRect t="6108"/>
          <a:stretch/>
        </p:blipFill>
        <p:spPr>
          <a:xfrm>
            <a:off x="123568" y="281870"/>
            <a:ext cx="11190330" cy="5676901"/>
          </a:xfrm>
          <a:prstGeom prst="rect">
            <a:avLst/>
          </a:prstGeom>
        </p:spPr>
      </p:pic>
      <p:sp>
        <p:nvSpPr>
          <p:cNvPr id="2" name="Title 1">
            <a:extLst>
              <a:ext uri="{FF2B5EF4-FFF2-40B4-BE49-F238E27FC236}">
                <a16:creationId xmlns:a16="http://schemas.microsoft.com/office/drawing/2014/main" id="{CA0E69ED-F481-370E-3BC8-F78D3F2724C6}"/>
              </a:ext>
            </a:extLst>
          </p:cNvPr>
          <p:cNvSpPr>
            <a:spLocks noGrp="1" noRot="1" noMove="1" noResize="1" noEditPoints="1" noAdjustHandles="1" noChangeArrowheads="1" noChangeShapeType="1"/>
          </p:cNvSpPr>
          <p:nvPr>
            <p:ph type="title"/>
          </p:nvPr>
        </p:nvSpPr>
        <p:spPr>
          <a:xfrm>
            <a:off x="388209" y="381969"/>
            <a:ext cx="5976551" cy="1325563"/>
          </a:xfrm>
          <a:solidFill>
            <a:schemeClr val="bg1"/>
          </a:solidFill>
        </p:spPr>
        <p:txBody>
          <a:bodyPr>
            <a:normAutofit/>
          </a:bodyPr>
          <a:lstStyle/>
          <a:p>
            <a:r>
              <a:rPr lang="en-GB" sz="3600">
                <a:latin typeface="HelveticaNeueLT Pro 55 Roman" panose="020B0604020202020204" pitchFamily="34" charset="0"/>
              </a:rPr>
              <a:t>How to make a heatwaves decision flowchart</a:t>
            </a:r>
          </a:p>
        </p:txBody>
      </p:sp>
      <p:sp>
        <p:nvSpPr>
          <p:cNvPr id="3" name="Content Placeholder 2">
            <a:extLst>
              <a:ext uri="{FF2B5EF4-FFF2-40B4-BE49-F238E27FC236}">
                <a16:creationId xmlns:a16="http://schemas.microsoft.com/office/drawing/2014/main" id="{2B7ABF1D-04FE-2602-6373-B1134F35FECE}"/>
              </a:ext>
            </a:extLst>
          </p:cNvPr>
          <p:cNvSpPr>
            <a:spLocks noGrp="1" noRot="1" noMove="1" noResize="1" noEditPoints="1" noAdjustHandles="1" noChangeArrowheads="1" noChangeShapeType="1"/>
          </p:cNvSpPr>
          <p:nvPr>
            <p:ph idx="1"/>
          </p:nvPr>
        </p:nvSpPr>
        <p:spPr>
          <a:xfrm>
            <a:off x="388209" y="1807631"/>
            <a:ext cx="5976551" cy="3950618"/>
          </a:xfrm>
          <a:solidFill>
            <a:schemeClr val="bg1"/>
          </a:solidFill>
        </p:spPr>
        <p:txBody>
          <a:bodyPr>
            <a:normAutofit/>
          </a:bodyPr>
          <a:lstStyle/>
          <a:p>
            <a:pPr marL="0" indent="0">
              <a:lnSpc>
                <a:spcPct val="120000"/>
              </a:lnSpc>
              <a:buNone/>
            </a:pPr>
            <a:r>
              <a:rPr lang="en-GB" dirty="0">
                <a:latin typeface="HelveticaNeueLT Pro 55 Roman" panose="020B0604020202020204" pitchFamily="34" charset="0"/>
              </a:rPr>
              <a:t>Have a look at this example together.</a:t>
            </a:r>
          </a:p>
          <a:p>
            <a:pPr marL="0" indent="0">
              <a:lnSpc>
                <a:spcPct val="120000"/>
              </a:lnSpc>
              <a:buNone/>
            </a:pPr>
            <a:r>
              <a:rPr lang="en-GB" dirty="0">
                <a:latin typeface="HelveticaNeueLT Pro 55 Roman" panose="020B0604020202020204" pitchFamily="34" charset="0"/>
              </a:rPr>
              <a:t>Is there anything else you would ask or include? </a:t>
            </a:r>
          </a:p>
        </p:txBody>
      </p:sp>
      <p:pic>
        <p:nvPicPr>
          <p:cNvPr id="5" name="Picture 4" descr="An indicator showing the end of the slide and the start of the next.">
            <a:extLst>
              <a:ext uri="{FF2B5EF4-FFF2-40B4-BE49-F238E27FC236}">
                <a16:creationId xmlns:a16="http://schemas.microsoft.com/office/drawing/2014/main" id="{A288CA8F-86B7-FC7C-6E61-CAB26765AE79}"/>
              </a:ext>
            </a:extLst>
          </p:cNvPr>
          <p:cNvPicPr>
            <a:picLocks noGrp="1" noRot="1" noChangeAspect="1" noMove="1" noResize="1" noEditPoints="1" noAdjustHandles="1" noChangeArrowheads="1" noChangeShapeType="1" noCrop="1"/>
          </p:cNvPicPr>
          <p:nvPr/>
        </p:nvPicPr>
        <p:blipFill rotWithShape="1">
          <a:blip r:embed="rId4" cstate="screen">
            <a:extLst>
              <a:ext uri="{28A0092B-C50C-407E-A947-70E740481C1C}">
                <a14:useLocalDpi xmlns:a14="http://schemas.microsoft.com/office/drawing/2010/main" val="0"/>
              </a:ext>
            </a:extLst>
          </a:blip>
          <a:srcRect t="9865"/>
          <a:stretch/>
        </p:blipFill>
        <p:spPr>
          <a:xfrm>
            <a:off x="10329461" y="67408"/>
            <a:ext cx="1184387" cy="615892"/>
          </a:xfrm>
          <a:prstGeom prst="rect">
            <a:avLst/>
          </a:prstGeom>
        </p:spPr>
      </p:pic>
      <p:pic>
        <p:nvPicPr>
          <p:cNvPr id="20" name="Picture 19" descr="Diagram&#10;&#10;Description automatically generated">
            <a:extLst>
              <a:ext uri="{FF2B5EF4-FFF2-40B4-BE49-F238E27FC236}">
                <a16:creationId xmlns:a16="http://schemas.microsoft.com/office/drawing/2014/main" id="{E89C1DB5-DAB8-F8FA-0F75-6F3164C60D1C}"/>
              </a:ext>
            </a:extLst>
          </p:cNvPr>
          <p:cNvPicPr>
            <a:picLocks noGrp="1" noRot="1" noChangeAspect="1" noMove="1" noResize="1" noEditPoints="1" noAdjustHandles="1" noChangeArrowheads="1" noChangeShapeType="1" noCrop="1"/>
          </p:cNvPicPr>
          <p:nvPr/>
        </p:nvPicPr>
        <p:blipFill>
          <a:blip r:embed="rId5" cstate="screen">
            <a:extLst>
              <a:ext uri="{28A0092B-C50C-407E-A947-70E740481C1C}">
                <a14:useLocalDpi xmlns:a14="http://schemas.microsoft.com/office/drawing/2010/main" val="0"/>
              </a:ext>
            </a:extLst>
          </a:blip>
          <a:stretch>
            <a:fillRect/>
          </a:stretch>
        </p:blipFill>
        <p:spPr>
          <a:xfrm>
            <a:off x="6725174" y="375353"/>
            <a:ext cx="3790426" cy="53616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98760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bg/>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 calcmode="lin" valueType="num">
                                      <p:cBhvr additive="base">
                                        <p:cTn id="24"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8CA81609-9916-3B00-B743-353B76BDC0F8}"/>
              </a:ext>
            </a:extLst>
          </p:cNvPr>
          <p:cNvPicPr>
            <a:picLocks noGrp="1" noRot="1" noChangeAspect="1" noMove="1" noResize="1" noEditPoints="1" noAdjustHandles="1" noChangeArrowheads="1" noChangeShapeType="1" noCrop="1"/>
          </p:cNvPicPr>
          <p:nvPr/>
        </p:nvPicPr>
        <p:blipFill rotWithShape="1">
          <a:blip r:embed="rId3" cstate="screen">
            <a:extLst>
              <a:ext uri="{28A0092B-C50C-407E-A947-70E740481C1C}">
                <a14:useLocalDpi xmlns:a14="http://schemas.microsoft.com/office/drawing/2010/main" val="0"/>
              </a:ext>
            </a:extLst>
          </a:blip>
          <a:srcRect t="6108"/>
          <a:stretch/>
        </p:blipFill>
        <p:spPr>
          <a:xfrm>
            <a:off x="247134" y="220088"/>
            <a:ext cx="11066763" cy="5676901"/>
          </a:xfrm>
          <a:prstGeom prst="rect">
            <a:avLst/>
          </a:prstGeom>
        </p:spPr>
      </p:pic>
      <p:sp>
        <p:nvSpPr>
          <p:cNvPr id="2" name="Title 1">
            <a:extLst>
              <a:ext uri="{FF2B5EF4-FFF2-40B4-BE49-F238E27FC236}">
                <a16:creationId xmlns:a16="http://schemas.microsoft.com/office/drawing/2014/main" id="{CA0E69ED-F481-370E-3BC8-F78D3F2724C6}"/>
              </a:ext>
            </a:extLst>
          </p:cNvPr>
          <p:cNvSpPr>
            <a:spLocks noGrp="1" noRot="1" noMove="1" noResize="1" noEditPoints="1" noAdjustHandles="1" noChangeArrowheads="1" noChangeShapeType="1"/>
          </p:cNvSpPr>
          <p:nvPr>
            <p:ph type="title" idx="4294967295"/>
          </p:nvPr>
        </p:nvSpPr>
        <p:spPr>
          <a:xfrm>
            <a:off x="267762" y="207729"/>
            <a:ext cx="11046135" cy="965407"/>
          </a:xfrm>
          <a:solidFill>
            <a:schemeClr val="bg1"/>
          </a:solidFill>
        </p:spPr>
        <p:txBody>
          <a:bodyPr/>
          <a:lstStyle/>
          <a:p>
            <a:r>
              <a:rPr lang="en-GB">
                <a:latin typeface="HelveticaNeueLT Pro 55 Roman" panose="020B0604020202020204" pitchFamily="34" charset="0"/>
              </a:rPr>
              <a:t>Heatwaves decision flowchart - options</a:t>
            </a:r>
          </a:p>
        </p:txBody>
      </p:sp>
      <p:pic>
        <p:nvPicPr>
          <p:cNvPr id="9" name="Picture 8" descr="A picture of a decision flowchart where only the first question is included. The rest of the page is blank.">
            <a:extLst>
              <a:ext uri="{FF2B5EF4-FFF2-40B4-BE49-F238E27FC236}">
                <a16:creationId xmlns:a16="http://schemas.microsoft.com/office/drawing/2014/main" id="{F47ACBFC-1330-BAFA-834D-3B85F1646159}"/>
              </a:ext>
            </a:extLst>
          </p:cNvPr>
          <p:cNvPicPr>
            <a:picLocks noGrp="1" noRot="1" noChangeAspect="1" noMove="1" noResize="1" noEditPoints="1" noAdjustHandles="1" noChangeArrowheads="1" noChangeShapeType="1" noCrop="1"/>
          </p:cNvPicPr>
          <p:nvPr/>
        </p:nvPicPr>
        <p:blipFill>
          <a:blip r:embed="rId4"/>
          <a:stretch>
            <a:fillRect/>
          </a:stretch>
        </p:blipFill>
        <p:spPr>
          <a:xfrm>
            <a:off x="881647" y="1592525"/>
            <a:ext cx="2814340" cy="39724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A picture of a decision flowchart where the page is filled with boxes but they are all empty.">
            <a:extLst>
              <a:ext uri="{FF2B5EF4-FFF2-40B4-BE49-F238E27FC236}">
                <a16:creationId xmlns:a16="http://schemas.microsoft.com/office/drawing/2014/main" id="{C695D397-39CB-2249-03A7-F6A28CD081B0}"/>
              </a:ext>
            </a:extLst>
          </p:cNvPr>
          <p:cNvPicPr>
            <a:picLocks noGrp="1" noRot="1" noChangeAspect="1" noMove="1" noResize="1" noEditPoints="1" noAdjustHandles="1" noChangeArrowheads="1" noChangeShapeType="1" noCrop="1"/>
          </p:cNvPicPr>
          <p:nvPr/>
        </p:nvPicPr>
        <p:blipFill>
          <a:blip r:embed="rId5"/>
          <a:stretch>
            <a:fillRect/>
          </a:stretch>
        </p:blipFill>
        <p:spPr>
          <a:xfrm>
            <a:off x="4626049" y="1591349"/>
            <a:ext cx="2814340" cy="39939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A picture of a decision flowchart that is complete with boxes. Some are filled with questions. The rest are empty to be completed.">
            <a:extLst>
              <a:ext uri="{FF2B5EF4-FFF2-40B4-BE49-F238E27FC236}">
                <a16:creationId xmlns:a16="http://schemas.microsoft.com/office/drawing/2014/main" id="{9BA3F237-5B8B-0E0E-E5FC-3D5D7A64E18F}"/>
              </a:ext>
            </a:extLst>
          </p:cNvPr>
          <p:cNvPicPr>
            <a:picLocks noGrp="1" noRot="1" noChangeAspect="1" noMove="1" noResize="1" noEditPoints="1" noAdjustHandles="1" noChangeArrowheads="1" noChangeShapeType="1" noCrop="1"/>
          </p:cNvPicPr>
          <p:nvPr/>
        </p:nvPicPr>
        <p:blipFill>
          <a:blip r:embed="rId6"/>
          <a:stretch>
            <a:fillRect/>
          </a:stretch>
        </p:blipFill>
        <p:spPr>
          <a:xfrm>
            <a:off x="8198468" y="1634028"/>
            <a:ext cx="2771773" cy="39086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Rectangle 7">
            <a:extLst>
              <a:ext uri="{FF2B5EF4-FFF2-40B4-BE49-F238E27FC236}">
                <a16:creationId xmlns:a16="http://schemas.microsoft.com/office/drawing/2014/main" id="{D6449301-9E16-60FA-1F9B-CDCFA792E1CC}"/>
              </a:ext>
            </a:extLst>
          </p:cNvPr>
          <p:cNvSpPr>
            <a:spLocks noGrp="1" noRot="1" noMove="1" noResize="1" noEditPoints="1" noAdjustHandles="1" noChangeArrowheads="1" noChangeShapeType="1"/>
          </p:cNvSpPr>
          <p:nvPr/>
        </p:nvSpPr>
        <p:spPr>
          <a:xfrm>
            <a:off x="428401" y="4411363"/>
            <a:ext cx="2178876" cy="1320990"/>
          </a:xfrm>
          <a:prstGeom prst="rect">
            <a:avLst/>
          </a:prstGeom>
          <a:solidFill>
            <a:schemeClr val="bg1"/>
          </a:solidFill>
          <a:ln>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000" b="1">
                <a:solidFill>
                  <a:schemeClr val="tx1"/>
                </a:solidFill>
                <a:latin typeface="Arial" panose="020B0604020202020204" pitchFamily="34" charset="0"/>
                <a:cs typeface="Arial" panose="020B0604020202020204" pitchFamily="34" charset="0"/>
              </a:rPr>
              <a:t>Option 1: </a:t>
            </a:r>
          </a:p>
          <a:p>
            <a:pPr algn="ctr"/>
            <a:r>
              <a:rPr lang="en-GB" sz="2000">
                <a:solidFill>
                  <a:schemeClr val="tx1"/>
                </a:solidFill>
                <a:latin typeface="Arial" panose="020B0604020202020204" pitchFamily="34" charset="0"/>
                <a:cs typeface="Arial" panose="020B0604020202020204" pitchFamily="34" charset="0"/>
              </a:rPr>
              <a:t>create your own</a:t>
            </a:r>
          </a:p>
        </p:txBody>
      </p:sp>
      <p:sp>
        <p:nvSpPr>
          <p:cNvPr id="6" name="Rectangle 5">
            <a:extLst>
              <a:ext uri="{FF2B5EF4-FFF2-40B4-BE49-F238E27FC236}">
                <a16:creationId xmlns:a16="http://schemas.microsoft.com/office/drawing/2014/main" id="{DFED0844-45B3-D8EB-2C49-07D6F59F89B9}"/>
              </a:ext>
            </a:extLst>
          </p:cNvPr>
          <p:cNvSpPr>
            <a:spLocks noGrp="1" noRot="1" noMove="1" noResize="1" noEditPoints="1" noAdjustHandles="1" noChangeArrowheads="1" noChangeShapeType="1"/>
          </p:cNvSpPr>
          <p:nvPr/>
        </p:nvSpPr>
        <p:spPr>
          <a:xfrm>
            <a:off x="3909935" y="4411363"/>
            <a:ext cx="2239927" cy="1320990"/>
          </a:xfrm>
          <a:prstGeom prst="rect">
            <a:avLst/>
          </a:prstGeom>
          <a:solidFill>
            <a:schemeClr val="bg1"/>
          </a:solidFill>
          <a:ln>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tx1"/>
                </a:solidFill>
                <a:latin typeface="Arial" panose="020B0604020202020204" pitchFamily="34" charset="0"/>
                <a:cs typeface="Arial" panose="020B0604020202020204" pitchFamily="34" charset="0"/>
              </a:rPr>
              <a:t>Option 2: </a:t>
            </a:r>
          </a:p>
          <a:p>
            <a:pPr algn="ctr"/>
            <a:r>
              <a:rPr lang="en-GB" sz="2000">
                <a:solidFill>
                  <a:schemeClr val="tx1"/>
                </a:solidFill>
                <a:latin typeface="Arial" panose="020B0604020202020204" pitchFamily="34" charset="0"/>
                <a:cs typeface="Arial" panose="020B0604020202020204" pitchFamily="34" charset="0"/>
              </a:rPr>
              <a:t>use the outline to add your own ideas</a:t>
            </a:r>
          </a:p>
        </p:txBody>
      </p:sp>
      <p:sp>
        <p:nvSpPr>
          <p:cNvPr id="17" name="Rectangle 16">
            <a:extLst>
              <a:ext uri="{FF2B5EF4-FFF2-40B4-BE49-F238E27FC236}">
                <a16:creationId xmlns:a16="http://schemas.microsoft.com/office/drawing/2014/main" id="{A398E4E8-ED6D-9474-348B-B10F3CB93447}"/>
              </a:ext>
            </a:extLst>
          </p:cNvPr>
          <p:cNvSpPr>
            <a:spLocks noGrp="1" noRot="1" noMove="1" noResize="1" noEditPoints="1" noAdjustHandles="1" noChangeArrowheads="1" noChangeShapeType="1"/>
          </p:cNvSpPr>
          <p:nvPr/>
        </p:nvSpPr>
        <p:spPr>
          <a:xfrm>
            <a:off x="7691170" y="4411363"/>
            <a:ext cx="2239927" cy="1320990"/>
          </a:xfrm>
          <a:prstGeom prst="rect">
            <a:avLst/>
          </a:prstGeom>
          <a:solidFill>
            <a:schemeClr val="bg1"/>
          </a:solidFill>
          <a:ln>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tx1"/>
                </a:solidFill>
                <a:latin typeface="Arial" panose="020B0604020202020204" pitchFamily="34" charset="0"/>
                <a:cs typeface="Arial" panose="020B0604020202020204" pitchFamily="34" charset="0"/>
              </a:rPr>
              <a:t>Option 3: </a:t>
            </a:r>
          </a:p>
          <a:p>
            <a:pPr algn="ctr"/>
            <a:r>
              <a:rPr lang="en-GB" sz="2000">
                <a:solidFill>
                  <a:schemeClr val="tx1"/>
                </a:solidFill>
                <a:latin typeface="Arial" panose="020B0604020202020204" pitchFamily="34" charset="0"/>
                <a:cs typeface="Arial" panose="020B0604020202020204" pitchFamily="34" charset="0"/>
              </a:rPr>
              <a:t>add your ideas to complete the decision tree </a:t>
            </a:r>
          </a:p>
        </p:txBody>
      </p:sp>
      <p:pic>
        <p:nvPicPr>
          <p:cNvPr id="10" name="Picture 9" descr="An indicator showing the end of the slide and the start of the next.">
            <a:extLst>
              <a:ext uri="{FF2B5EF4-FFF2-40B4-BE49-F238E27FC236}">
                <a16:creationId xmlns:a16="http://schemas.microsoft.com/office/drawing/2014/main" id="{6E76DF6F-5C34-0AC6-F225-E85AB789BAF6}"/>
              </a:ext>
            </a:extLst>
          </p:cNvPr>
          <p:cNvPicPr>
            <a:picLocks noGrp="1" noRot="1" noChangeAspect="1" noMove="1" noResize="1" noEditPoints="1" noAdjustHandles="1" noChangeArrowheads="1" noChangeShapeType="1" noCrop="1"/>
          </p:cNvPicPr>
          <p:nvPr/>
        </p:nvPicPr>
        <p:blipFill rotWithShape="1">
          <a:blip r:embed="rId7" cstate="screen">
            <a:extLst>
              <a:ext uri="{28A0092B-C50C-407E-A947-70E740481C1C}">
                <a14:useLocalDpi xmlns:a14="http://schemas.microsoft.com/office/drawing/2010/main" val="0"/>
              </a:ext>
            </a:extLst>
          </a:blip>
          <a:srcRect t="9865"/>
          <a:stretch/>
        </p:blipFill>
        <p:spPr>
          <a:xfrm>
            <a:off x="10329461" y="67408"/>
            <a:ext cx="1184387" cy="615892"/>
          </a:xfrm>
          <a:prstGeom prst="rect">
            <a:avLst/>
          </a:prstGeom>
        </p:spPr>
      </p:pic>
    </p:spTree>
    <p:extLst>
      <p:ext uri="{BB962C8B-B14F-4D97-AF65-F5344CB8AC3E}">
        <p14:creationId xmlns:p14="http://schemas.microsoft.com/office/powerpoint/2010/main" val="2520714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72C704-3408-9696-F201-2405E0E616B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21418234">
            <a:off x="8200724" y="1001027"/>
            <a:ext cx="1626670" cy="96253"/>
          </a:xfrm>
          <a:prstGeom prst="rect">
            <a:avLst/>
          </a:prstGeom>
          <a:solidFill>
            <a:srgbClr val="EE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A0E69ED-F481-370E-3BC8-F78D3F2724C6}"/>
              </a:ext>
            </a:extLst>
          </p:cNvPr>
          <p:cNvSpPr>
            <a:spLocks noGrp="1" noRot="1" noMove="1" noResize="1" noEditPoints="1" noAdjustHandles="1" noChangeArrowheads="1" noChangeShapeType="1"/>
          </p:cNvSpPr>
          <p:nvPr>
            <p:ph type="title"/>
          </p:nvPr>
        </p:nvSpPr>
        <p:spPr>
          <a:xfrm>
            <a:off x="436689" y="179763"/>
            <a:ext cx="10478529" cy="1325563"/>
          </a:xfrm>
        </p:spPr>
        <p:txBody>
          <a:bodyPr/>
          <a:lstStyle/>
          <a:p>
            <a:r>
              <a:rPr lang="en-GB">
                <a:latin typeface="HelveticaNeueLT Pro 55 Roman" panose="020B0604020202020204" pitchFamily="34" charset="0"/>
              </a:rPr>
              <a:t>Achieve the Weather Together award</a:t>
            </a:r>
          </a:p>
        </p:txBody>
      </p:sp>
      <p:sp>
        <p:nvSpPr>
          <p:cNvPr id="18" name="TextBox 17">
            <a:extLst>
              <a:ext uri="{FF2B5EF4-FFF2-40B4-BE49-F238E27FC236}">
                <a16:creationId xmlns:a16="http://schemas.microsoft.com/office/drawing/2014/main" id="{EC803291-23FF-FDFC-8904-5887570D9CE7}"/>
              </a:ext>
            </a:extLst>
          </p:cNvPr>
          <p:cNvSpPr txBox="1">
            <a:spLocks noGrp="1" noRot="1" noMove="1" noResize="1" noEditPoints="1" noAdjustHandles="1" noChangeArrowheads="1" noChangeShapeType="1"/>
          </p:cNvSpPr>
          <p:nvPr/>
        </p:nvSpPr>
        <p:spPr>
          <a:xfrm rot="16200000">
            <a:off x="10745371" y="912945"/>
            <a:ext cx="1736031" cy="584775"/>
          </a:xfrm>
          <a:prstGeom prst="rect">
            <a:avLst/>
          </a:prstGeom>
          <a:noFill/>
        </p:spPr>
        <p:txBody>
          <a:bodyPr wrap="square" rtlCol="0">
            <a:spAutoFit/>
          </a:bodyPr>
          <a:lstStyle/>
          <a:p>
            <a:r>
              <a:rPr lang="en-GB" sz="3200" b="1">
                <a:solidFill>
                  <a:srgbClr val="FF0000"/>
                </a:solidFill>
                <a:latin typeface="HelveticaNeueLT Pro 55 Roman" panose="020B0604020202020204"/>
              </a:rPr>
              <a:t>Award</a:t>
            </a:r>
          </a:p>
        </p:txBody>
      </p:sp>
      <p:sp>
        <p:nvSpPr>
          <p:cNvPr id="3" name="Content Placeholder 2">
            <a:extLst>
              <a:ext uri="{FF2B5EF4-FFF2-40B4-BE49-F238E27FC236}">
                <a16:creationId xmlns:a16="http://schemas.microsoft.com/office/drawing/2014/main" id="{2B7ABF1D-04FE-2602-6373-B1134F35FECE}"/>
              </a:ext>
            </a:extLst>
          </p:cNvPr>
          <p:cNvSpPr>
            <a:spLocks noGrp="1" noRot="1" noMove="1" noResize="1" noEditPoints="1" noAdjustHandles="1" noChangeArrowheads="1" noChangeShapeType="1"/>
          </p:cNvSpPr>
          <p:nvPr>
            <p:ph idx="4294967295"/>
          </p:nvPr>
        </p:nvSpPr>
        <p:spPr>
          <a:xfrm>
            <a:off x="306577" y="1617681"/>
            <a:ext cx="7689850" cy="2846387"/>
          </a:xfrm>
        </p:spPr>
        <p:txBody>
          <a:bodyPr>
            <a:normAutofit/>
          </a:bodyPr>
          <a:lstStyle/>
          <a:p>
            <a:pPr>
              <a:lnSpc>
                <a:spcPct val="120000"/>
              </a:lnSpc>
            </a:pPr>
            <a:r>
              <a:rPr lang="en-GB" sz="2000" dirty="0">
                <a:latin typeface="HelveticaNeueLT Pro 55 Roman" panose="020B0604020202020204" pitchFamily="34" charset="0"/>
              </a:rPr>
              <a:t>By sharing ways to prepare for and cope with extreme weather, you can become a Weather Together ambassador</a:t>
            </a:r>
          </a:p>
          <a:p>
            <a:pPr>
              <a:lnSpc>
                <a:spcPct val="120000"/>
              </a:lnSpc>
            </a:pPr>
            <a:r>
              <a:rPr lang="en-GB" sz="2000" dirty="0">
                <a:latin typeface="HelveticaNeueLT Pro 55 Roman" panose="020B0604020202020204" pitchFamily="34" charset="0"/>
              </a:rPr>
              <a:t>Every time you share, earn 50 points.</a:t>
            </a:r>
          </a:p>
          <a:p>
            <a:pPr>
              <a:lnSpc>
                <a:spcPct val="120000"/>
              </a:lnSpc>
            </a:pPr>
            <a:r>
              <a:rPr lang="en-GB" sz="2000" dirty="0">
                <a:latin typeface="HelveticaNeueLT Pro 55 Roman" panose="020B0604020202020204" pitchFamily="34" charset="0"/>
              </a:rPr>
              <a:t>Use the Weather Together award tracker to keep a record of your points. Ask a responsible adult to sign the tracker each time you share some advice.</a:t>
            </a:r>
          </a:p>
          <a:p>
            <a:pPr>
              <a:lnSpc>
                <a:spcPct val="120000"/>
              </a:lnSpc>
            </a:pPr>
            <a:endParaRPr lang="en-GB" dirty="0">
              <a:latin typeface="HelveticaNeueLT Pro 55 Roman" panose="020B0604020202020204" pitchFamily="34" charset="0"/>
            </a:endParaRPr>
          </a:p>
        </p:txBody>
      </p:sp>
      <p:pic>
        <p:nvPicPr>
          <p:cNvPr id="4" name="Picture 3" descr="A picture showing the bronze Weather Together award">
            <a:extLst>
              <a:ext uri="{FF2B5EF4-FFF2-40B4-BE49-F238E27FC236}">
                <a16:creationId xmlns:a16="http://schemas.microsoft.com/office/drawing/2014/main" id="{C0021CA5-6ADD-E425-F54E-4E4A1B743D42}"/>
              </a:ext>
            </a:extLst>
          </p:cNvPr>
          <p:cNvPicPr>
            <a:picLocks noGrp="1" noRot="1" noChangeAspect="1" noMove="1" noResize="1" noEditPoints="1" noAdjustHandles="1" noChangeArrowheads="1" noChangeShapeType="1" noCrop="1"/>
          </p:cNvPicPr>
          <p:nvPr/>
        </p:nvPicPr>
        <p:blipFill>
          <a:blip r:embed="rId3"/>
          <a:stretch>
            <a:fillRect/>
          </a:stretch>
        </p:blipFill>
        <p:spPr>
          <a:xfrm>
            <a:off x="700132" y="4316242"/>
            <a:ext cx="961499" cy="13602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A picture showing the silver Weathe Together award">
            <a:extLst>
              <a:ext uri="{FF2B5EF4-FFF2-40B4-BE49-F238E27FC236}">
                <a16:creationId xmlns:a16="http://schemas.microsoft.com/office/drawing/2014/main" id="{B8F1DC25-9677-06F0-8747-EF14077A3842}"/>
              </a:ext>
            </a:extLst>
          </p:cNvPr>
          <p:cNvPicPr>
            <a:picLocks noGrp="1" noRot="1" noChangeAspect="1" noMove="1" noResize="1" noEditPoints="1" noAdjustHandles="1" noChangeArrowheads="1" noChangeShapeType="1" noCrop="1"/>
          </p:cNvPicPr>
          <p:nvPr/>
        </p:nvPicPr>
        <p:blipFill>
          <a:blip r:embed="rId4"/>
          <a:stretch>
            <a:fillRect/>
          </a:stretch>
        </p:blipFill>
        <p:spPr>
          <a:xfrm>
            <a:off x="3496450" y="4325668"/>
            <a:ext cx="961499" cy="13634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A picture showing the gold Weather Together award">
            <a:extLst>
              <a:ext uri="{FF2B5EF4-FFF2-40B4-BE49-F238E27FC236}">
                <a16:creationId xmlns:a16="http://schemas.microsoft.com/office/drawing/2014/main" id="{8487AD72-9CFF-CBC7-F4A3-3E5D3E1A50B9}"/>
              </a:ext>
            </a:extLst>
          </p:cNvPr>
          <p:cNvPicPr>
            <a:picLocks noGrp="1" noRot="1" noChangeAspect="1" noMove="1" noResize="1" noEditPoints="1" noAdjustHandles="1" noChangeArrowheads="1" noChangeShapeType="1" noCrop="1"/>
          </p:cNvPicPr>
          <p:nvPr/>
        </p:nvPicPr>
        <p:blipFill>
          <a:blip r:embed="rId5"/>
          <a:stretch>
            <a:fillRect/>
          </a:stretch>
        </p:blipFill>
        <p:spPr>
          <a:xfrm>
            <a:off x="2100418" y="4313039"/>
            <a:ext cx="957245" cy="13634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A picture showing the Weather Together award tracker">
            <a:extLst>
              <a:ext uri="{FF2B5EF4-FFF2-40B4-BE49-F238E27FC236}">
                <a16:creationId xmlns:a16="http://schemas.microsoft.com/office/drawing/2014/main" id="{5A8ECB3A-3B74-16A5-50AD-ABFCD0DD5070}"/>
              </a:ext>
            </a:extLst>
          </p:cNvPr>
          <p:cNvPicPr>
            <a:picLocks noGrp="1" noRot="1" noChangeAspect="1" noMove="1" noResize="1" noEditPoints="1" noAdjustHandles="1" noChangeArrowheads="1" noChangeShapeType="1" noCrop="1"/>
          </p:cNvPicPr>
          <p:nvPr/>
        </p:nvPicPr>
        <p:blipFill>
          <a:blip r:embed="rId6"/>
          <a:stretch>
            <a:fillRect/>
          </a:stretch>
        </p:blipFill>
        <p:spPr>
          <a:xfrm>
            <a:off x="8199317" y="1759616"/>
            <a:ext cx="2716712" cy="38885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An indicator showing the end of the slide and the start of the next.">
            <a:extLst>
              <a:ext uri="{FF2B5EF4-FFF2-40B4-BE49-F238E27FC236}">
                <a16:creationId xmlns:a16="http://schemas.microsoft.com/office/drawing/2014/main" id="{FCCD3F29-E09A-A576-8E0A-D26DED81390C}"/>
              </a:ext>
            </a:extLst>
          </p:cNvPr>
          <p:cNvPicPr>
            <a:picLocks noGrp="1" noRot="1" noChangeAspect="1" noMove="1" noResize="1" noEditPoints="1" noAdjustHandles="1" noChangeArrowheads="1" noChangeShapeType="1" noCrop="1"/>
          </p:cNvPicPr>
          <p:nvPr/>
        </p:nvPicPr>
        <p:blipFill rotWithShape="1">
          <a:blip r:embed="rId7" cstate="screen">
            <a:extLst>
              <a:ext uri="{28A0092B-C50C-407E-A947-70E740481C1C}">
                <a14:useLocalDpi xmlns:a14="http://schemas.microsoft.com/office/drawing/2010/main" val="0"/>
              </a:ext>
            </a:extLst>
          </a:blip>
          <a:srcRect t="9865"/>
          <a:stretch/>
        </p:blipFill>
        <p:spPr>
          <a:xfrm>
            <a:off x="10329461" y="67408"/>
            <a:ext cx="1184387" cy="615892"/>
          </a:xfrm>
          <a:prstGeom prst="rect">
            <a:avLst/>
          </a:prstGeom>
        </p:spPr>
      </p:pic>
    </p:spTree>
    <p:extLst>
      <p:ext uri="{BB962C8B-B14F-4D97-AF65-F5344CB8AC3E}">
        <p14:creationId xmlns:p14="http://schemas.microsoft.com/office/powerpoint/2010/main" val="3009135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470018B266A524D8C6ED64754E3AA0C" ma:contentTypeVersion="37" ma:contentTypeDescription="Create a new document." ma:contentTypeScope="" ma:versionID="c831e5b4ba52a2175605a5b4f6d6f25f">
  <xsd:schema xmlns:xsd="http://www.w3.org/2001/XMLSchema" xmlns:xs="http://www.w3.org/2001/XMLSchema" xmlns:p="http://schemas.microsoft.com/office/2006/metadata/properties" xmlns:ns2="097b2218-eb8c-44f0-b50d-d57756f492cd" xmlns:ns3="7aff5d3a-ac69-412e-8e86-2dc83d63a9de" targetNamespace="http://schemas.microsoft.com/office/2006/metadata/properties" ma:root="true" ma:fieldsID="f0fd2728a11996335c4f59060800ad63" ns2:_="" ns3:_="">
    <xsd:import namespace="097b2218-eb8c-44f0-b50d-d57756f492cd"/>
    <xsd:import namespace="7aff5d3a-ac69-412e-8e86-2dc83d63a9d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Area"/>
                <xsd:element ref="ns3:HighLevelFolder"/>
                <xsd:element ref="ns3:SubFolder" minOccurs="0"/>
                <xsd:element ref="ns3:Archive" minOccurs="0"/>
                <xsd:element ref="ns3:Subfolder2" minOccurs="0"/>
                <xsd:element ref="ns3:Status" minOccurs="0"/>
                <xsd:element ref="ns3:GDPRnonCompliancedate" minOccurs="0"/>
                <xsd:element ref="ns3:Misc_x002e_" minOccurs="0"/>
                <xsd:element ref="ns3:MediaServiceLocation" minOccurs="0"/>
                <xsd:element ref="ns3:MediaLengthInSeconds" minOccurs="0"/>
                <xsd:element ref="ns3: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7b2218-eb8c-44f0-b50d-d57756f492c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aff5d3a-ac69-412e-8e86-2dc83d63a9d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Area" ma:index="19" ma:displayName="Area (of responsibility)" ma:description="An area of CE activity with a named manager responsible for it. " ma:format="Dropdown" ma:indexed="true" ma:internalName="Area">
      <xsd:simpleType>
        <xsd:restriction base="dms:Choice">
          <xsd:enumeration value="Adult Portfolio"/>
          <xsd:enumeration value="Learning Design"/>
          <xsd:enumeration value="Direct Delivery"/>
          <xsd:enumeration value="Learning and Development"/>
          <xsd:enumeration value="Marketing"/>
          <xsd:enumeration value="Youth Portfolio"/>
          <xsd:enumeration value="Leadership Team"/>
          <xsd:enumeration value="Funding"/>
        </xsd:restriction>
      </xsd:simpleType>
    </xsd:element>
    <xsd:element name="HighLevelFolder" ma:index="20" ma:displayName="High Level Folder" ma:description="The main types of document CE produce" ma:format="Dropdown" ma:indexed="true" ma:internalName="HighLevelFolder">
      <xsd:simpleType>
        <xsd:restriction base="dms:Choice">
          <xsd:enumeration value="Communication"/>
          <xsd:enumeration value="Learning Design"/>
          <xsd:enumeration value="Products"/>
          <xsd:enumeration value="Procedural Documents"/>
          <xsd:enumeration value="Policy Documents"/>
          <xsd:enumeration value="Portfolio"/>
          <xsd:enumeration value="Content Assets"/>
          <xsd:enumeration value="Strategy"/>
          <xsd:enumeration value="Research and Insight"/>
          <xsd:enumeration value="Products / Resources"/>
        </xsd:restriction>
      </xsd:simpleType>
    </xsd:element>
    <xsd:element name="SubFolder" ma:index="21" nillable="true" ma:displayName="Topic" ma:description="What overall topic does this file belong under? - A tag audit is currently ongoing, currently available tags are not representative of the final selection." ma:format="Dropdown" ma:internalName="SubFolder">
      <xsd:complexType>
        <xsd:complexContent>
          <xsd:extension base="dms:MultiChoice">
            <xsd:sequence>
              <xsd:element name="Value" maxOccurs="unbounded" minOccurs="0" nillable="true">
                <xsd:simpleType>
                  <xsd:restriction base="dms:Choice">
                    <xsd:enumeration value="-Apps"/>
                    <xsd:enumeration value="-Kindness"/>
                    <xsd:enumeration value="-Climate Change"/>
                    <xsd:enumeration value="-Curriculum"/>
                    <xsd:enumeration value="-Loneliness"/>
                    <xsd:enumeration value="-Disasters and Emergencies"/>
                    <xsd:enumeration value="-First Aid"/>
                    <xsd:enumeration value="-Refugees and Migration"/>
                    <xsd:enumeration value="-Empathy"/>
                    <xsd:enumeration value="-Pedagogy"/>
                    <xsd:enumeration value="-Agile"/>
                    <xsd:enumeration value="-Support Centre"/>
                    <xsd:enumeration value="-Recruitment and Development"/>
                    <xsd:enumeration value="-Volunteers"/>
                    <xsd:enumeration value="-Ways of Working"/>
                    <xsd:enumeration value="-Conflict"/>
                    <xsd:enumeration value="-Marketing Tools"/>
                    <xsd:enumeration value="-Preparedness"/>
                    <xsd:enumeration value="-Returning to Face to Face"/>
                    <xsd:enumeration value="-Handovers"/>
                    <xsd:enumeration value="-Wellbeing"/>
                    <xsd:enumeration value="-Equality Diversity and Inclusion (EDI)"/>
                    <xsd:enumeration value="- Adapt and Recover"/>
                    <xsd:enumeration value="-Health inequalities"/>
                    <xsd:enumeration value="-Education Standards"/>
                    <xsd:enumeration value="-Respect"/>
                  </xsd:restriction>
                </xsd:simpleType>
              </xsd:element>
            </xsd:sequence>
          </xsd:extension>
        </xsd:complexContent>
      </xsd:complexType>
    </xsd:element>
    <xsd:element name="Archive" ma:index="22" nillable="true" ma:displayName="Archive" ma:default="0" ma:description="If yes is selected the file will be archived and no longer appear in the general view. It will instead appear in the archive view." ma:format="Dropdown" ma:indexed="true" ma:internalName="Archive">
      <xsd:simpleType>
        <xsd:restriction base="dms:Boolean"/>
      </xsd:simpleType>
    </xsd:element>
    <xsd:element name="Subfolder2" ma:index="23" nillable="true" ma:displayName="Project" ma:description="Which Product or Project does this file relate to? - A tag audit is currently ongoing, currently available tags are not representative of the final selection." ma:format="Dropdown" ma:internalName="Subfolder2">
      <xsd:complexType>
        <xsd:complexContent>
          <xsd:extension base="dms:MultiChoice">
            <xsd:sequence>
              <xsd:element name="Value" maxOccurs="unbounded" minOccurs="0" nillable="true">
                <xsd:simpleType>
                  <xsd:restriction base="dms:Choice">
                    <xsd:enumeration value="-Drugs and Alcohol"/>
                    <xsd:enumeration value="-First Aid Champions"/>
                    <xsd:enumeration value="-Homelessness"/>
                    <xsd:enumeration value="-Knife Crime"/>
                    <xsd:enumeration value="-Lifescan"/>
                    <xsd:enumeration value="-Museums and Archives Posters"/>
                    <xsd:enumeration value="-Older People"/>
                    <xsd:enumeration value="-Sprint"/>
                    <xsd:enumeration value="-Summer of Kindness"/>
                    <xsd:enumeration value="-Training Programmes"/>
                    <xsd:enumeration value="-Bitesize"/>
                    <xsd:enumeration value="-Life Live It"/>
                    <xsd:enumeration value="-Global Disaster Preparedness Centre"/>
                    <xsd:enumeration value="-Not on Sunday"/>
                    <xsd:enumeration value="-World First Aid Day"/>
                    <xsd:enumeration value="-EveryDay First Aid"/>
                    <xsd:enumeration value="-EDI Working Group"/>
                    <xsd:enumeration value="-Scouts"/>
                    <xsd:enumeration value="-Vaccine Voices"/>
                    <xsd:enumeration value="-Refugee Week"/>
                    <xsd:enumeration value="-Newsthink"/>
                    <xsd:enumeration value="-Black Lives Matter"/>
                    <xsd:enumeration value="-Online Teaching Resource"/>
                    <xsd:enumeration value="-Education Standards"/>
                    <xsd:enumeration value="-Co-production"/>
                    <xsd:enumeration value="-Face to Face"/>
                    <xsd:enumeration value="Coping with challenges"/>
                    <xsd:enumeration value="Quality Assurance"/>
                  </xsd:restriction>
                </xsd:simpleType>
              </xsd:element>
            </xsd:sequence>
          </xsd:extension>
        </xsd:complexContent>
      </xsd:complexType>
    </xsd:element>
    <xsd:element name="Status" ma:index="24" nillable="true" ma:displayName="Status" ma:description="To show which of the documents reflects the final live product, and which are just drafts or supported development of product" ma:format="Dropdown" ma:internalName="Status">
      <xsd:simpleType>
        <xsd:union memberTypes="dms:Text">
          <xsd:simpleType>
            <xsd:restriction base="dms:Choice">
              <xsd:enumeration value="Live"/>
              <xsd:enumeration value="In review"/>
              <xsd:enumeration value="Draft"/>
              <xsd:enumeration value="Supporting documents"/>
              <xsd:enumeration value="Non GDPR Compliant"/>
            </xsd:restriction>
          </xsd:simpleType>
        </xsd:union>
      </xsd:simpleType>
    </xsd:element>
    <xsd:element name="GDPRnonCompliancedate" ma:index="25" nillable="true" ma:displayName="GDPR non Compliance date" ma:format="DateOnly" ma:indexed="true" ma:internalName="GDPRnonCompliancedate">
      <xsd:simpleType>
        <xsd:restriction base="dms:DateTime"/>
      </xsd:simpleType>
    </xsd:element>
    <xsd:element name="Misc_x002e_" ma:index="26" nillable="true" ma:displayName="Misc. " ma:description="After the file has been tagged under Topic and Project, this column is for any further description to be added. Please avoid acronyms where possible. " ma:format="Dropdown" ma:internalName="Misc_x002e_">
      <xsd:complexType>
        <xsd:complexContent>
          <xsd:extension base="dms:MultiChoice">
            <xsd:sequence>
              <xsd:element name="Value" maxOccurs="unbounded" minOccurs="0" nillable="true">
                <xsd:simpleType>
                  <xsd:restriction base="dms:Choice">
                    <xsd:enumeration value="Business Case"/>
                    <xsd:enumeration value="-Covid-19"/>
                    <xsd:enumeration value="-Comms Plans"/>
                    <xsd:enumeration value="-Creative"/>
                    <xsd:enumeration value="-Direct Delivery"/>
                    <xsd:enumeration value="-Discrimination"/>
                    <xsd:enumeration value="-Diversity"/>
                    <xsd:enumeration value="-Evaluation"/>
                    <xsd:enumeration value="-GDPR"/>
                    <xsd:enumeration value="-Guidance"/>
                    <xsd:enumeration value="-Induction"/>
                    <xsd:enumeration value="-Minutes"/>
                    <xsd:enumeration value="-Partnerships"/>
                    <xsd:enumeration value="-Printed Pack"/>
                    <xsd:enumeration value="-Retrospective"/>
                    <xsd:enumeration value="-Analysis"/>
                    <xsd:enumeration value="-21 Day Challenge"/>
                    <xsd:enumeration value="-Bookings"/>
                    <xsd:enumeration value="-Competitor Landscape"/>
                    <xsd:enumeration value="-Advocacy"/>
                    <xsd:enumeration value="-Style Guide"/>
                    <xsd:enumeration value="-Engagement"/>
                    <xsd:enumeration value="-Impact Assessment"/>
                    <xsd:enumeration value="-Evidence"/>
                    <xsd:enumeration value="-Kick-off"/>
                    <xsd:enumeration value="-Forms"/>
                    <xsd:enumeration value="-Kids Kits Cards"/>
                    <xsd:enumeration value="-Icons"/>
                    <xsd:enumeration value="-Intern"/>
                    <xsd:enumeration value="-Introduction"/>
                    <xsd:enumeration value="-July 2020 survey"/>
                    <xsd:enumeration value="-Lunch and Learn"/>
                    <xsd:enumeration value="-Visuals and Artwork"/>
                    <xsd:enumeration value="-Pilot"/>
                    <xsd:enumeration value="-Primary School"/>
                    <xsd:enumeration value="-Project Board"/>
                    <xsd:enumeration value="-React"/>
                    <xsd:enumeration value="-Recover"/>
                    <xsd:enumeration value="-Reflect"/>
                    <xsd:enumeration value="-Reporting"/>
                    <xsd:enumeration value="-Risk Assessments"/>
                    <xsd:enumeration value="-Secondary School"/>
                    <xsd:enumeration value="-Skill Guide"/>
                    <xsd:enumeration value="-Comms"/>
                    <xsd:enumeration value="-Content"/>
                    <xsd:enumeration value="-Other"/>
                    <xsd:enumeration value="-Welsh Language"/>
                    <xsd:enumeration value="-Sticker"/>
                    <xsd:enumeration value="-Minutes"/>
                    <xsd:enumeration value="-Template"/>
                    <xsd:enumeration value="-User Workshop"/>
                    <xsd:enumeration value="-Project Management"/>
                    <xsd:enumeration value="-Baby and Child"/>
                    <xsd:enumeration value="-E-mails"/>
                    <xsd:enumeration value="-Photos"/>
                    <xsd:enumeration value="-Video"/>
                    <xsd:enumeration value="Leaflet"/>
                  </xsd:restriction>
                </xsd:simpleType>
              </xsd:element>
            </xsd:sequence>
          </xsd:extension>
        </xsd:complexContent>
      </xsd:complexType>
    </xsd:element>
    <xsd:element name="MediaServiceLocation" ma:index="27" nillable="true" ma:displayName="Location" ma:internalName="MediaServiceLocation" ma:readOnly="true">
      <xsd:simpleType>
        <xsd:restriction base="dms:Text"/>
      </xsd:simpleType>
    </xsd:element>
    <xsd:element name="MediaLengthInSeconds" ma:index="28" nillable="true" ma:displayName="Length (seconds)" ma:internalName="MediaLengthInSeconds" ma:readOnly="true">
      <xsd:simpleType>
        <xsd:restriction base="dms:Unknown"/>
      </xsd:simpleType>
    </xsd:element>
    <xsd:element name="lcf76f155ced4ddcb4097134ff3c332f" ma:index="30" nillable="true" ma:taxonomy="true" ma:internalName="lcf76f155ced4ddcb4097134ff3c332f" ma:taxonomyFieldName="MediaServiceImageTags" ma:displayName="Image Tags" ma:readOnly="false" ma:fieldId="{5cf76f15-5ced-4ddc-b409-7134ff3c332f}" ma:taxonomyMulti="true" ma:sspId="15167c16-a890-4d0e-8066-19c144e748d9"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C092E0E-5E4F-4883-802C-6D20FED8CB14}">
  <ds:schemaRefs>
    <ds:schemaRef ds:uri="http://schemas.microsoft.com/sharepoint/v3/contenttype/forms"/>
  </ds:schemaRefs>
</ds:datastoreItem>
</file>

<file path=customXml/itemProps2.xml><?xml version="1.0" encoding="utf-8"?>
<ds:datastoreItem xmlns:ds="http://schemas.openxmlformats.org/officeDocument/2006/customXml" ds:itemID="{4F5168D2-2BCE-478C-8290-98A0205BC2F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97b2218-eb8c-44f0-b50d-d57756f492cd"/>
    <ds:schemaRef ds:uri="7aff5d3a-ac69-412e-8e86-2dc83d63a9d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Heatwaves - help others cope - share V2 </Template>
  <TotalTime>0</TotalTime>
  <Words>1901</Words>
  <Application>Microsoft Office PowerPoint</Application>
  <PresentationFormat>Widescreen</PresentationFormat>
  <Paragraphs>187</Paragraphs>
  <Slides>19</Slides>
  <Notes>16</Notes>
  <HiddenSlides>0</HiddenSlides>
  <MMClips>1</MMClips>
  <ScaleCrop>false</ScaleCrop>
  <HeadingPairs>
    <vt:vector size="4" baseType="variant">
      <vt:variant>
        <vt:lpstr>Theme</vt:lpstr>
      </vt:variant>
      <vt:variant>
        <vt:i4>2</vt:i4>
      </vt:variant>
      <vt:variant>
        <vt:lpstr>Slide Titles</vt:lpstr>
      </vt:variant>
      <vt:variant>
        <vt:i4>19</vt:i4>
      </vt:variant>
    </vt:vector>
  </HeadingPairs>
  <TitlesOfParts>
    <vt:vector size="21" baseType="lpstr">
      <vt:lpstr>Office Theme</vt:lpstr>
      <vt:lpstr>1_Office Theme</vt:lpstr>
      <vt:lpstr>Instructions</vt:lpstr>
      <vt:lpstr>Screensaver</vt:lpstr>
      <vt:lpstr>Take a pause</vt:lpstr>
      <vt:lpstr>Objective</vt:lpstr>
      <vt:lpstr>Big question</vt:lpstr>
      <vt:lpstr>Heatwaves decision flowchart</vt:lpstr>
      <vt:lpstr>How to make a heatwaves decision flowchart</vt:lpstr>
      <vt:lpstr>Heatwaves decision flowchart - options</vt:lpstr>
      <vt:lpstr>Achieve the Weather Together award</vt:lpstr>
      <vt:lpstr>Achieve the Weather Together Award</vt:lpstr>
      <vt:lpstr>Weather Together award – how’s it going?</vt:lpstr>
      <vt:lpstr>Take a moment to reflect</vt:lpstr>
      <vt:lpstr>Big question</vt:lpstr>
      <vt:lpstr>Thank you</vt:lpstr>
      <vt:lpstr>Resources and support</vt:lpstr>
      <vt:lpstr>Where to find more information</vt:lpstr>
      <vt:lpstr>How to tell the emergency services where you are</vt:lpstr>
      <vt:lpstr>First aid app information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Instructions</dc:title>
  <dc:creator/>
  <cp:lastModifiedBy/>
  <cp:revision>4</cp:revision>
  <dcterms:created xsi:type="dcterms:W3CDTF">2023-06-14T14:02:51Z</dcterms:created>
  <dcterms:modified xsi:type="dcterms:W3CDTF">2023-06-15T12:02:54Z</dcterms:modified>
</cp:coreProperties>
</file>