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71" r:id="rId3"/>
    <p:sldId id="273" r:id="rId4"/>
    <p:sldId id="272" r:id="rId5"/>
    <p:sldId id="275" r:id="rId6"/>
    <p:sldId id="274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6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92" autoAdjust="0"/>
    <p:restoredTop sz="81486" autoAdjust="0"/>
  </p:normalViewPr>
  <p:slideViewPr>
    <p:cSldViewPr>
      <p:cViewPr varScale="1">
        <p:scale>
          <a:sx n="72" d="100"/>
          <a:sy n="72" d="100"/>
        </p:scale>
        <p:origin x="170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C418A17-92ED-4DE1-877F-0D7C557E3974}" type="datetimeFigureOut">
              <a:rPr lang="en-GB"/>
              <a:pPr>
                <a:defRPr/>
              </a:pPr>
              <a:t>16/01/2019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DCBEC6B-0644-4F47-89B3-2448A7A663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465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E424AF-F330-4B3F-8C25-153D115ADC6B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latin typeface="Arial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7219950" y="0"/>
            <a:ext cx="553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219950" y="8686800"/>
            <a:ext cx="553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9063" tIns="55563" rIns="119063" bIns="55563" anchor="b"/>
          <a:lstStyle/>
          <a:p>
            <a:pPr algn="r" defTabSz="1203325" eaLnBrk="0" hangingPunct="0"/>
            <a:r>
              <a:rPr lang="en-US" sz="1200">
                <a:latin typeface="Times" pitchFamily="18" charset="0"/>
              </a:rPr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8686800"/>
            <a:ext cx="552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552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11325" y="4343400"/>
            <a:ext cx="8154988" cy="4114800"/>
          </a:xfrm>
          <a:noFill/>
        </p:spPr>
        <p:txBody>
          <a:bodyPr wrap="square" lIns="119063" tIns="55563" rIns="119063" bIns="5556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3B7C19-0B72-40F5-BA03-B5CAF865F53C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>
              <a:latin typeface="Arial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7219950" y="0"/>
            <a:ext cx="553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7219950" y="8686800"/>
            <a:ext cx="5538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9063" tIns="55563" rIns="119063" bIns="55563" anchor="b"/>
          <a:lstStyle/>
          <a:p>
            <a:pPr algn="r" defTabSz="1203325" eaLnBrk="0" hangingPunct="0"/>
            <a:r>
              <a:rPr lang="en-US" sz="1200">
                <a:latin typeface="Times" pitchFamily="18" charset="0"/>
              </a:rPr>
              <a:t>1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8686800"/>
            <a:ext cx="552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552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15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1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11325" y="4343400"/>
            <a:ext cx="8154988" cy="4114800"/>
          </a:xfrm>
          <a:noFill/>
        </p:spPr>
        <p:txBody>
          <a:bodyPr wrap="square" lIns="119063" tIns="55563" rIns="119063" bIns="55563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405E6-1450-443F-A79F-6566FB43B9B3}" type="datetimeFigureOut">
              <a:rPr lang="en-GB"/>
              <a:pPr>
                <a:defRPr/>
              </a:pPr>
              <a:t>16/01/2019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E509B-B2C1-42B6-A79B-7BA088DFFF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63B5E-562C-4FE3-A33B-76F2AB110C80}" type="datetimeFigureOut">
              <a:rPr lang="en-GB"/>
              <a:pPr>
                <a:defRPr/>
              </a:pPr>
              <a:t>16/01/2019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E4436-4C3C-4AF8-B1B1-A1B02CF9C5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2AB37-5ECA-4013-A378-A83C09AA35BC}" type="datetimeFigureOut">
              <a:rPr lang="en-GB"/>
              <a:pPr>
                <a:defRPr/>
              </a:pPr>
              <a:t>16/01/2019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9C9F6-5963-43A2-BBE9-E253E3A863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47FF0-3E81-4B08-B0B3-D8EC941D8864}" type="datetimeFigureOut">
              <a:rPr lang="en-GB"/>
              <a:pPr>
                <a:defRPr/>
              </a:pPr>
              <a:t>16/01/2019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0EC97-90A3-4E65-9AEC-CBDFC2A2B2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56E86-E901-46C4-9A98-6E89151809A1}" type="datetimeFigureOut">
              <a:rPr lang="en-GB"/>
              <a:pPr>
                <a:defRPr/>
              </a:pPr>
              <a:t>16/01/2019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33312-9A3F-4087-BD31-8573F037C2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DC20F-6F7E-4784-B23C-31BA7CDF20D9}" type="datetimeFigureOut">
              <a:rPr lang="en-GB"/>
              <a:pPr>
                <a:defRPr/>
              </a:pPr>
              <a:t>16/01/2019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AD587-9A53-49DA-AB6A-5876B982F8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CAF20-CCA8-4728-BC38-EB42310B2E72}" type="datetimeFigureOut">
              <a:rPr lang="en-GB"/>
              <a:pPr>
                <a:defRPr/>
              </a:pPr>
              <a:t>16/01/2019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4FFB6-C266-4466-9277-683E26CBFD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49A73-1CB8-4624-9009-167A92E58499}" type="datetimeFigureOut">
              <a:rPr lang="en-GB"/>
              <a:pPr>
                <a:defRPr/>
              </a:pPr>
              <a:t>16/01/2019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DD61D-4C4D-4B98-828D-54E96988E9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EA2D1-20BF-4164-A635-0E458A6FB6E2}" type="datetimeFigureOut">
              <a:rPr lang="en-GB"/>
              <a:pPr>
                <a:defRPr/>
              </a:pPr>
              <a:t>16/01/2019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A07B2-A107-4D58-839D-3C956040CC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1D5F8-8475-4794-B21B-5287A68C3625}" type="datetimeFigureOut">
              <a:rPr lang="en-GB"/>
              <a:pPr>
                <a:defRPr/>
              </a:pPr>
              <a:t>16/01/2019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85B4B-9570-4D65-B467-9DB67EE100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B0FA6-852A-4BED-A47E-13FA7DC95061}" type="datetimeFigureOut">
              <a:rPr lang="en-GB"/>
              <a:pPr>
                <a:defRPr/>
              </a:pPr>
              <a:t>16/01/2019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A9057-B531-48A8-A348-B297264C54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80292A-C862-4FD6-9FB9-973C2E7BBEB2}" type="datetimeFigureOut">
              <a:rPr lang="en-GB"/>
              <a:pPr>
                <a:defRPr/>
              </a:pPr>
              <a:t>16/01/2019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89310B-A987-4E7E-9C30-B1424064E1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0" y="995363"/>
            <a:ext cx="9144000" cy="5862637"/>
          </a:xfrm>
          <a:prstGeom prst="rect">
            <a:avLst/>
          </a:prstGeom>
          <a:solidFill>
            <a:srgbClr val="CC140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106488" y="1093788"/>
            <a:ext cx="209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 flipH="1">
            <a:off x="12700" y="6248400"/>
            <a:ext cx="812800" cy="0"/>
          </a:xfrm>
          <a:prstGeom prst="line">
            <a:avLst/>
          </a:prstGeom>
          <a:noFill/>
          <a:ln w="12700">
            <a:solidFill>
              <a:srgbClr val="A89F9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4343" name="Picture 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100" y="279400"/>
            <a:ext cx="2171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760413" y="5969000"/>
            <a:ext cx="6332537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defTabSz="762000" eaLnBrk="0" hangingPunct="0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Full lesson plan from redcross.org.uk/education</a:t>
            </a:r>
            <a:endParaRPr lang="en-US" sz="3200" b="1" dirty="0">
              <a:solidFill>
                <a:schemeClr val="bg1"/>
              </a:solidFill>
              <a:latin typeface="75 Helvetica Bold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55650" y="5516563"/>
            <a:ext cx="70564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defTabSz="762000" eaLnBrk="0" hangingPunct="0"/>
            <a:r>
              <a:rPr lang="en-US" sz="2400" b="1" dirty="0">
                <a:solidFill>
                  <a:schemeClr val="bg1"/>
                </a:solidFill>
              </a:rPr>
              <a:t>East Africa facing hunger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9096" y="984300"/>
            <a:ext cx="9144000" cy="5862637"/>
          </a:xfrm>
          <a:prstGeom prst="rect">
            <a:avLst/>
          </a:prstGeom>
          <a:solidFill>
            <a:srgbClr val="CC140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165100" y="6400800"/>
            <a:ext cx="812800" cy="0"/>
          </a:xfrm>
          <a:prstGeom prst="line">
            <a:avLst/>
          </a:prstGeom>
          <a:noFill/>
          <a:ln w="12700">
            <a:solidFill>
              <a:srgbClr val="A89F9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912813" y="6121400"/>
            <a:ext cx="6332537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defTabSz="762000" eaLnBrk="0" hangingPunct="0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Full lesson plan from redcross.org.uk/education</a:t>
            </a:r>
            <a:endParaRPr lang="en-US" sz="3200" b="1" dirty="0">
              <a:solidFill>
                <a:schemeClr val="bg1"/>
              </a:solidFill>
              <a:latin typeface="75 Helvetica Bold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908050" y="5668963"/>
            <a:ext cx="7624390" cy="4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defTabSz="762000" eaLnBrk="0" hangingPunct="0"/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Migration: Channel crossings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2A108C-FAAF-40F4-A612-9AAF77712040}"/>
              </a:ext>
            </a:extLst>
          </p:cNvPr>
          <p:cNvSpPr/>
          <p:nvPr/>
        </p:nvSpPr>
        <p:spPr>
          <a:xfrm>
            <a:off x="611560" y="764704"/>
            <a:ext cx="763284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many refugees are there around the world?</a:t>
            </a:r>
            <a:endParaRPr lang="en-GB" sz="28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28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99.6 million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 million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25.4 million</a:t>
            </a:r>
            <a:endParaRPr lang="en-GB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318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2A108C-FAAF-40F4-A612-9AAF77712040}"/>
              </a:ext>
            </a:extLst>
          </p:cNvPr>
          <p:cNvSpPr/>
          <p:nvPr/>
        </p:nvSpPr>
        <p:spPr>
          <a:xfrm>
            <a:off x="611560" y="764704"/>
            <a:ext cx="763284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many refugees are there around the world?</a:t>
            </a:r>
            <a:endParaRPr lang="en-GB" sz="28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28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ANSWER:</a:t>
            </a:r>
            <a:r>
              <a:rPr lang="en-GB" sz="3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/>
              <a:t>3. </a:t>
            </a:r>
          </a:p>
          <a:p>
            <a:pPr>
              <a:spcAft>
                <a:spcPts val="0"/>
              </a:spcAft>
            </a:pPr>
            <a:endParaRPr lang="en-GB" sz="2400" dirty="0"/>
          </a:p>
          <a:p>
            <a:pPr>
              <a:spcAft>
                <a:spcPts val="0"/>
              </a:spcAft>
            </a:pPr>
            <a:r>
              <a:rPr lang="en-GB" sz="2400" dirty="0"/>
              <a:t>There are 25.4 million refugees around the world according to the United Nations (in June 2018). </a:t>
            </a:r>
          </a:p>
          <a:p>
            <a:pPr>
              <a:spcAft>
                <a:spcPts val="0"/>
              </a:spcAft>
            </a:pPr>
            <a:endParaRPr lang="en-GB" sz="2400" dirty="0"/>
          </a:p>
          <a:p>
            <a:pPr>
              <a:spcAft>
                <a:spcPts val="0"/>
              </a:spcAft>
            </a:pPr>
            <a:r>
              <a:rPr lang="en-GB" sz="2400" dirty="0"/>
              <a:t>The UN estimates that there are 68.5 million displaced people including many who have been forced to leave home but are still in their home countries</a:t>
            </a:r>
            <a:r>
              <a:rPr lang="en-GB" sz="3200" dirty="0"/>
              <a:t> </a:t>
            </a:r>
          </a:p>
          <a:p>
            <a:pPr>
              <a:spcAft>
                <a:spcPts val="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862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2A108C-FAAF-40F4-A612-9AAF77712040}"/>
              </a:ext>
            </a:extLst>
          </p:cNvPr>
          <p:cNvSpPr/>
          <p:nvPr/>
        </p:nvSpPr>
        <p:spPr>
          <a:xfrm>
            <a:off x="611560" y="764704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Which country is home to the most refugees?</a:t>
            </a:r>
          </a:p>
          <a:p>
            <a:endParaRPr lang="en-GB" sz="2800" b="1" dirty="0"/>
          </a:p>
          <a:p>
            <a:pPr lvl="0"/>
            <a:endParaRPr lang="en-GB" dirty="0"/>
          </a:p>
          <a:p>
            <a:pPr marL="342900" lvl="0" indent="-342900">
              <a:buFont typeface="+mj-lt"/>
              <a:buAutoNum type="arabicPeriod"/>
            </a:pPr>
            <a:r>
              <a:rPr lang="en-GB" sz="2400" dirty="0"/>
              <a:t>The United Kingdom</a:t>
            </a:r>
          </a:p>
          <a:p>
            <a:pPr marL="342900" lvl="0" indent="-342900">
              <a:buFont typeface="+mj-lt"/>
              <a:buAutoNum type="arabicPeriod"/>
            </a:pP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GB" sz="2400" dirty="0"/>
              <a:t>Germany</a:t>
            </a:r>
          </a:p>
          <a:p>
            <a:pPr marL="342900" lvl="0" indent="-342900">
              <a:buFont typeface="+mj-lt"/>
              <a:buAutoNum type="arabicPeriod"/>
            </a:pP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GB" sz="2400" dirty="0"/>
              <a:t>Turkey</a:t>
            </a:r>
          </a:p>
          <a:p>
            <a:pPr>
              <a:spcAft>
                <a:spcPts val="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3464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2A108C-FAAF-40F4-A612-9AAF77712040}"/>
              </a:ext>
            </a:extLst>
          </p:cNvPr>
          <p:cNvSpPr/>
          <p:nvPr/>
        </p:nvSpPr>
        <p:spPr>
          <a:xfrm>
            <a:off x="611560" y="764704"/>
            <a:ext cx="76328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Which country is home to the most refugees?</a:t>
            </a:r>
          </a:p>
          <a:p>
            <a:endParaRPr lang="en-GB" sz="2800" b="1" dirty="0"/>
          </a:p>
          <a:p>
            <a:pPr lvl="0"/>
            <a:endParaRPr lang="en-GB" dirty="0"/>
          </a:p>
          <a:p>
            <a:pPr>
              <a:spcAft>
                <a:spcPts val="0"/>
              </a:spcAft>
            </a:pPr>
            <a:r>
              <a:rPr lang="en-GB" sz="2400" dirty="0"/>
              <a:t>ANSWER: 3.</a:t>
            </a:r>
          </a:p>
          <a:p>
            <a:pPr>
              <a:spcAft>
                <a:spcPts val="0"/>
              </a:spcAft>
            </a:pPr>
            <a:endParaRPr lang="en-GB" sz="2400" dirty="0"/>
          </a:p>
          <a:p>
            <a:pPr>
              <a:spcAft>
                <a:spcPts val="0"/>
              </a:spcAft>
            </a:pPr>
            <a:r>
              <a:rPr lang="en-GB" sz="2400" dirty="0"/>
              <a:t>Turkey hosts 3.5 million refugees, mainly fleeing the conflict in Syria.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40743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2A108C-FAAF-40F4-A612-9AAF77712040}"/>
              </a:ext>
            </a:extLst>
          </p:cNvPr>
          <p:cNvSpPr/>
          <p:nvPr/>
        </p:nvSpPr>
        <p:spPr>
          <a:xfrm>
            <a:off x="611560" y="764704"/>
            <a:ext cx="763284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How many refugees are there in the UK?</a:t>
            </a:r>
          </a:p>
          <a:p>
            <a:endParaRPr lang="en-GB" sz="2800" b="1" dirty="0"/>
          </a:p>
          <a:p>
            <a:endParaRPr lang="en-GB" sz="2800" b="1" dirty="0"/>
          </a:p>
          <a:p>
            <a:pPr marL="342900" lvl="0" indent="-342900">
              <a:buFont typeface="+mj-lt"/>
              <a:buAutoNum type="arabicPeriod"/>
            </a:pPr>
            <a:r>
              <a:rPr lang="en-GB" sz="2400" dirty="0"/>
              <a:t>2.1 million</a:t>
            </a:r>
          </a:p>
          <a:p>
            <a:pPr marL="342900" lvl="0" indent="-342900">
              <a:buFont typeface="+mj-lt"/>
              <a:buAutoNum type="arabicPeriod"/>
            </a:pP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GB" sz="2400" dirty="0"/>
              <a:t>121,000</a:t>
            </a:r>
          </a:p>
          <a:p>
            <a:pPr marL="342900" lvl="0" indent="-342900">
              <a:buFont typeface="+mj-lt"/>
              <a:buAutoNum type="arabicPeriod"/>
            </a:pPr>
            <a:endParaRPr lang="en-GB" sz="2400" dirty="0"/>
          </a:p>
          <a:p>
            <a:pPr marL="342900" lvl="0" indent="-342900">
              <a:buFont typeface="+mj-lt"/>
              <a:buAutoNum type="arabicPeriod"/>
            </a:pPr>
            <a:r>
              <a:rPr lang="en-GB" sz="2400" dirty="0"/>
              <a:t>21,000</a:t>
            </a:r>
          </a:p>
          <a:p>
            <a:pPr>
              <a:spcAft>
                <a:spcPts val="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773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2A108C-FAAF-40F4-A612-9AAF77712040}"/>
              </a:ext>
            </a:extLst>
          </p:cNvPr>
          <p:cNvSpPr/>
          <p:nvPr/>
        </p:nvSpPr>
        <p:spPr>
          <a:xfrm>
            <a:off x="611560" y="764704"/>
            <a:ext cx="76328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How many refugees are there in the UK?</a:t>
            </a:r>
          </a:p>
          <a:p>
            <a:endParaRPr lang="en-GB" sz="2800" b="1" dirty="0"/>
          </a:p>
          <a:p>
            <a:endParaRPr lang="en-GB" sz="2800" b="1" dirty="0"/>
          </a:p>
          <a:p>
            <a:pPr lvl="0"/>
            <a:r>
              <a:rPr lang="en-GB" sz="2400" dirty="0"/>
              <a:t>ANSWER: </a:t>
            </a:r>
            <a:r>
              <a:rPr lang="en-GB" dirty="0"/>
              <a:t> </a:t>
            </a:r>
            <a:r>
              <a:rPr lang="en-GB" sz="2400" dirty="0"/>
              <a:t>2. </a:t>
            </a:r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At the end of 2017 there were over 121,000 refugees in the UK, which is about 3% of the total in Turkey.</a:t>
            </a:r>
            <a:endParaRPr lang="en-GB" sz="3200" dirty="0"/>
          </a:p>
          <a:p>
            <a:pPr>
              <a:spcAft>
                <a:spcPts val="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338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2A108C-FAAF-40F4-A612-9AAF77712040}"/>
              </a:ext>
            </a:extLst>
          </p:cNvPr>
          <p:cNvSpPr/>
          <p:nvPr/>
        </p:nvSpPr>
        <p:spPr>
          <a:xfrm>
            <a:off x="611560" y="764704"/>
            <a:ext cx="7632848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Only one of these statements is true; which one?</a:t>
            </a:r>
          </a:p>
          <a:p>
            <a:endParaRPr lang="en-GB" sz="2800" b="1" dirty="0"/>
          </a:p>
          <a:p>
            <a:endParaRPr lang="en-GB" sz="2800" b="1" dirty="0"/>
          </a:p>
          <a:p>
            <a:pPr marL="457200" lvl="0" indent="-457200">
              <a:buFont typeface="+mj-lt"/>
              <a:buAutoNum type="arabicPeriod"/>
            </a:pPr>
            <a:r>
              <a:rPr lang="en-GB" sz="2400" dirty="0"/>
              <a:t>85% of refugees live in developing countries</a:t>
            </a:r>
          </a:p>
          <a:p>
            <a:pPr marL="457200" lvl="0" indent="-457200">
              <a:buFont typeface="+mj-lt"/>
              <a:buAutoNum type="arabicPeriod"/>
            </a:pPr>
            <a:endParaRPr lang="en-GB" sz="2400" dirty="0"/>
          </a:p>
          <a:p>
            <a:pPr marL="457200" lvl="0" indent="-457200">
              <a:buFont typeface="+mj-lt"/>
              <a:buAutoNum type="arabicPeriod"/>
            </a:pPr>
            <a:r>
              <a:rPr lang="en-GB" sz="2400" dirty="0"/>
              <a:t>50% of all refugees live in Europe</a:t>
            </a:r>
          </a:p>
          <a:p>
            <a:pPr marL="457200" lvl="0" indent="-457200">
              <a:buFont typeface="+mj-lt"/>
              <a:buAutoNum type="arabicPeriod"/>
            </a:pPr>
            <a:endParaRPr lang="en-GB" sz="2400" dirty="0"/>
          </a:p>
          <a:p>
            <a:pPr marL="457200" lvl="0" indent="-457200">
              <a:buFont typeface="+mj-lt"/>
              <a:buAutoNum type="arabicPeriod"/>
            </a:pPr>
            <a:r>
              <a:rPr lang="en-GB" sz="2400" dirty="0"/>
              <a:t>The UK has the most asylum applicants in Europe.</a:t>
            </a:r>
          </a:p>
          <a:p>
            <a:pPr>
              <a:spcAft>
                <a:spcPts val="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403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2A108C-FAAF-40F4-A612-9AAF77712040}"/>
              </a:ext>
            </a:extLst>
          </p:cNvPr>
          <p:cNvSpPr/>
          <p:nvPr/>
        </p:nvSpPr>
        <p:spPr>
          <a:xfrm>
            <a:off x="611560" y="764704"/>
            <a:ext cx="763284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Only one of these statements is true; which one?</a:t>
            </a:r>
          </a:p>
          <a:p>
            <a:endParaRPr lang="en-GB" sz="2800" b="1" dirty="0"/>
          </a:p>
          <a:p>
            <a:r>
              <a:rPr lang="en-GB" sz="2400" dirty="0"/>
              <a:t>ANSWER: 1. </a:t>
            </a:r>
          </a:p>
          <a:p>
            <a:endParaRPr lang="en-GB" sz="2400" dirty="0"/>
          </a:p>
          <a:p>
            <a:r>
              <a:rPr lang="en-GB" sz="2400" dirty="0"/>
              <a:t>85% of refugees live in developing countries. </a:t>
            </a:r>
          </a:p>
          <a:p>
            <a:endParaRPr lang="en-GB" sz="2400" dirty="0"/>
          </a:p>
          <a:p>
            <a:r>
              <a:rPr lang="en-GB" sz="2400" dirty="0"/>
              <a:t>Germany has the highest number of asylum applicants in Europe, with the UK having fewer than France, Greece and Spain according to the most recent figures</a:t>
            </a:r>
            <a:endParaRPr lang="en-GB" sz="3200" dirty="0"/>
          </a:p>
          <a:p>
            <a:pPr>
              <a:spcAft>
                <a:spcPts val="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5976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106488" y="1093788"/>
            <a:ext cx="2095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823913" y="755963"/>
            <a:ext cx="7467600" cy="790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defTabSz="762000"/>
            <a:r>
              <a:rPr lang="en-US" sz="3600" dirty="0">
                <a:solidFill>
                  <a:schemeClr val="bg1"/>
                </a:solidFill>
                <a:latin typeface="Calibri" pitchFamily="34" charset="0"/>
              </a:rPr>
              <a:t>Photo credits</a:t>
            </a: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Slide 4: The image of a boat in the sea approaching land © piola666</a:t>
            </a:r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/iStock. </a:t>
            </a:r>
            <a:endParaRPr lang="en-GB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This resource and other free educational materials are available at redcross.org.uk/education</a:t>
            </a:r>
          </a:p>
          <a:p>
            <a:pPr defTabSz="762000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The British Red Cross Society is a charity registered in England and Wales (220949) and Scotland (SCO37738).</a:t>
            </a: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4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200" dirty="0">
              <a:solidFill>
                <a:schemeClr val="bg1"/>
              </a:solidFill>
              <a:latin typeface="Calibri" pitchFamily="34" charset="0"/>
            </a:endParaRPr>
          </a:p>
          <a:p>
            <a:pPr defTabSz="762000"/>
            <a:endParaRPr lang="en-US" sz="1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486" name="Line 7"/>
          <p:cNvSpPr>
            <a:spLocks noChangeShapeType="1"/>
          </p:cNvSpPr>
          <p:nvPr/>
        </p:nvSpPr>
        <p:spPr bwMode="auto">
          <a:xfrm flipH="1">
            <a:off x="12700" y="422275"/>
            <a:ext cx="812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126694C-A09C-4606-9E97-F0496C3AAF8C}"/>
              </a:ext>
            </a:extLst>
          </p:cNvPr>
          <p:cNvSpPr txBox="1"/>
          <p:nvPr/>
        </p:nvSpPr>
        <p:spPr>
          <a:xfrm>
            <a:off x="611560" y="1556792"/>
            <a:ext cx="83529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 </a:t>
            </a:r>
            <a:r>
              <a:rPr lang="en-GB" sz="3600" dirty="0"/>
              <a:t>“You have to understand no one puts their children in a boat unless the water is safer than the land.” </a:t>
            </a:r>
          </a:p>
          <a:p>
            <a:endParaRPr lang="en-GB" sz="2400" dirty="0"/>
          </a:p>
          <a:p>
            <a:pPr lvl="6"/>
            <a:endParaRPr lang="en-GB" sz="2400" dirty="0"/>
          </a:p>
          <a:p>
            <a:pPr lvl="6"/>
            <a:endParaRPr lang="en-GB" sz="2400" dirty="0"/>
          </a:p>
          <a:p>
            <a:pPr lvl="6"/>
            <a:r>
              <a:rPr lang="en-GB" sz="2400" dirty="0"/>
              <a:t>from “Home”, by Somali–British poet </a:t>
            </a:r>
            <a:r>
              <a:rPr lang="en-GB" sz="2400" dirty="0" err="1"/>
              <a:t>Warsan</a:t>
            </a:r>
            <a:r>
              <a:rPr lang="en-GB" sz="2400" dirty="0"/>
              <a:t> Shire</a:t>
            </a:r>
          </a:p>
        </p:txBody>
      </p:sp>
    </p:spTree>
    <p:extLst>
      <p:ext uri="{BB962C8B-B14F-4D97-AF65-F5344CB8AC3E}">
        <p14:creationId xmlns:p14="http://schemas.microsoft.com/office/powerpoint/2010/main" val="88197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57E4661-D690-4B4A-9DD1-45006DA4FE0F}"/>
              </a:ext>
            </a:extLst>
          </p:cNvPr>
          <p:cNvSpPr/>
          <p:nvPr/>
        </p:nvSpPr>
        <p:spPr>
          <a:xfrm>
            <a:off x="611560" y="692696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399CCF-E7D2-4E1D-A6EA-7EECE9C1A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16515"/>
            <a:ext cx="9144000" cy="5862637"/>
          </a:xfrm>
          <a:prstGeom prst="rect">
            <a:avLst/>
          </a:prstGeom>
          <a:solidFill>
            <a:srgbClr val="CC140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17F1E6E7-4FA6-40DA-B9C0-D01072F4FA94}"/>
              </a:ext>
            </a:extLst>
          </p:cNvPr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100" y="279400"/>
            <a:ext cx="2171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CBED99A-58CC-4DFD-ABAB-EDA1FC409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805" y="5661248"/>
            <a:ext cx="7624390" cy="4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defTabSz="762000" eaLnBrk="0" hangingPunct="0"/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Role Play activity</a:t>
            </a:r>
          </a:p>
        </p:txBody>
      </p:sp>
    </p:spTree>
    <p:extLst>
      <p:ext uri="{BB962C8B-B14F-4D97-AF65-F5344CB8AC3E}">
        <p14:creationId xmlns:p14="http://schemas.microsoft.com/office/powerpoint/2010/main" val="662090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1B6A68C-D232-4CF0-9728-957823FD56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9" t="3082"/>
          <a:stretch/>
        </p:blipFill>
        <p:spPr>
          <a:xfrm>
            <a:off x="-10996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352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57E4661-D690-4B4A-9DD1-45006DA4FE0F}"/>
              </a:ext>
            </a:extLst>
          </p:cNvPr>
          <p:cNvSpPr/>
          <p:nvPr/>
        </p:nvSpPr>
        <p:spPr>
          <a:xfrm>
            <a:off x="611560" y="692696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399CCF-E7D2-4E1D-A6EA-7EECE9C1A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16515"/>
            <a:ext cx="9144000" cy="5862637"/>
          </a:xfrm>
          <a:prstGeom prst="rect">
            <a:avLst/>
          </a:prstGeom>
          <a:solidFill>
            <a:srgbClr val="CC140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17F1E6E7-4FA6-40DA-B9C0-D01072F4FA94}"/>
              </a:ext>
            </a:extLst>
          </p:cNvPr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100" y="279400"/>
            <a:ext cx="2171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CBED99A-58CC-4DFD-ABAB-EDA1FC409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805" y="5445224"/>
            <a:ext cx="7624390" cy="4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defTabSz="762000" eaLnBrk="0" hangingPunct="0"/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Migration in context: Quiz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81399D-A96B-4763-A48C-2E027AF5AA27}"/>
              </a:ext>
            </a:extLst>
          </p:cNvPr>
          <p:cNvSpPr txBox="1"/>
          <p:nvPr/>
        </p:nvSpPr>
        <p:spPr>
          <a:xfrm>
            <a:off x="759805" y="5934670"/>
            <a:ext cx="4532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How much do you know about refugees?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2671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116F81-17C3-4EC3-ADA4-F2A8B9C681BE}"/>
              </a:ext>
            </a:extLst>
          </p:cNvPr>
          <p:cNvSpPr/>
          <p:nvPr/>
        </p:nvSpPr>
        <p:spPr>
          <a:xfrm>
            <a:off x="539552" y="764704"/>
            <a:ext cx="835292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is a refugee?</a:t>
            </a:r>
          </a:p>
          <a:p>
            <a:pPr>
              <a:spcAft>
                <a:spcPts val="0"/>
              </a:spcAft>
            </a:pPr>
            <a:endParaRPr lang="en-GB" sz="28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refugee is someone who moves to another country illegally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refugee is someone who has proven that they are at risk in their home country and has been legally allowed to live in another country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refugee is anyone who leaves their home without knowing where they will go to live</a:t>
            </a:r>
            <a:endParaRPr lang="en-GB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721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116F81-17C3-4EC3-ADA4-F2A8B9C681BE}"/>
              </a:ext>
            </a:extLst>
          </p:cNvPr>
          <p:cNvSpPr/>
          <p:nvPr/>
        </p:nvSpPr>
        <p:spPr>
          <a:xfrm>
            <a:off x="539552" y="764704"/>
            <a:ext cx="835292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is a refugee?</a:t>
            </a:r>
          </a:p>
          <a:p>
            <a:pPr>
              <a:spcAft>
                <a:spcPts val="0"/>
              </a:spcAft>
            </a:pPr>
            <a:endParaRPr lang="en-GB" sz="28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ANSWER: 2.</a:t>
            </a:r>
          </a:p>
          <a:p>
            <a:pPr>
              <a:spcAft>
                <a:spcPts val="0"/>
              </a:spcAft>
            </a:pP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refugee is someone who has proven that they are at risk in their home country and has been legally allowed to live in another country. </a:t>
            </a:r>
          </a:p>
          <a:p>
            <a:pPr>
              <a:spcAft>
                <a:spcPts val="0"/>
              </a:spcAft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2400" dirty="0"/>
              <a:t>Anyone who is trying to claim refugee status is an asylum seeker.</a:t>
            </a:r>
            <a:endParaRPr lang="en-GB" sz="3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824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2A108C-FAAF-40F4-A612-9AAF77712040}"/>
              </a:ext>
            </a:extLst>
          </p:cNvPr>
          <p:cNvSpPr/>
          <p:nvPr/>
        </p:nvSpPr>
        <p:spPr>
          <a:xfrm>
            <a:off x="611560" y="764704"/>
            <a:ext cx="76328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is a migrant?</a:t>
            </a:r>
            <a:endParaRPr lang="en-GB" sz="28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28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Someone who moves from one country to another.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Someone who moves to another country illegally.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Someone who is awaiting legal status to work in a country.</a:t>
            </a:r>
            <a:endParaRPr lang="en-GB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737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2A108C-FAAF-40F4-A612-9AAF77712040}"/>
              </a:ext>
            </a:extLst>
          </p:cNvPr>
          <p:cNvSpPr/>
          <p:nvPr/>
        </p:nvSpPr>
        <p:spPr>
          <a:xfrm>
            <a:off x="611560" y="764704"/>
            <a:ext cx="763284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is a migrant?</a:t>
            </a:r>
            <a:endParaRPr lang="en-GB" sz="28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28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ANSWER: </a:t>
            </a:r>
            <a:r>
              <a:rPr lang="en-GB" sz="2400" dirty="0"/>
              <a:t>1. </a:t>
            </a:r>
          </a:p>
          <a:p>
            <a:pPr>
              <a:spcAft>
                <a:spcPts val="0"/>
              </a:spcAft>
            </a:pPr>
            <a:endParaRPr lang="en-GB" dirty="0"/>
          </a:p>
          <a:p>
            <a:pPr>
              <a:spcAft>
                <a:spcPts val="0"/>
              </a:spcAft>
            </a:pPr>
            <a:r>
              <a:rPr lang="en-GB" sz="2400" dirty="0"/>
              <a:t>A migrant is someone who has moved to another country, often to find work or better living conditions. </a:t>
            </a:r>
          </a:p>
          <a:p>
            <a:pPr>
              <a:spcAft>
                <a:spcPts val="0"/>
              </a:spcAft>
            </a:pPr>
            <a:endParaRPr lang="en-GB" sz="2400" dirty="0"/>
          </a:p>
          <a:p>
            <a:pPr>
              <a:spcAft>
                <a:spcPts val="0"/>
              </a:spcAft>
            </a:pPr>
            <a:r>
              <a:rPr lang="en-GB" sz="2400" dirty="0"/>
              <a:t>They may or may not have legal status to be in that country.</a:t>
            </a:r>
            <a:endParaRPr lang="en-GB" sz="3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568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2209</TotalTime>
  <Words>578</Words>
  <Application>Microsoft Office PowerPoint</Application>
  <PresentationFormat>On-screen Show (4:3)</PresentationFormat>
  <Paragraphs>132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75 Helvetica Bold</vt:lpstr>
      <vt:lpstr>Arial</vt:lpstr>
      <vt:lpstr>Calibri</vt:lpstr>
      <vt:lpstr>Times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British Red Cross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Davis</dc:creator>
  <cp:lastModifiedBy>Katy Parker</cp:lastModifiedBy>
  <cp:revision>239</cp:revision>
  <dcterms:created xsi:type="dcterms:W3CDTF">2014-01-16T13:38:56Z</dcterms:created>
  <dcterms:modified xsi:type="dcterms:W3CDTF">2019-01-16T10:25:05Z</dcterms:modified>
</cp:coreProperties>
</file>